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bookmarkIdSeed="2">
  <p:sldMasterIdLst>
    <p:sldMasterId id="2147483672" r:id="rId1"/>
    <p:sldMasterId id="2147483684" r:id="rId2"/>
    <p:sldMasterId id="2147483696" r:id="rId3"/>
  </p:sldMasterIdLst>
  <p:notesMasterIdLst>
    <p:notesMasterId r:id="rId42"/>
  </p:notesMasterIdLst>
  <p:handoutMasterIdLst>
    <p:handoutMasterId r:id="rId43"/>
  </p:handoutMasterIdLst>
  <p:sldIdLst>
    <p:sldId id="524" r:id="rId4"/>
    <p:sldId id="436" r:id="rId5"/>
    <p:sldId id="284" r:id="rId6"/>
    <p:sldId id="291" r:id="rId7"/>
    <p:sldId id="439" r:id="rId8"/>
    <p:sldId id="289" r:id="rId9"/>
    <p:sldId id="292" r:id="rId10"/>
    <p:sldId id="532" r:id="rId11"/>
    <p:sldId id="534" r:id="rId12"/>
    <p:sldId id="380" r:id="rId13"/>
    <p:sldId id="297" r:id="rId14"/>
    <p:sldId id="528" r:id="rId15"/>
    <p:sldId id="529" r:id="rId16"/>
    <p:sldId id="266" r:id="rId17"/>
    <p:sldId id="260" r:id="rId18"/>
    <p:sldId id="515" r:id="rId19"/>
    <p:sldId id="408" r:id="rId20"/>
    <p:sldId id="296" r:id="rId21"/>
    <p:sldId id="280" r:id="rId22"/>
    <p:sldId id="282" r:id="rId23"/>
    <p:sldId id="374" r:id="rId24"/>
    <p:sldId id="410" r:id="rId25"/>
    <p:sldId id="531" r:id="rId26"/>
    <p:sldId id="445" r:id="rId27"/>
    <p:sldId id="537" r:id="rId28"/>
    <p:sldId id="538" r:id="rId29"/>
    <p:sldId id="540" r:id="rId30"/>
    <p:sldId id="541" r:id="rId31"/>
    <p:sldId id="446" r:id="rId32"/>
    <p:sldId id="548" r:id="rId33"/>
    <p:sldId id="535" r:id="rId34"/>
    <p:sldId id="542" r:id="rId35"/>
    <p:sldId id="543" r:id="rId36"/>
    <p:sldId id="544" r:id="rId37"/>
    <p:sldId id="545" r:id="rId38"/>
    <p:sldId id="546" r:id="rId39"/>
    <p:sldId id="547" r:id="rId40"/>
    <p:sldId id="527" r:id="rId4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5" pos="2880" userDrawn="1">
          <p15:clr>
            <a:srgbClr val="A4A3A4"/>
          </p15:clr>
        </p15:guide>
        <p15:guide id="6" orient="horz" pos="935" userDrawn="1">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三宅麻由" initials="三宅" lastIdx="24" clrIdx="0">
    <p:extLst>
      <p:ext uri="{19B8F6BF-5375-455C-9EA6-DF929625EA0E}">
        <p15:presenceInfo xmlns:p15="http://schemas.microsoft.com/office/powerpoint/2012/main" userId="三宅麻由" providerId="None"/>
      </p:ext>
    </p:extLst>
  </p:cmAuthor>
  <p:cmAuthor id="2" name="高垣 さおり" initials="高垣" lastIdx="7" clrIdx="1">
    <p:extLst>
      <p:ext uri="{19B8F6BF-5375-455C-9EA6-DF929625EA0E}">
        <p15:presenceInfo xmlns:p15="http://schemas.microsoft.com/office/powerpoint/2012/main" userId="S-1-5-21-2551431418-3636239489-3039317302-1132" providerId="AD"/>
      </p:ext>
    </p:extLst>
  </p:cmAuthor>
  <p:cmAuthor id="4" name="地域循環" initials="" lastIdx="0" clrIdx="3"/>
  <p:cmAuthor id="5" name="小島 卓也（TAKUYA KOJIMA）" initials="小島" lastIdx="7" clrIdx="4">
    <p:extLst>
      <p:ext uri="{19B8F6BF-5375-455C-9EA6-DF929625EA0E}">
        <p15:presenceInfo xmlns:p15="http://schemas.microsoft.com/office/powerpoint/2012/main" userId="S::KOJIMA34@moe.go.jp::8c9b7c04-02bb-46c0-9d45-0ac323b9423e" providerId="AD"/>
      </p:ext>
    </p:extLst>
  </p:cmAuthor>
  <p:cmAuthor id="6" name="駒谷　明男" initials="駒谷" lastIdx="8" clrIdx="5">
    <p:extLst>
      <p:ext uri="{19B8F6BF-5375-455C-9EA6-DF929625EA0E}">
        <p15:presenceInfo xmlns:p15="http://schemas.microsoft.com/office/powerpoint/2012/main" userId="駒谷　明男"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D6"/>
    <a:srgbClr val="0000FF"/>
    <a:srgbClr val="FF66FF"/>
    <a:srgbClr val="FF3300"/>
    <a:srgbClr val="66CCFF"/>
    <a:srgbClr val="00FFFF"/>
    <a:srgbClr val="FFCC99"/>
    <a:srgbClr val="CC66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4604" autoAdjust="0"/>
  </p:normalViewPr>
  <p:slideViewPr>
    <p:cSldViewPr snapToGrid="0">
      <p:cViewPr varScale="1">
        <p:scale>
          <a:sx n="78" d="100"/>
          <a:sy n="78" d="100"/>
        </p:scale>
        <p:origin x="234" y="90"/>
      </p:cViewPr>
      <p:guideLst>
        <p:guide orient="horz" pos="2137"/>
        <p:guide pos="2880"/>
        <p:guide orient="horz" pos="935"/>
      </p:guideLst>
    </p:cSldViewPr>
  </p:slideViewPr>
  <p:outlineViewPr>
    <p:cViewPr>
      <p:scale>
        <a:sx n="33" d="100"/>
        <a:sy n="33" d="100"/>
      </p:scale>
      <p:origin x="0" y="-52038"/>
    </p:cViewPr>
  </p:outlineViewPr>
  <p:notesTextViewPr>
    <p:cViewPr>
      <p:scale>
        <a:sx n="1" d="1"/>
        <a:sy n="1" d="1"/>
      </p:scale>
      <p:origin x="0" y="0"/>
    </p:cViewPr>
  </p:notesTextViewPr>
  <p:sorterViewPr>
    <p:cViewPr>
      <p:scale>
        <a:sx n="100" d="100"/>
        <a:sy n="100" d="100"/>
      </p:scale>
      <p:origin x="0" y="-6144"/>
    </p:cViewPr>
  </p:sorterViewPr>
  <p:notesViewPr>
    <p:cSldViewPr snapToGrid="0">
      <p:cViewPr varScale="1">
        <p:scale>
          <a:sx n="52" d="100"/>
          <a:sy n="52" d="100"/>
        </p:scale>
        <p:origin x="2964" y="78"/>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3D813B00-8BEA-4C7F-81D4-80B6F320C1FE}" type="datetimeFigureOut">
              <a:rPr kumimoji="1" lang="ja-JP" altLang="en-US" smtClean="0"/>
              <a:t>2023/10/12</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058F8354-71CB-4ADC-8E7A-27D67EF27F45}" type="slidenum">
              <a:rPr kumimoji="1" lang="ja-JP" altLang="en-US" smtClean="0"/>
              <a:t>‹#›</a:t>
            </a:fld>
            <a:endParaRPr kumimoji="1" lang="ja-JP" altLang="en-US"/>
          </a:p>
        </p:txBody>
      </p:sp>
    </p:spTree>
    <p:extLst>
      <p:ext uri="{BB962C8B-B14F-4D97-AF65-F5344CB8AC3E}">
        <p14:creationId xmlns:p14="http://schemas.microsoft.com/office/powerpoint/2010/main" val="36462849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CA60831E-9439-4ABE-9996-BA0AD4415D41}" type="datetimeFigureOut">
              <a:rPr kumimoji="1" lang="ja-JP" altLang="en-US" smtClean="0"/>
              <a:t>2023/10/12</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FA6B372B-83E1-48BA-980B-78AA10BF2947}" type="slidenum">
              <a:rPr kumimoji="1" lang="ja-JP" altLang="en-US" smtClean="0"/>
              <a:t>‹#›</a:t>
            </a:fld>
            <a:endParaRPr kumimoji="1" lang="ja-JP" altLang="en-US"/>
          </a:p>
        </p:txBody>
      </p:sp>
    </p:spTree>
    <p:extLst>
      <p:ext uri="{BB962C8B-B14F-4D97-AF65-F5344CB8AC3E}">
        <p14:creationId xmlns:p14="http://schemas.microsoft.com/office/powerpoint/2010/main" val="34546744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0</a:t>
            </a:fld>
            <a:endParaRPr kumimoji="1" lang="ja-JP" altLang="en-US"/>
          </a:p>
        </p:txBody>
      </p:sp>
    </p:spTree>
    <p:extLst>
      <p:ext uri="{BB962C8B-B14F-4D97-AF65-F5344CB8AC3E}">
        <p14:creationId xmlns:p14="http://schemas.microsoft.com/office/powerpoint/2010/main" val="799699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9</a:t>
            </a:fld>
            <a:endParaRPr kumimoji="1" lang="ja-JP" altLang="en-US"/>
          </a:p>
        </p:txBody>
      </p:sp>
    </p:spTree>
    <p:extLst>
      <p:ext uri="{BB962C8B-B14F-4D97-AF65-F5344CB8AC3E}">
        <p14:creationId xmlns:p14="http://schemas.microsoft.com/office/powerpoint/2010/main" val="1291145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10</a:t>
            </a:fld>
            <a:endParaRPr kumimoji="1" lang="ja-JP" altLang="en-US"/>
          </a:p>
        </p:txBody>
      </p:sp>
    </p:spTree>
    <p:extLst>
      <p:ext uri="{BB962C8B-B14F-4D97-AF65-F5344CB8AC3E}">
        <p14:creationId xmlns:p14="http://schemas.microsoft.com/office/powerpoint/2010/main" val="247978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11</a:t>
            </a:fld>
            <a:endParaRPr kumimoji="1" lang="ja-JP" altLang="en-US"/>
          </a:p>
        </p:txBody>
      </p:sp>
    </p:spTree>
    <p:extLst>
      <p:ext uri="{BB962C8B-B14F-4D97-AF65-F5344CB8AC3E}">
        <p14:creationId xmlns:p14="http://schemas.microsoft.com/office/powerpoint/2010/main" val="22120894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12</a:t>
            </a:fld>
            <a:endParaRPr kumimoji="1" lang="ja-JP" altLang="en-US"/>
          </a:p>
        </p:txBody>
      </p:sp>
    </p:spTree>
    <p:extLst>
      <p:ext uri="{BB962C8B-B14F-4D97-AF65-F5344CB8AC3E}">
        <p14:creationId xmlns:p14="http://schemas.microsoft.com/office/powerpoint/2010/main" val="4245951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13</a:t>
            </a:fld>
            <a:endParaRPr kumimoji="1" lang="ja-JP" altLang="en-US"/>
          </a:p>
        </p:txBody>
      </p:sp>
    </p:spTree>
    <p:extLst>
      <p:ext uri="{BB962C8B-B14F-4D97-AF65-F5344CB8AC3E}">
        <p14:creationId xmlns:p14="http://schemas.microsoft.com/office/powerpoint/2010/main" val="507264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14</a:t>
            </a:fld>
            <a:endParaRPr kumimoji="1" lang="ja-JP" altLang="en-US"/>
          </a:p>
        </p:txBody>
      </p:sp>
    </p:spTree>
    <p:extLst>
      <p:ext uri="{BB962C8B-B14F-4D97-AF65-F5344CB8AC3E}">
        <p14:creationId xmlns:p14="http://schemas.microsoft.com/office/powerpoint/2010/main" val="19788292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15</a:t>
            </a:fld>
            <a:endParaRPr kumimoji="1" lang="ja-JP" altLang="en-US"/>
          </a:p>
        </p:txBody>
      </p:sp>
    </p:spTree>
    <p:extLst>
      <p:ext uri="{BB962C8B-B14F-4D97-AF65-F5344CB8AC3E}">
        <p14:creationId xmlns:p14="http://schemas.microsoft.com/office/powerpoint/2010/main" val="3435826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300"/>
              </a:spcBef>
            </a:pPr>
            <a:r>
              <a:rPr lang="ja-JP" altLang="en-US" sz="1100" dirty="0"/>
              <a:t>　</a:t>
            </a:r>
            <a:endParaRPr lang="en-US" altLang="ja-JP" sz="500" dirty="0"/>
          </a:p>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16</a:t>
            </a:fld>
            <a:endParaRPr kumimoji="1" lang="ja-JP" altLang="en-US"/>
          </a:p>
        </p:txBody>
      </p:sp>
    </p:spTree>
    <p:extLst>
      <p:ext uri="{BB962C8B-B14F-4D97-AF65-F5344CB8AC3E}">
        <p14:creationId xmlns:p14="http://schemas.microsoft.com/office/powerpoint/2010/main" val="2479784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17</a:t>
            </a:fld>
            <a:endParaRPr kumimoji="1" lang="ja-JP" altLang="en-US"/>
          </a:p>
        </p:txBody>
      </p:sp>
    </p:spTree>
    <p:extLst>
      <p:ext uri="{BB962C8B-B14F-4D97-AF65-F5344CB8AC3E}">
        <p14:creationId xmlns:p14="http://schemas.microsoft.com/office/powerpoint/2010/main" val="30047346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18</a:t>
            </a:fld>
            <a:endParaRPr kumimoji="1" lang="ja-JP" altLang="en-US"/>
          </a:p>
        </p:txBody>
      </p:sp>
    </p:spTree>
    <p:extLst>
      <p:ext uri="{BB962C8B-B14F-4D97-AF65-F5344CB8AC3E}">
        <p14:creationId xmlns:p14="http://schemas.microsoft.com/office/powerpoint/2010/main" val="85329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1</a:t>
            </a:fld>
            <a:endParaRPr kumimoji="1" lang="ja-JP" altLang="en-US"/>
          </a:p>
        </p:txBody>
      </p:sp>
    </p:spTree>
    <p:extLst>
      <p:ext uri="{BB962C8B-B14F-4D97-AF65-F5344CB8AC3E}">
        <p14:creationId xmlns:p14="http://schemas.microsoft.com/office/powerpoint/2010/main" val="38782300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19</a:t>
            </a:fld>
            <a:endParaRPr kumimoji="1" lang="ja-JP" altLang="en-US"/>
          </a:p>
        </p:txBody>
      </p:sp>
    </p:spTree>
    <p:extLst>
      <p:ext uri="{BB962C8B-B14F-4D97-AF65-F5344CB8AC3E}">
        <p14:creationId xmlns:p14="http://schemas.microsoft.com/office/powerpoint/2010/main" val="10375661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スライド番号プレースホルダー 4"/>
          <p:cNvSpPr>
            <a:spLocks noGrp="1"/>
          </p:cNvSpPr>
          <p:nvPr>
            <p:ph type="sldNum" sz="quarter" idx="10"/>
          </p:nvPr>
        </p:nvSpPr>
        <p:spPr/>
        <p:txBody>
          <a:bodyPr/>
          <a:lstStyle/>
          <a:p>
            <a:fld id="{FA6B372B-83E1-48BA-980B-78AA10BF2947}" type="slidenum">
              <a:rPr kumimoji="1" lang="ja-JP" altLang="en-US" smtClean="0"/>
              <a:t>20</a:t>
            </a:fld>
            <a:endParaRPr kumimoji="1" lang="ja-JP" altLang="en-US"/>
          </a:p>
        </p:txBody>
      </p:sp>
    </p:spTree>
    <p:extLst>
      <p:ext uri="{BB962C8B-B14F-4D97-AF65-F5344CB8AC3E}">
        <p14:creationId xmlns:p14="http://schemas.microsoft.com/office/powerpoint/2010/main" val="38482545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j-ea"/>
                <a:ea typeface="+mj-ea"/>
              </a:rPr>
              <a:t>続きまして、わたくし〇〇より、各</a:t>
            </a:r>
            <a:r>
              <a:rPr lang="ja-JP" altLang="en-US" dirty="0">
                <a:latin typeface="+mj-ea"/>
                <a:ea typeface="+mj-ea"/>
                <a:cs typeface="メイリオ" panose="020B0604030504040204" pitchFamily="50" charset="-128"/>
              </a:rPr>
              <a:t>補助事業についてご説明申し上げます。</a:t>
            </a:r>
          </a:p>
          <a:p>
            <a:r>
              <a:rPr kumimoji="1" lang="ja-JP" altLang="en-US" dirty="0"/>
              <a:t>着席のまま失礼いたします。</a:t>
            </a:r>
          </a:p>
        </p:txBody>
      </p:sp>
      <p:sp>
        <p:nvSpPr>
          <p:cNvPr id="5" name="スライド番号プレースホルダー 4"/>
          <p:cNvSpPr>
            <a:spLocks noGrp="1"/>
          </p:cNvSpPr>
          <p:nvPr>
            <p:ph type="sldNum" sz="quarter" idx="10"/>
          </p:nvPr>
        </p:nvSpPr>
        <p:spPr/>
        <p:txBody>
          <a:bodyPr/>
          <a:lstStyle/>
          <a:p>
            <a:fld id="{FA6B372B-83E1-48BA-980B-78AA10BF2947}" type="slidenum">
              <a:rPr kumimoji="1" lang="ja-JP" altLang="en-US" smtClean="0"/>
              <a:t>21</a:t>
            </a:fld>
            <a:endParaRPr kumimoji="1" lang="ja-JP" altLang="en-US"/>
          </a:p>
        </p:txBody>
      </p:sp>
    </p:spTree>
    <p:extLst>
      <p:ext uri="{BB962C8B-B14F-4D97-AF65-F5344CB8AC3E}">
        <p14:creationId xmlns:p14="http://schemas.microsoft.com/office/powerpoint/2010/main" val="9309914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1149350" y="4793883"/>
            <a:ext cx="5388610" cy="3884861"/>
          </a:xfrm>
        </p:spPr>
        <p:txBody>
          <a:bodyPr/>
          <a:lstStyle/>
          <a:p>
            <a:r>
              <a:rPr kumimoji="1" lang="ja-JP" altLang="en-US" dirty="0">
                <a:latin typeface="メイリオ" panose="020B0604030504040204" pitchFamily="50" charset="-128"/>
                <a:ea typeface="メイリオ" panose="020B0604030504040204" pitchFamily="50" charset="-128"/>
              </a:rPr>
              <a:t>対象事業の要件</a:t>
            </a:r>
            <a:r>
              <a:rPr lang="ja-JP" altLang="en-US" dirty="0">
                <a:latin typeface="メイリオ" panose="020B0604030504040204" pitchFamily="50" charset="-128"/>
                <a:ea typeface="メイリオ" panose="020B0604030504040204" pitchFamily="50" charset="-128"/>
              </a:rPr>
              <a:t>は、</a:t>
            </a:r>
            <a:endParaRPr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低炭素化を目標に掲げた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公共交通に関する計画に基づく、</a:t>
            </a:r>
            <a:endParaRPr lang="en-US" altLang="ja-JP" dirty="0">
              <a:latin typeface="メイリオ" panose="020B0604030504040204" pitchFamily="50" charset="-128"/>
              <a:ea typeface="メイリオ" panose="020B0604030504040204" pitchFamily="50" charset="-128"/>
            </a:endParaRPr>
          </a:p>
          <a:p>
            <a:r>
              <a:rPr lang="en-US" altLang="ja-JP" dirty="0">
                <a:latin typeface="メイリオ" panose="020B0604030504040204" pitchFamily="50" charset="-128"/>
                <a:ea typeface="メイリオ" panose="020B0604030504040204" pitchFamily="50" charset="-128"/>
              </a:rPr>
              <a:t>LRT</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BRT</a:t>
            </a:r>
            <a:r>
              <a:rPr lang="ja-JP" altLang="en-US" dirty="0">
                <a:latin typeface="メイリオ" panose="020B0604030504040204" pitchFamily="50" charset="-128"/>
                <a:ea typeface="メイリオ" panose="020B0604030504040204" pitchFamily="50" charset="-128"/>
              </a:rPr>
              <a:t>導入のために必要な</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設備・車両等を導入する事業を</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対象とします。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表の左側の、「幹線系統における輸送力　または</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速達性の向上のための</a:t>
            </a:r>
            <a:r>
              <a:rPr lang="en-US" altLang="ja-JP" dirty="0">
                <a:latin typeface="メイリオ" panose="020B0604030504040204" pitchFamily="50" charset="-128"/>
                <a:ea typeface="メイリオ" panose="020B0604030504040204" pitchFamily="50" charset="-128"/>
              </a:rPr>
              <a:t>LRT</a:t>
            </a:r>
            <a:r>
              <a:rPr lang="ja-JP" altLang="en-US" dirty="0">
                <a:latin typeface="メイリオ" panose="020B0604030504040204" pitchFamily="50" charset="-128"/>
                <a:ea typeface="メイリオ" panose="020B0604030504040204" pitchFamily="50" charset="-128"/>
              </a:rPr>
              <a:t>システム、または</a:t>
            </a:r>
            <a:endParaRPr lang="en-US" altLang="ja-JP" dirty="0">
              <a:latin typeface="メイリオ" panose="020B0604030504040204" pitchFamily="50" charset="-128"/>
              <a:ea typeface="メイリオ" panose="020B0604030504040204" pitchFamily="50" charset="-128"/>
            </a:endParaRPr>
          </a:p>
          <a:p>
            <a:r>
              <a:rPr lang="en-US" altLang="ja-JP" dirty="0">
                <a:latin typeface="メイリオ" panose="020B0604030504040204" pitchFamily="50" charset="-128"/>
                <a:ea typeface="メイリオ" panose="020B0604030504040204" pitchFamily="50" charset="-128"/>
              </a:rPr>
              <a:t>BRT</a:t>
            </a:r>
            <a:r>
              <a:rPr lang="ja-JP" altLang="en-US" dirty="0">
                <a:latin typeface="メイリオ" panose="020B0604030504040204" pitchFamily="50" charset="-128"/>
                <a:ea typeface="メイリオ" panose="020B0604030504040204" pitchFamily="50" charset="-128"/>
              </a:rPr>
              <a:t>システムの整備に伴う車両の導入」は、必須事業ですが、</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右側の選択事業は、</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必ずしも選択する必要はありません。</a:t>
            </a:r>
            <a:endParaRPr lang="en-US" altLang="ja-JP" dirty="0">
              <a:latin typeface="メイリオ" panose="020B0604030504040204" pitchFamily="50" charset="-128"/>
              <a:ea typeface="メイリオ" panose="020B0604030504040204" pitchFamily="50" charset="-128"/>
            </a:endParaRPr>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23</a:t>
            </a:fld>
            <a:endParaRPr kumimoji="1" lang="ja-JP" altLang="en-US"/>
          </a:p>
        </p:txBody>
      </p:sp>
    </p:spTree>
    <p:extLst>
      <p:ext uri="{BB962C8B-B14F-4D97-AF65-F5344CB8AC3E}">
        <p14:creationId xmlns:p14="http://schemas.microsoft.com/office/powerpoint/2010/main" val="41390093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1149350" y="4793883"/>
            <a:ext cx="5388610" cy="3884861"/>
          </a:xfrm>
        </p:spPr>
        <p:txBody>
          <a:bodyPr/>
          <a:lstStyle/>
          <a:p>
            <a:r>
              <a:rPr kumimoji="1" lang="ja-JP" altLang="en-US" dirty="0">
                <a:latin typeface="メイリオ" panose="020B0604030504040204" pitchFamily="50" charset="-128"/>
                <a:ea typeface="メイリオ" panose="020B0604030504040204" pitchFamily="50" charset="-128"/>
              </a:rPr>
              <a:t>対象事業の要件</a:t>
            </a:r>
            <a:r>
              <a:rPr lang="ja-JP" altLang="en-US" dirty="0">
                <a:latin typeface="メイリオ" panose="020B0604030504040204" pitchFamily="50" charset="-128"/>
                <a:ea typeface="メイリオ" panose="020B0604030504040204" pitchFamily="50" charset="-128"/>
              </a:rPr>
              <a:t>は、</a:t>
            </a:r>
            <a:endParaRPr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低炭素化を目標に掲げた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公共交通に関する計画に基づく、</a:t>
            </a:r>
            <a:endParaRPr lang="en-US" altLang="ja-JP" dirty="0">
              <a:latin typeface="メイリオ" panose="020B0604030504040204" pitchFamily="50" charset="-128"/>
              <a:ea typeface="メイリオ" panose="020B0604030504040204" pitchFamily="50" charset="-128"/>
            </a:endParaRPr>
          </a:p>
          <a:p>
            <a:r>
              <a:rPr lang="en-US" altLang="ja-JP" dirty="0">
                <a:latin typeface="メイリオ" panose="020B0604030504040204" pitchFamily="50" charset="-128"/>
                <a:ea typeface="メイリオ" panose="020B0604030504040204" pitchFamily="50" charset="-128"/>
              </a:rPr>
              <a:t>LRT</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BRT</a:t>
            </a:r>
            <a:r>
              <a:rPr lang="ja-JP" altLang="en-US" dirty="0">
                <a:latin typeface="メイリオ" panose="020B0604030504040204" pitchFamily="50" charset="-128"/>
                <a:ea typeface="メイリオ" panose="020B0604030504040204" pitchFamily="50" charset="-128"/>
              </a:rPr>
              <a:t>導入のために必要な</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設備・車両等を導入する事業を</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対象とします。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表の左側の、「幹線系統における輸送力　または</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速達性の向上のための</a:t>
            </a:r>
            <a:r>
              <a:rPr lang="en-US" altLang="ja-JP" dirty="0">
                <a:latin typeface="メイリオ" panose="020B0604030504040204" pitchFamily="50" charset="-128"/>
                <a:ea typeface="メイリオ" panose="020B0604030504040204" pitchFamily="50" charset="-128"/>
              </a:rPr>
              <a:t>LRT</a:t>
            </a:r>
            <a:r>
              <a:rPr lang="ja-JP" altLang="en-US" dirty="0">
                <a:latin typeface="メイリオ" panose="020B0604030504040204" pitchFamily="50" charset="-128"/>
                <a:ea typeface="メイリオ" panose="020B0604030504040204" pitchFamily="50" charset="-128"/>
              </a:rPr>
              <a:t>システム、または</a:t>
            </a:r>
            <a:endParaRPr lang="en-US" altLang="ja-JP" dirty="0">
              <a:latin typeface="メイリオ" panose="020B0604030504040204" pitchFamily="50" charset="-128"/>
              <a:ea typeface="メイリオ" panose="020B0604030504040204" pitchFamily="50" charset="-128"/>
            </a:endParaRPr>
          </a:p>
          <a:p>
            <a:r>
              <a:rPr lang="en-US" altLang="ja-JP" dirty="0">
                <a:latin typeface="メイリオ" panose="020B0604030504040204" pitchFamily="50" charset="-128"/>
                <a:ea typeface="メイリオ" panose="020B0604030504040204" pitchFamily="50" charset="-128"/>
              </a:rPr>
              <a:t>BRT</a:t>
            </a:r>
            <a:r>
              <a:rPr lang="ja-JP" altLang="en-US" dirty="0">
                <a:latin typeface="メイリオ" panose="020B0604030504040204" pitchFamily="50" charset="-128"/>
                <a:ea typeface="メイリオ" panose="020B0604030504040204" pitchFamily="50" charset="-128"/>
              </a:rPr>
              <a:t>システムの整備に伴う車両の導入」は、必須事業ですが、</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右側の選択事業は、</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必ずしも選択する必要はありません。</a:t>
            </a:r>
            <a:endParaRPr lang="en-US" altLang="ja-JP" dirty="0">
              <a:latin typeface="メイリオ" panose="020B0604030504040204" pitchFamily="50" charset="-128"/>
              <a:ea typeface="メイリオ" panose="020B0604030504040204" pitchFamily="50" charset="-128"/>
            </a:endParaRPr>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24</a:t>
            </a:fld>
            <a:endParaRPr kumimoji="1" lang="ja-JP" altLang="en-US"/>
          </a:p>
        </p:txBody>
      </p:sp>
    </p:spTree>
    <p:extLst>
      <p:ext uri="{BB962C8B-B14F-4D97-AF65-F5344CB8AC3E}">
        <p14:creationId xmlns:p14="http://schemas.microsoft.com/office/powerpoint/2010/main" val="32081709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1149350" y="4793883"/>
            <a:ext cx="5388610" cy="3884861"/>
          </a:xfrm>
        </p:spPr>
        <p:txBody>
          <a:bodyPr/>
          <a:lstStyle/>
          <a:p>
            <a:r>
              <a:rPr kumimoji="1" lang="ja-JP" altLang="en-US" dirty="0">
                <a:latin typeface="メイリオ" panose="020B0604030504040204" pitchFamily="50" charset="-128"/>
                <a:ea typeface="メイリオ" panose="020B0604030504040204" pitchFamily="50" charset="-128"/>
              </a:rPr>
              <a:t>対象事業の要件</a:t>
            </a:r>
            <a:r>
              <a:rPr lang="ja-JP" altLang="en-US" dirty="0">
                <a:latin typeface="メイリオ" panose="020B0604030504040204" pitchFamily="50" charset="-128"/>
                <a:ea typeface="メイリオ" panose="020B0604030504040204" pitchFamily="50" charset="-128"/>
              </a:rPr>
              <a:t>は、</a:t>
            </a:r>
            <a:endParaRPr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低炭素化を目標に掲げた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公共交通に関する計画に基づく、</a:t>
            </a:r>
            <a:endParaRPr lang="en-US" altLang="ja-JP" dirty="0">
              <a:latin typeface="メイリオ" panose="020B0604030504040204" pitchFamily="50" charset="-128"/>
              <a:ea typeface="メイリオ" panose="020B0604030504040204" pitchFamily="50" charset="-128"/>
            </a:endParaRPr>
          </a:p>
          <a:p>
            <a:r>
              <a:rPr lang="en-US" altLang="ja-JP" dirty="0">
                <a:latin typeface="メイリオ" panose="020B0604030504040204" pitchFamily="50" charset="-128"/>
                <a:ea typeface="メイリオ" panose="020B0604030504040204" pitchFamily="50" charset="-128"/>
              </a:rPr>
              <a:t>LRT</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BRT</a:t>
            </a:r>
            <a:r>
              <a:rPr lang="ja-JP" altLang="en-US" dirty="0">
                <a:latin typeface="メイリオ" panose="020B0604030504040204" pitchFamily="50" charset="-128"/>
                <a:ea typeface="メイリオ" panose="020B0604030504040204" pitchFamily="50" charset="-128"/>
              </a:rPr>
              <a:t>導入のために必要な</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設備・車両等を導入する事業を</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対象とします。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表の左側の、「幹線系統における輸送力　または</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速達性の向上のための</a:t>
            </a:r>
            <a:r>
              <a:rPr lang="en-US" altLang="ja-JP" dirty="0">
                <a:latin typeface="メイリオ" panose="020B0604030504040204" pitchFamily="50" charset="-128"/>
                <a:ea typeface="メイリオ" panose="020B0604030504040204" pitchFamily="50" charset="-128"/>
              </a:rPr>
              <a:t>LRT</a:t>
            </a:r>
            <a:r>
              <a:rPr lang="ja-JP" altLang="en-US" dirty="0">
                <a:latin typeface="メイリオ" panose="020B0604030504040204" pitchFamily="50" charset="-128"/>
                <a:ea typeface="メイリオ" panose="020B0604030504040204" pitchFamily="50" charset="-128"/>
              </a:rPr>
              <a:t>システム、または</a:t>
            </a:r>
            <a:endParaRPr lang="en-US" altLang="ja-JP" dirty="0">
              <a:latin typeface="メイリオ" panose="020B0604030504040204" pitchFamily="50" charset="-128"/>
              <a:ea typeface="メイリオ" panose="020B0604030504040204" pitchFamily="50" charset="-128"/>
            </a:endParaRPr>
          </a:p>
          <a:p>
            <a:r>
              <a:rPr lang="en-US" altLang="ja-JP" dirty="0">
                <a:latin typeface="メイリオ" panose="020B0604030504040204" pitchFamily="50" charset="-128"/>
                <a:ea typeface="メイリオ" panose="020B0604030504040204" pitchFamily="50" charset="-128"/>
              </a:rPr>
              <a:t>BRT</a:t>
            </a:r>
            <a:r>
              <a:rPr lang="ja-JP" altLang="en-US" dirty="0">
                <a:latin typeface="メイリオ" panose="020B0604030504040204" pitchFamily="50" charset="-128"/>
                <a:ea typeface="メイリオ" panose="020B0604030504040204" pitchFamily="50" charset="-128"/>
              </a:rPr>
              <a:t>システムの整備に伴う車両の導入」は、必須事業ですが、</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右側の選択事業は、</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必ずしも選択する必要はありません。</a:t>
            </a:r>
            <a:endParaRPr lang="en-US" altLang="ja-JP" dirty="0">
              <a:latin typeface="メイリオ" panose="020B0604030504040204" pitchFamily="50" charset="-128"/>
              <a:ea typeface="メイリオ" panose="020B0604030504040204" pitchFamily="50" charset="-128"/>
            </a:endParaRPr>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25</a:t>
            </a:fld>
            <a:endParaRPr kumimoji="1" lang="ja-JP" altLang="en-US"/>
          </a:p>
        </p:txBody>
      </p:sp>
    </p:spTree>
    <p:extLst>
      <p:ext uri="{BB962C8B-B14F-4D97-AF65-F5344CB8AC3E}">
        <p14:creationId xmlns:p14="http://schemas.microsoft.com/office/powerpoint/2010/main" val="36598366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1149350" y="4793883"/>
            <a:ext cx="5388610" cy="3884861"/>
          </a:xfrm>
        </p:spPr>
        <p:txBody>
          <a:bodyPr/>
          <a:lstStyle/>
          <a:p>
            <a:r>
              <a:rPr kumimoji="1" lang="ja-JP" altLang="en-US" dirty="0">
                <a:latin typeface="メイリオ" panose="020B0604030504040204" pitchFamily="50" charset="-128"/>
                <a:ea typeface="メイリオ" panose="020B0604030504040204" pitchFamily="50" charset="-128"/>
              </a:rPr>
              <a:t>対象事業の要件</a:t>
            </a:r>
            <a:r>
              <a:rPr lang="ja-JP" altLang="en-US" dirty="0">
                <a:latin typeface="メイリオ" panose="020B0604030504040204" pitchFamily="50" charset="-128"/>
                <a:ea typeface="メイリオ" panose="020B0604030504040204" pitchFamily="50" charset="-128"/>
              </a:rPr>
              <a:t>は、</a:t>
            </a:r>
            <a:endParaRPr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低炭素化を目標に掲げた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公共交通に関する計画に基づく、</a:t>
            </a:r>
            <a:endParaRPr lang="en-US" altLang="ja-JP" dirty="0">
              <a:latin typeface="メイリオ" panose="020B0604030504040204" pitchFamily="50" charset="-128"/>
              <a:ea typeface="メイリオ" panose="020B0604030504040204" pitchFamily="50" charset="-128"/>
            </a:endParaRPr>
          </a:p>
          <a:p>
            <a:r>
              <a:rPr lang="en-US" altLang="ja-JP" dirty="0">
                <a:latin typeface="メイリオ" panose="020B0604030504040204" pitchFamily="50" charset="-128"/>
                <a:ea typeface="メイリオ" panose="020B0604030504040204" pitchFamily="50" charset="-128"/>
              </a:rPr>
              <a:t>LRT</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BRT</a:t>
            </a:r>
            <a:r>
              <a:rPr lang="ja-JP" altLang="en-US" dirty="0">
                <a:latin typeface="メイリオ" panose="020B0604030504040204" pitchFamily="50" charset="-128"/>
                <a:ea typeface="メイリオ" panose="020B0604030504040204" pitchFamily="50" charset="-128"/>
              </a:rPr>
              <a:t>導入のために必要な</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設備・車両等を導入する事業を</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対象とします。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表の左側の、「幹線系統における輸送力　または</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速達性の向上のための</a:t>
            </a:r>
            <a:r>
              <a:rPr lang="en-US" altLang="ja-JP" dirty="0">
                <a:latin typeface="メイリオ" panose="020B0604030504040204" pitchFamily="50" charset="-128"/>
                <a:ea typeface="メイリオ" panose="020B0604030504040204" pitchFamily="50" charset="-128"/>
              </a:rPr>
              <a:t>LRT</a:t>
            </a:r>
            <a:r>
              <a:rPr lang="ja-JP" altLang="en-US" dirty="0">
                <a:latin typeface="メイリオ" panose="020B0604030504040204" pitchFamily="50" charset="-128"/>
                <a:ea typeface="メイリオ" panose="020B0604030504040204" pitchFamily="50" charset="-128"/>
              </a:rPr>
              <a:t>システム、または</a:t>
            </a:r>
            <a:endParaRPr lang="en-US" altLang="ja-JP" dirty="0">
              <a:latin typeface="メイリオ" panose="020B0604030504040204" pitchFamily="50" charset="-128"/>
              <a:ea typeface="メイリオ" panose="020B0604030504040204" pitchFamily="50" charset="-128"/>
            </a:endParaRPr>
          </a:p>
          <a:p>
            <a:r>
              <a:rPr lang="en-US" altLang="ja-JP" dirty="0">
                <a:latin typeface="メイリオ" panose="020B0604030504040204" pitchFamily="50" charset="-128"/>
                <a:ea typeface="メイリオ" panose="020B0604030504040204" pitchFamily="50" charset="-128"/>
              </a:rPr>
              <a:t>BRT</a:t>
            </a:r>
            <a:r>
              <a:rPr lang="ja-JP" altLang="en-US" dirty="0">
                <a:latin typeface="メイリオ" panose="020B0604030504040204" pitchFamily="50" charset="-128"/>
                <a:ea typeface="メイリオ" panose="020B0604030504040204" pitchFamily="50" charset="-128"/>
              </a:rPr>
              <a:t>システムの整備に伴う車両の導入」は、必須事業ですが、</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右側の選択事業は、</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必ずしも選択する必要はありません。</a:t>
            </a:r>
            <a:endParaRPr lang="en-US" altLang="ja-JP" dirty="0">
              <a:latin typeface="メイリオ" panose="020B0604030504040204" pitchFamily="50" charset="-128"/>
              <a:ea typeface="メイリオ" panose="020B0604030504040204" pitchFamily="50" charset="-128"/>
            </a:endParaRPr>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26</a:t>
            </a:fld>
            <a:endParaRPr kumimoji="1" lang="ja-JP" altLang="en-US"/>
          </a:p>
        </p:txBody>
      </p:sp>
    </p:spTree>
    <p:extLst>
      <p:ext uri="{BB962C8B-B14F-4D97-AF65-F5344CB8AC3E}">
        <p14:creationId xmlns:p14="http://schemas.microsoft.com/office/powerpoint/2010/main" val="6121355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1149350" y="4793883"/>
            <a:ext cx="5388610" cy="3884861"/>
          </a:xfrm>
        </p:spPr>
        <p:txBody>
          <a:bodyPr/>
          <a:lstStyle/>
          <a:p>
            <a:r>
              <a:rPr kumimoji="1" lang="ja-JP" altLang="en-US" dirty="0">
                <a:latin typeface="メイリオ" panose="020B0604030504040204" pitchFamily="50" charset="-128"/>
                <a:ea typeface="メイリオ" panose="020B0604030504040204" pitchFamily="50" charset="-128"/>
              </a:rPr>
              <a:t>対象事業の要件</a:t>
            </a:r>
            <a:r>
              <a:rPr lang="ja-JP" altLang="en-US" dirty="0">
                <a:latin typeface="メイリオ" panose="020B0604030504040204" pitchFamily="50" charset="-128"/>
                <a:ea typeface="メイリオ" panose="020B0604030504040204" pitchFamily="50" charset="-128"/>
              </a:rPr>
              <a:t>は、</a:t>
            </a:r>
            <a:endParaRPr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低炭素化を目標に掲げた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公共交通に関する計画に基づく、</a:t>
            </a:r>
            <a:endParaRPr lang="en-US" altLang="ja-JP" dirty="0">
              <a:latin typeface="メイリオ" panose="020B0604030504040204" pitchFamily="50" charset="-128"/>
              <a:ea typeface="メイリオ" panose="020B0604030504040204" pitchFamily="50" charset="-128"/>
            </a:endParaRPr>
          </a:p>
          <a:p>
            <a:r>
              <a:rPr lang="en-US" altLang="ja-JP" dirty="0">
                <a:latin typeface="メイリオ" panose="020B0604030504040204" pitchFamily="50" charset="-128"/>
                <a:ea typeface="メイリオ" panose="020B0604030504040204" pitchFamily="50" charset="-128"/>
              </a:rPr>
              <a:t>LRT</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BRT</a:t>
            </a:r>
            <a:r>
              <a:rPr lang="ja-JP" altLang="en-US" dirty="0">
                <a:latin typeface="メイリオ" panose="020B0604030504040204" pitchFamily="50" charset="-128"/>
                <a:ea typeface="メイリオ" panose="020B0604030504040204" pitchFamily="50" charset="-128"/>
              </a:rPr>
              <a:t>導入のために必要な</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設備・車両等を導入する事業を</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対象とします。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表の左側の、「幹線系統における輸送力　または</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速達性の向上のための</a:t>
            </a:r>
            <a:r>
              <a:rPr lang="en-US" altLang="ja-JP" dirty="0">
                <a:latin typeface="メイリオ" panose="020B0604030504040204" pitchFamily="50" charset="-128"/>
                <a:ea typeface="メイリオ" panose="020B0604030504040204" pitchFamily="50" charset="-128"/>
              </a:rPr>
              <a:t>LRT</a:t>
            </a:r>
            <a:r>
              <a:rPr lang="ja-JP" altLang="en-US" dirty="0">
                <a:latin typeface="メイリオ" panose="020B0604030504040204" pitchFamily="50" charset="-128"/>
                <a:ea typeface="メイリオ" panose="020B0604030504040204" pitchFamily="50" charset="-128"/>
              </a:rPr>
              <a:t>システム、または</a:t>
            </a:r>
            <a:endParaRPr lang="en-US" altLang="ja-JP" dirty="0">
              <a:latin typeface="メイリオ" panose="020B0604030504040204" pitchFamily="50" charset="-128"/>
              <a:ea typeface="メイリオ" panose="020B0604030504040204" pitchFamily="50" charset="-128"/>
            </a:endParaRPr>
          </a:p>
          <a:p>
            <a:r>
              <a:rPr lang="en-US" altLang="ja-JP" dirty="0">
                <a:latin typeface="メイリオ" panose="020B0604030504040204" pitchFamily="50" charset="-128"/>
                <a:ea typeface="メイリオ" panose="020B0604030504040204" pitchFamily="50" charset="-128"/>
              </a:rPr>
              <a:t>BRT</a:t>
            </a:r>
            <a:r>
              <a:rPr lang="ja-JP" altLang="en-US" dirty="0">
                <a:latin typeface="メイリオ" panose="020B0604030504040204" pitchFamily="50" charset="-128"/>
                <a:ea typeface="メイリオ" panose="020B0604030504040204" pitchFamily="50" charset="-128"/>
              </a:rPr>
              <a:t>システムの整備に伴う車両の導入」は、必須事業ですが、</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右側の選択事業は、</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必ずしも選択する必要はありません。</a:t>
            </a:r>
            <a:endParaRPr lang="en-US" altLang="ja-JP" dirty="0">
              <a:latin typeface="メイリオ" panose="020B0604030504040204" pitchFamily="50" charset="-128"/>
              <a:ea typeface="メイリオ" panose="020B0604030504040204" pitchFamily="50" charset="-128"/>
            </a:endParaRPr>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27</a:t>
            </a:fld>
            <a:endParaRPr kumimoji="1" lang="ja-JP" altLang="en-US"/>
          </a:p>
        </p:txBody>
      </p:sp>
    </p:spTree>
    <p:extLst>
      <p:ext uri="{BB962C8B-B14F-4D97-AF65-F5344CB8AC3E}">
        <p14:creationId xmlns:p14="http://schemas.microsoft.com/office/powerpoint/2010/main" val="19194128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kern="0" dirty="0">
                <a:latin typeface="メイリオ" panose="020B0604030504040204" pitchFamily="50" charset="-128"/>
                <a:ea typeface="メイリオ" panose="020B0604030504040204" pitchFamily="50" charset="-128"/>
                <a:cs typeface="ＭＳ Ｐゴシック" panose="020B0600070205080204" pitchFamily="50" charset="-128"/>
              </a:rPr>
              <a:t>補助金の交付を申請できる</a:t>
            </a:r>
            <a:r>
              <a:rPr lang="ja-JP" altLang="en-US" kern="0" dirty="0">
                <a:latin typeface="メイリオ" panose="020B0604030504040204" pitchFamily="50" charset="-128"/>
                <a:ea typeface="メイリオ" panose="020B0604030504040204" pitchFamily="50" charset="-128"/>
                <a:cs typeface="ＭＳ Ｐゴシック" panose="020B0600070205080204" pitchFamily="50" charset="-128"/>
              </a:rPr>
              <a:t>方</a:t>
            </a:r>
            <a:r>
              <a:rPr lang="ja-JP" altLang="ja-JP" kern="0" dirty="0">
                <a:latin typeface="メイリオ" panose="020B0604030504040204" pitchFamily="50" charset="-128"/>
                <a:ea typeface="メイリオ" panose="020B0604030504040204" pitchFamily="50" charset="-128"/>
                <a:cs typeface="ＭＳ Ｐゴシック" panose="020B0600070205080204" pitchFamily="50" charset="-128"/>
              </a:rPr>
              <a:t>は、</a:t>
            </a:r>
            <a:r>
              <a:rPr lang="ja-JP" altLang="en-US" kern="0" dirty="0">
                <a:latin typeface="メイリオ" panose="020B0604030504040204" pitchFamily="50" charset="-128"/>
                <a:ea typeface="メイリオ" panose="020B0604030504040204" pitchFamily="50" charset="-128"/>
                <a:cs typeface="ＭＳ Ｐゴシック" panose="020B0600070205080204" pitchFamily="50" charset="-128"/>
              </a:rPr>
              <a:t>ア～エの通りです。</a:t>
            </a:r>
            <a:endParaRPr lang="en-US" altLang="ja-JP" kern="0" dirty="0">
              <a:latin typeface="メイリオ" panose="020B0604030504040204" pitchFamily="50" charset="-128"/>
              <a:ea typeface="メイリオ" panose="020B0604030504040204" pitchFamily="50" charset="-128"/>
              <a:cs typeface="ＭＳ Ｐゴシック" panose="020B0600070205080204" pitchFamily="50" charset="-128"/>
            </a:endParaRPr>
          </a:p>
          <a:p>
            <a:endParaRPr lang="en-US" altLang="ja-JP" kern="0" dirty="0">
              <a:latin typeface="メイリオ" panose="020B0604030504040204" pitchFamily="50" charset="-128"/>
              <a:ea typeface="メイリオ" panose="020B0604030504040204" pitchFamily="50" charset="-128"/>
              <a:cs typeface="ＭＳ Ｐゴシック" panose="020B0600070205080204" pitchFamily="50" charset="-128"/>
            </a:endParaRPr>
          </a:p>
          <a:p>
            <a:pPr fontAlgn="ctr"/>
            <a:r>
              <a:rPr lang="ja-JP" altLang="ja-JP" dirty="0">
                <a:latin typeface="メイリオ" panose="020B0604030504040204" pitchFamily="50" charset="-128"/>
                <a:ea typeface="メイリオ" panose="020B0604030504040204" pitchFamily="50" charset="-128"/>
              </a:rPr>
              <a:t>ア</a:t>
            </a:r>
            <a:r>
              <a:rPr lang="ja-JP" altLang="en-US" dirty="0">
                <a:latin typeface="メイリオ" panose="020B0604030504040204" pitchFamily="50" charset="-128"/>
                <a:ea typeface="メイリオ" panose="020B0604030504040204" pitchFamily="50" charset="-128"/>
              </a:rPr>
              <a:t>．</a:t>
            </a:r>
            <a:r>
              <a:rPr lang="ja-JP" altLang="ja-JP" dirty="0">
                <a:latin typeface="メイリオ" panose="020B0604030504040204" pitchFamily="50" charset="-128"/>
                <a:ea typeface="メイリオ" panose="020B0604030504040204" pitchFamily="50" charset="-128"/>
              </a:rPr>
              <a:t>都道府県、市町村、特別区及び地方公共団体の組合</a:t>
            </a:r>
          </a:p>
          <a:p>
            <a:pPr fontAlgn="ctr"/>
            <a:r>
              <a:rPr lang="ja-JP" altLang="ja-JP" dirty="0">
                <a:latin typeface="メイリオ" panose="020B0604030504040204" pitchFamily="50" charset="-128"/>
                <a:ea typeface="メイリオ" panose="020B0604030504040204" pitchFamily="50" charset="-128"/>
              </a:rPr>
              <a:t>イ</a:t>
            </a:r>
            <a:r>
              <a:rPr lang="ja-JP" altLang="en-US" dirty="0">
                <a:latin typeface="メイリオ" panose="020B0604030504040204" pitchFamily="50" charset="-128"/>
                <a:ea typeface="メイリオ" panose="020B0604030504040204" pitchFamily="50" charset="-128"/>
              </a:rPr>
              <a:t>．</a:t>
            </a:r>
            <a:r>
              <a:rPr lang="ja-JP" altLang="ja-JP" dirty="0">
                <a:latin typeface="メイリオ" panose="020B0604030504040204" pitchFamily="50" charset="-128"/>
                <a:ea typeface="メイリオ" panose="020B0604030504040204" pitchFamily="50" charset="-128"/>
              </a:rPr>
              <a:t>民間企業</a:t>
            </a:r>
          </a:p>
          <a:p>
            <a:pPr fontAlgn="ctr"/>
            <a:r>
              <a:rPr lang="ja-JP" altLang="ja-JP" dirty="0">
                <a:latin typeface="メイリオ" panose="020B0604030504040204" pitchFamily="50" charset="-128"/>
                <a:ea typeface="メイリオ" panose="020B0604030504040204" pitchFamily="50" charset="-128"/>
              </a:rPr>
              <a:t>ウ</a:t>
            </a:r>
            <a:r>
              <a:rPr lang="ja-JP" altLang="en-US" dirty="0">
                <a:latin typeface="メイリオ" panose="020B0604030504040204" pitchFamily="50" charset="-128"/>
                <a:ea typeface="メイリオ" panose="020B0604030504040204" pitchFamily="50" charset="-128"/>
              </a:rPr>
              <a:t>．</a:t>
            </a:r>
            <a:r>
              <a:rPr lang="ja-JP" altLang="ja-JP" dirty="0">
                <a:latin typeface="メイリオ" panose="020B0604030504040204" pitchFamily="50" charset="-128"/>
                <a:ea typeface="メイリオ" panose="020B0604030504040204" pitchFamily="50" charset="-128"/>
              </a:rPr>
              <a:t>一般社団法人・一般財団法人及び公益社団法人・公益財団法人</a:t>
            </a:r>
            <a:endParaRPr lang="en-US" altLang="ja-JP" dirty="0">
              <a:latin typeface="メイリオ" panose="020B0604030504040204" pitchFamily="50" charset="-128"/>
              <a:ea typeface="メイリオ" panose="020B0604030504040204" pitchFamily="50" charset="-128"/>
            </a:endParaRPr>
          </a:p>
          <a:p>
            <a:pPr fontAlgn="ctr"/>
            <a:r>
              <a:rPr lang="ja-JP" altLang="en-US" dirty="0">
                <a:latin typeface="メイリオ" panose="020B0604030504040204" pitchFamily="50" charset="-128"/>
                <a:ea typeface="メイリオ" panose="020B0604030504040204" pitchFamily="50" charset="-128"/>
              </a:rPr>
              <a:t>エ．ファイナンスリースを行う民間企業の方</a:t>
            </a:r>
            <a:endParaRPr lang="ja-JP" altLang="ja-JP" dirty="0">
              <a:latin typeface="メイリオ" panose="020B0604030504040204" pitchFamily="50" charset="-128"/>
              <a:ea typeface="メイリオ" panose="020B0604030504040204" pitchFamily="50" charset="-128"/>
            </a:endParaRPr>
          </a:p>
          <a:p>
            <a:pPr fontAlgn="ctr"/>
            <a:r>
              <a:rPr lang="ja-JP" altLang="en-US" dirty="0">
                <a:latin typeface="メイリオ" panose="020B0604030504040204" pitchFamily="50" charset="-128"/>
                <a:ea typeface="メイリオ" panose="020B0604030504040204" pitchFamily="50" charset="-128"/>
              </a:rPr>
              <a:t>オ．</a:t>
            </a:r>
            <a:r>
              <a:rPr lang="ja-JP" altLang="ja-JP" dirty="0">
                <a:latin typeface="メイリオ" panose="020B0604030504040204" pitchFamily="50" charset="-128"/>
                <a:ea typeface="メイリオ" panose="020B0604030504040204" pitchFamily="50" charset="-128"/>
              </a:rPr>
              <a:t>その他大臣の承認を得て補助事業者が適当と認め</a:t>
            </a:r>
            <a:r>
              <a:rPr lang="ja-JP" altLang="en-US" dirty="0">
                <a:latin typeface="メイリオ" panose="020B0604030504040204" pitchFamily="50" charset="-128"/>
                <a:ea typeface="メイリオ" panose="020B0604030504040204" pitchFamily="50" charset="-128"/>
              </a:rPr>
              <a:t>られた方</a:t>
            </a:r>
            <a:endParaRPr lang="en-US" altLang="ja-JP" dirty="0">
              <a:latin typeface="メイリオ" panose="020B0604030504040204" pitchFamily="50" charset="-128"/>
              <a:ea typeface="メイリオ" panose="020B0604030504040204" pitchFamily="50" charset="-128"/>
            </a:endParaRPr>
          </a:p>
          <a:p>
            <a:endParaRPr lang="en-US" altLang="ja-JP" kern="0" dirty="0">
              <a:cs typeface="ＭＳ Ｐゴシック" panose="020B0600070205080204" pitchFamily="50" charset="-128"/>
            </a:endParaRPr>
          </a:p>
          <a:p>
            <a:endParaRPr lang="ja-JP" altLang="ja-JP" kern="100" dirty="0">
              <a:cs typeface="Times New Roman" panose="02020603050405020304" pitchFamily="18" charset="0"/>
            </a:endParaRPr>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28</a:t>
            </a:fld>
            <a:endParaRPr kumimoji="1" lang="ja-JP" altLang="en-US"/>
          </a:p>
        </p:txBody>
      </p:sp>
    </p:spTree>
    <p:extLst>
      <p:ext uri="{BB962C8B-B14F-4D97-AF65-F5344CB8AC3E}">
        <p14:creationId xmlns:p14="http://schemas.microsoft.com/office/powerpoint/2010/main" val="13682569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メイリオ" panose="020B0604030504040204" pitchFamily="50" charset="-128"/>
                <a:ea typeface="メイリオ" panose="020B0604030504040204" pitchFamily="50" charset="-128"/>
              </a:rPr>
              <a:t>補助対象経費は、</a:t>
            </a:r>
            <a:endParaRPr lang="ja-JP"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表に掲げる補助事業を行うために</a:t>
            </a:r>
            <a:r>
              <a:rPr lang="ja-JP" altLang="en-US" dirty="0">
                <a:latin typeface="メイリオ" panose="020B0604030504040204" pitchFamily="50" charset="-128"/>
                <a:ea typeface="メイリオ" panose="020B0604030504040204" pitchFamily="50" charset="-128"/>
              </a:rPr>
              <a:t>　</a:t>
            </a:r>
            <a:r>
              <a:rPr lang="ja-JP" altLang="ja-JP" dirty="0">
                <a:latin typeface="メイリオ" panose="020B0604030504040204" pitchFamily="50" charset="-128"/>
                <a:ea typeface="メイリオ" panose="020B0604030504040204" pitchFamily="50" charset="-128"/>
              </a:rPr>
              <a:t>直接必要な経費であって、</a:t>
            </a:r>
            <a:endParaRPr lang="en-US"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当該事業で使用されたことを</a:t>
            </a:r>
            <a:r>
              <a:rPr lang="ja-JP" altLang="en-US" dirty="0">
                <a:latin typeface="メイリオ" panose="020B0604030504040204" pitchFamily="50" charset="-128"/>
                <a:ea typeface="メイリオ" panose="020B0604030504040204" pitchFamily="50" charset="-128"/>
              </a:rPr>
              <a:t>、</a:t>
            </a:r>
            <a:r>
              <a:rPr lang="ja-JP" altLang="ja-JP" dirty="0">
                <a:latin typeface="メイリオ" panose="020B0604030504040204" pitchFamily="50" charset="-128"/>
                <a:ea typeface="メイリオ" panose="020B0604030504040204" pitchFamily="50" charset="-128"/>
              </a:rPr>
              <a:t>証明できるものに限</a:t>
            </a:r>
            <a:r>
              <a:rPr lang="ja-JP" altLang="en-US" dirty="0">
                <a:latin typeface="メイリオ" panose="020B0604030504040204" pitchFamily="50" charset="-128"/>
                <a:ea typeface="メイリオ" panose="020B0604030504040204" pitchFamily="50" charset="-128"/>
              </a:rPr>
              <a:t>ります。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solidFill>
                  <a:schemeClr val="dk1"/>
                </a:solidFill>
                <a:latin typeface="メイリオ" panose="020B0604030504040204" pitchFamily="50" charset="-128"/>
                <a:ea typeface="メイリオ" panose="020B0604030504040204" pitchFamily="50" charset="-128"/>
              </a:rPr>
              <a:t>公募要領</a:t>
            </a:r>
            <a:r>
              <a:rPr lang="en-US" altLang="ja-JP" dirty="0">
                <a:solidFill>
                  <a:schemeClr val="dk1"/>
                </a:solidFill>
                <a:latin typeface="メイリオ" panose="020B0604030504040204" pitchFamily="50" charset="-128"/>
                <a:ea typeface="メイリオ" panose="020B0604030504040204" pitchFamily="50" charset="-128"/>
              </a:rPr>
              <a:t>pp.25-27</a:t>
            </a:r>
            <a:r>
              <a:rPr lang="ja-JP" altLang="en-US" dirty="0">
                <a:solidFill>
                  <a:schemeClr val="dk1"/>
                </a:solidFill>
                <a:latin typeface="メイリオ" panose="020B0604030504040204" pitchFamily="50" charset="-128"/>
                <a:ea typeface="メイリオ" panose="020B0604030504040204" pitchFamily="50" charset="-128"/>
              </a:rPr>
              <a:t>の別表第１もご参照ください。</a:t>
            </a:r>
            <a:endParaRPr lang="en-US" altLang="ja-JP" dirty="0">
              <a:solidFill>
                <a:schemeClr val="dk1"/>
              </a:solidFill>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補助率は、</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分の１です。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補助事業の実施期間は</a:t>
            </a:r>
            <a:r>
              <a:rPr lang="ja-JP" altLang="en-US" dirty="0">
                <a:latin typeface="メイリオ" panose="020B0604030504040204" pitchFamily="50" charset="-128"/>
                <a:ea typeface="メイリオ" panose="020B0604030504040204" pitchFamily="50" charset="-128"/>
              </a:rPr>
              <a:t>　</a:t>
            </a:r>
            <a:r>
              <a:rPr lang="ja-JP" altLang="ja-JP" dirty="0">
                <a:latin typeface="メイリオ" panose="020B0604030504040204" pitchFamily="50" charset="-128"/>
                <a:ea typeface="メイリオ" panose="020B0604030504040204" pitchFamily="50" charset="-128"/>
              </a:rPr>
              <a:t>単年度</a:t>
            </a:r>
            <a:r>
              <a:rPr lang="ja-JP" altLang="en-US" dirty="0">
                <a:latin typeface="メイリオ" panose="020B0604030504040204" pitchFamily="50" charset="-128"/>
                <a:ea typeface="メイリオ" panose="020B0604030504040204" pitchFamily="50" charset="-128"/>
              </a:rPr>
              <a:t>で、</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交付決定から２０２０年２月２９日までとなります。</a:t>
            </a:r>
            <a:endParaRPr lang="ja-JP"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 </a:t>
            </a:r>
          </a:p>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29</a:t>
            </a:fld>
            <a:endParaRPr kumimoji="1" lang="ja-JP" altLang="en-US"/>
          </a:p>
        </p:txBody>
      </p:sp>
    </p:spTree>
    <p:extLst>
      <p:ext uri="{BB962C8B-B14F-4D97-AF65-F5344CB8AC3E}">
        <p14:creationId xmlns:p14="http://schemas.microsoft.com/office/powerpoint/2010/main" val="404981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2</a:t>
            </a:fld>
            <a:endParaRPr kumimoji="1" lang="ja-JP" altLang="en-US"/>
          </a:p>
        </p:txBody>
      </p:sp>
    </p:spTree>
    <p:extLst>
      <p:ext uri="{BB962C8B-B14F-4D97-AF65-F5344CB8AC3E}">
        <p14:creationId xmlns:p14="http://schemas.microsoft.com/office/powerpoint/2010/main" val="29796714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メイリオ" panose="020B0604030504040204" pitchFamily="50" charset="-128"/>
                <a:ea typeface="メイリオ" panose="020B0604030504040204" pitchFamily="50" charset="-128"/>
              </a:rPr>
              <a:t>補助対象経費は、</a:t>
            </a:r>
            <a:endParaRPr lang="ja-JP"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表に掲げる補助事業を行うために</a:t>
            </a:r>
            <a:r>
              <a:rPr lang="ja-JP" altLang="en-US" dirty="0">
                <a:latin typeface="メイリオ" panose="020B0604030504040204" pitchFamily="50" charset="-128"/>
                <a:ea typeface="メイリオ" panose="020B0604030504040204" pitchFamily="50" charset="-128"/>
              </a:rPr>
              <a:t>　</a:t>
            </a:r>
            <a:r>
              <a:rPr lang="ja-JP" altLang="ja-JP" dirty="0">
                <a:latin typeface="メイリオ" panose="020B0604030504040204" pitchFamily="50" charset="-128"/>
                <a:ea typeface="メイリオ" panose="020B0604030504040204" pitchFamily="50" charset="-128"/>
              </a:rPr>
              <a:t>直接必要な経費であって、</a:t>
            </a:r>
            <a:endParaRPr lang="en-US"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当該事業で使用されたことを</a:t>
            </a:r>
            <a:r>
              <a:rPr lang="ja-JP" altLang="en-US" dirty="0">
                <a:latin typeface="メイリオ" panose="020B0604030504040204" pitchFamily="50" charset="-128"/>
                <a:ea typeface="メイリオ" panose="020B0604030504040204" pitchFamily="50" charset="-128"/>
              </a:rPr>
              <a:t>、</a:t>
            </a:r>
            <a:r>
              <a:rPr lang="ja-JP" altLang="ja-JP" dirty="0">
                <a:latin typeface="メイリオ" panose="020B0604030504040204" pitchFamily="50" charset="-128"/>
                <a:ea typeface="メイリオ" panose="020B0604030504040204" pitchFamily="50" charset="-128"/>
              </a:rPr>
              <a:t>証明できるものに限</a:t>
            </a:r>
            <a:r>
              <a:rPr lang="ja-JP" altLang="en-US" dirty="0">
                <a:latin typeface="メイリオ" panose="020B0604030504040204" pitchFamily="50" charset="-128"/>
                <a:ea typeface="メイリオ" panose="020B0604030504040204" pitchFamily="50" charset="-128"/>
              </a:rPr>
              <a:t>ります。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solidFill>
                  <a:schemeClr val="dk1"/>
                </a:solidFill>
                <a:latin typeface="メイリオ" panose="020B0604030504040204" pitchFamily="50" charset="-128"/>
                <a:ea typeface="メイリオ" panose="020B0604030504040204" pitchFamily="50" charset="-128"/>
              </a:rPr>
              <a:t>公募要領</a:t>
            </a:r>
            <a:r>
              <a:rPr lang="en-US" altLang="ja-JP" dirty="0">
                <a:solidFill>
                  <a:schemeClr val="dk1"/>
                </a:solidFill>
                <a:latin typeface="メイリオ" panose="020B0604030504040204" pitchFamily="50" charset="-128"/>
                <a:ea typeface="メイリオ" panose="020B0604030504040204" pitchFamily="50" charset="-128"/>
              </a:rPr>
              <a:t>pp.25-27</a:t>
            </a:r>
            <a:r>
              <a:rPr lang="ja-JP" altLang="en-US" dirty="0">
                <a:solidFill>
                  <a:schemeClr val="dk1"/>
                </a:solidFill>
                <a:latin typeface="メイリオ" panose="020B0604030504040204" pitchFamily="50" charset="-128"/>
                <a:ea typeface="メイリオ" panose="020B0604030504040204" pitchFamily="50" charset="-128"/>
              </a:rPr>
              <a:t>の別表第１もご参照ください。</a:t>
            </a:r>
            <a:endParaRPr lang="en-US" altLang="ja-JP" dirty="0">
              <a:solidFill>
                <a:schemeClr val="dk1"/>
              </a:solidFill>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補助率は、</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分の１です。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補助事業の実施期間は</a:t>
            </a:r>
            <a:r>
              <a:rPr lang="ja-JP" altLang="en-US" dirty="0">
                <a:latin typeface="メイリオ" panose="020B0604030504040204" pitchFamily="50" charset="-128"/>
                <a:ea typeface="メイリオ" panose="020B0604030504040204" pitchFamily="50" charset="-128"/>
              </a:rPr>
              <a:t>　</a:t>
            </a:r>
            <a:r>
              <a:rPr lang="ja-JP" altLang="ja-JP" dirty="0">
                <a:latin typeface="メイリオ" panose="020B0604030504040204" pitchFamily="50" charset="-128"/>
                <a:ea typeface="メイリオ" panose="020B0604030504040204" pitchFamily="50" charset="-128"/>
              </a:rPr>
              <a:t>単年度</a:t>
            </a:r>
            <a:r>
              <a:rPr lang="ja-JP" altLang="en-US" dirty="0">
                <a:latin typeface="メイリオ" panose="020B0604030504040204" pitchFamily="50" charset="-128"/>
                <a:ea typeface="メイリオ" panose="020B0604030504040204" pitchFamily="50" charset="-128"/>
              </a:rPr>
              <a:t>で、</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交付決定から２０２０年２月２９日までとなります。</a:t>
            </a:r>
            <a:endParaRPr lang="ja-JP"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 </a:t>
            </a:r>
          </a:p>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30</a:t>
            </a:fld>
            <a:endParaRPr kumimoji="1" lang="ja-JP" altLang="en-US"/>
          </a:p>
        </p:txBody>
      </p:sp>
    </p:spTree>
    <p:extLst>
      <p:ext uri="{BB962C8B-B14F-4D97-AF65-F5344CB8AC3E}">
        <p14:creationId xmlns:p14="http://schemas.microsoft.com/office/powerpoint/2010/main" val="25281156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メイリオ" panose="020B0604030504040204" pitchFamily="50" charset="-128"/>
                <a:ea typeface="メイリオ" panose="020B0604030504040204" pitchFamily="50" charset="-128"/>
              </a:rPr>
              <a:t>補助対象経費は、</a:t>
            </a:r>
            <a:endParaRPr lang="ja-JP"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表に掲げる補助事業を行うために</a:t>
            </a:r>
            <a:r>
              <a:rPr lang="ja-JP" altLang="en-US" dirty="0">
                <a:latin typeface="メイリオ" panose="020B0604030504040204" pitchFamily="50" charset="-128"/>
                <a:ea typeface="メイリオ" panose="020B0604030504040204" pitchFamily="50" charset="-128"/>
              </a:rPr>
              <a:t>　</a:t>
            </a:r>
            <a:r>
              <a:rPr lang="ja-JP" altLang="ja-JP" dirty="0">
                <a:latin typeface="メイリオ" panose="020B0604030504040204" pitchFamily="50" charset="-128"/>
                <a:ea typeface="メイリオ" panose="020B0604030504040204" pitchFamily="50" charset="-128"/>
              </a:rPr>
              <a:t>直接必要な経費であって、</a:t>
            </a:r>
            <a:endParaRPr lang="en-US"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当該事業で使用されたことを</a:t>
            </a:r>
            <a:r>
              <a:rPr lang="ja-JP" altLang="en-US" dirty="0">
                <a:latin typeface="メイリオ" panose="020B0604030504040204" pitchFamily="50" charset="-128"/>
                <a:ea typeface="メイリオ" panose="020B0604030504040204" pitchFamily="50" charset="-128"/>
              </a:rPr>
              <a:t>、</a:t>
            </a:r>
            <a:r>
              <a:rPr lang="ja-JP" altLang="ja-JP" dirty="0">
                <a:latin typeface="メイリオ" panose="020B0604030504040204" pitchFamily="50" charset="-128"/>
                <a:ea typeface="メイリオ" panose="020B0604030504040204" pitchFamily="50" charset="-128"/>
              </a:rPr>
              <a:t>証明できるものに限</a:t>
            </a:r>
            <a:r>
              <a:rPr lang="ja-JP" altLang="en-US" dirty="0">
                <a:latin typeface="メイリオ" panose="020B0604030504040204" pitchFamily="50" charset="-128"/>
                <a:ea typeface="メイリオ" panose="020B0604030504040204" pitchFamily="50" charset="-128"/>
              </a:rPr>
              <a:t>ります。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solidFill>
                  <a:schemeClr val="dk1"/>
                </a:solidFill>
                <a:latin typeface="メイリオ" panose="020B0604030504040204" pitchFamily="50" charset="-128"/>
                <a:ea typeface="メイリオ" panose="020B0604030504040204" pitchFamily="50" charset="-128"/>
              </a:rPr>
              <a:t>公募要領</a:t>
            </a:r>
            <a:r>
              <a:rPr lang="en-US" altLang="ja-JP" dirty="0">
                <a:solidFill>
                  <a:schemeClr val="dk1"/>
                </a:solidFill>
                <a:latin typeface="メイリオ" panose="020B0604030504040204" pitchFamily="50" charset="-128"/>
                <a:ea typeface="メイリオ" panose="020B0604030504040204" pitchFamily="50" charset="-128"/>
              </a:rPr>
              <a:t>pp.25-27</a:t>
            </a:r>
            <a:r>
              <a:rPr lang="ja-JP" altLang="en-US" dirty="0">
                <a:solidFill>
                  <a:schemeClr val="dk1"/>
                </a:solidFill>
                <a:latin typeface="メイリオ" panose="020B0604030504040204" pitchFamily="50" charset="-128"/>
                <a:ea typeface="メイリオ" panose="020B0604030504040204" pitchFamily="50" charset="-128"/>
              </a:rPr>
              <a:t>の別表第１もご参照ください。</a:t>
            </a:r>
            <a:endParaRPr lang="en-US" altLang="ja-JP" dirty="0">
              <a:solidFill>
                <a:schemeClr val="dk1"/>
              </a:solidFill>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補助率は、</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分の１です。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補助事業の実施期間は</a:t>
            </a:r>
            <a:r>
              <a:rPr lang="ja-JP" altLang="en-US" dirty="0">
                <a:latin typeface="メイリオ" panose="020B0604030504040204" pitchFamily="50" charset="-128"/>
                <a:ea typeface="メイリオ" panose="020B0604030504040204" pitchFamily="50" charset="-128"/>
              </a:rPr>
              <a:t>　</a:t>
            </a:r>
            <a:r>
              <a:rPr lang="ja-JP" altLang="ja-JP" dirty="0">
                <a:latin typeface="メイリオ" panose="020B0604030504040204" pitchFamily="50" charset="-128"/>
                <a:ea typeface="メイリオ" panose="020B0604030504040204" pitchFamily="50" charset="-128"/>
              </a:rPr>
              <a:t>単年度</a:t>
            </a:r>
            <a:r>
              <a:rPr lang="ja-JP" altLang="en-US" dirty="0">
                <a:latin typeface="メイリオ" panose="020B0604030504040204" pitchFamily="50" charset="-128"/>
                <a:ea typeface="メイリオ" panose="020B0604030504040204" pitchFamily="50" charset="-128"/>
              </a:rPr>
              <a:t>で、</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交付決定から２０２０年２月２９日までとなります。</a:t>
            </a:r>
            <a:endParaRPr lang="ja-JP"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 </a:t>
            </a:r>
          </a:p>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31</a:t>
            </a:fld>
            <a:endParaRPr kumimoji="1" lang="ja-JP" altLang="en-US"/>
          </a:p>
        </p:txBody>
      </p:sp>
    </p:spTree>
    <p:extLst>
      <p:ext uri="{BB962C8B-B14F-4D97-AF65-F5344CB8AC3E}">
        <p14:creationId xmlns:p14="http://schemas.microsoft.com/office/powerpoint/2010/main" val="40281475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メイリオ" panose="020B0604030504040204" pitchFamily="50" charset="-128"/>
                <a:ea typeface="メイリオ" panose="020B0604030504040204" pitchFamily="50" charset="-128"/>
              </a:rPr>
              <a:t>補助対象経費は、</a:t>
            </a:r>
            <a:endParaRPr lang="ja-JP"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表に掲げる補助事業を行うために</a:t>
            </a:r>
            <a:r>
              <a:rPr lang="ja-JP" altLang="en-US" dirty="0">
                <a:latin typeface="メイリオ" panose="020B0604030504040204" pitchFamily="50" charset="-128"/>
                <a:ea typeface="メイリオ" panose="020B0604030504040204" pitchFamily="50" charset="-128"/>
              </a:rPr>
              <a:t>　</a:t>
            </a:r>
            <a:r>
              <a:rPr lang="ja-JP" altLang="ja-JP" dirty="0">
                <a:latin typeface="メイリオ" panose="020B0604030504040204" pitchFamily="50" charset="-128"/>
                <a:ea typeface="メイリオ" panose="020B0604030504040204" pitchFamily="50" charset="-128"/>
              </a:rPr>
              <a:t>直接必要な経費であって、</a:t>
            </a:r>
            <a:endParaRPr lang="en-US"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当該事業で使用されたことを</a:t>
            </a:r>
            <a:r>
              <a:rPr lang="ja-JP" altLang="en-US" dirty="0">
                <a:latin typeface="メイリオ" panose="020B0604030504040204" pitchFamily="50" charset="-128"/>
                <a:ea typeface="メイリオ" panose="020B0604030504040204" pitchFamily="50" charset="-128"/>
              </a:rPr>
              <a:t>、</a:t>
            </a:r>
            <a:r>
              <a:rPr lang="ja-JP" altLang="ja-JP" dirty="0">
                <a:latin typeface="メイリオ" panose="020B0604030504040204" pitchFamily="50" charset="-128"/>
                <a:ea typeface="メイリオ" panose="020B0604030504040204" pitchFamily="50" charset="-128"/>
              </a:rPr>
              <a:t>証明できるものに限</a:t>
            </a:r>
            <a:r>
              <a:rPr lang="ja-JP" altLang="en-US" dirty="0">
                <a:latin typeface="メイリオ" panose="020B0604030504040204" pitchFamily="50" charset="-128"/>
                <a:ea typeface="メイリオ" panose="020B0604030504040204" pitchFamily="50" charset="-128"/>
              </a:rPr>
              <a:t>ります。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solidFill>
                  <a:schemeClr val="dk1"/>
                </a:solidFill>
                <a:latin typeface="メイリオ" panose="020B0604030504040204" pitchFamily="50" charset="-128"/>
                <a:ea typeface="メイリオ" panose="020B0604030504040204" pitchFamily="50" charset="-128"/>
              </a:rPr>
              <a:t>公募要領</a:t>
            </a:r>
            <a:r>
              <a:rPr lang="en-US" altLang="ja-JP" dirty="0">
                <a:solidFill>
                  <a:schemeClr val="dk1"/>
                </a:solidFill>
                <a:latin typeface="メイリオ" panose="020B0604030504040204" pitchFamily="50" charset="-128"/>
                <a:ea typeface="メイリオ" panose="020B0604030504040204" pitchFamily="50" charset="-128"/>
              </a:rPr>
              <a:t>pp.25-27</a:t>
            </a:r>
            <a:r>
              <a:rPr lang="ja-JP" altLang="en-US" dirty="0">
                <a:solidFill>
                  <a:schemeClr val="dk1"/>
                </a:solidFill>
                <a:latin typeface="メイリオ" panose="020B0604030504040204" pitchFamily="50" charset="-128"/>
                <a:ea typeface="メイリオ" panose="020B0604030504040204" pitchFamily="50" charset="-128"/>
              </a:rPr>
              <a:t>の別表第１もご参照ください。</a:t>
            </a:r>
            <a:endParaRPr lang="en-US" altLang="ja-JP" dirty="0">
              <a:solidFill>
                <a:schemeClr val="dk1"/>
              </a:solidFill>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補助率は、</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分の１です。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補助事業の実施期間は</a:t>
            </a:r>
            <a:r>
              <a:rPr lang="ja-JP" altLang="en-US" dirty="0">
                <a:latin typeface="メイリオ" panose="020B0604030504040204" pitchFamily="50" charset="-128"/>
                <a:ea typeface="メイリオ" panose="020B0604030504040204" pitchFamily="50" charset="-128"/>
              </a:rPr>
              <a:t>　</a:t>
            </a:r>
            <a:r>
              <a:rPr lang="ja-JP" altLang="ja-JP" dirty="0">
                <a:latin typeface="メイリオ" panose="020B0604030504040204" pitchFamily="50" charset="-128"/>
                <a:ea typeface="メイリオ" panose="020B0604030504040204" pitchFamily="50" charset="-128"/>
              </a:rPr>
              <a:t>単年度</a:t>
            </a:r>
            <a:r>
              <a:rPr lang="ja-JP" altLang="en-US" dirty="0">
                <a:latin typeface="メイリオ" panose="020B0604030504040204" pitchFamily="50" charset="-128"/>
                <a:ea typeface="メイリオ" panose="020B0604030504040204" pitchFamily="50" charset="-128"/>
              </a:rPr>
              <a:t>で、</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交付決定から２０２０年２月２９日までとなります。</a:t>
            </a:r>
            <a:endParaRPr lang="ja-JP"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 </a:t>
            </a:r>
          </a:p>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32</a:t>
            </a:fld>
            <a:endParaRPr kumimoji="1" lang="ja-JP" altLang="en-US"/>
          </a:p>
        </p:txBody>
      </p:sp>
    </p:spTree>
    <p:extLst>
      <p:ext uri="{BB962C8B-B14F-4D97-AF65-F5344CB8AC3E}">
        <p14:creationId xmlns:p14="http://schemas.microsoft.com/office/powerpoint/2010/main" val="26800828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メイリオ" panose="020B0604030504040204" pitchFamily="50" charset="-128"/>
                <a:ea typeface="メイリオ" panose="020B0604030504040204" pitchFamily="50" charset="-128"/>
              </a:rPr>
              <a:t>補助対象経費は、</a:t>
            </a:r>
            <a:endParaRPr lang="ja-JP"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表に掲げる補助事業を行うために</a:t>
            </a:r>
            <a:r>
              <a:rPr lang="ja-JP" altLang="en-US" dirty="0">
                <a:latin typeface="メイリオ" panose="020B0604030504040204" pitchFamily="50" charset="-128"/>
                <a:ea typeface="メイリオ" panose="020B0604030504040204" pitchFamily="50" charset="-128"/>
              </a:rPr>
              <a:t>　</a:t>
            </a:r>
            <a:r>
              <a:rPr lang="ja-JP" altLang="ja-JP" dirty="0">
                <a:latin typeface="メイリオ" panose="020B0604030504040204" pitchFamily="50" charset="-128"/>
                <a:ea typeface="メイリオ" panose="020B0604030504040204" pitchFamily="50" charset="-128"/>
              </a:rPr>
              <a:t>直接必要な経費であって、</a:t>
            </a:r>
            <a:endParaRPr lang="en-US"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当該事業で使用されたことを</a:t>
            </a:r>
            <a:r>
              <a:rPr lang="ja-JP" altLang="en-US" dirty="0">
                <a:latin typeface="メイリオ" panose="020B0604030504040204" pitchFamily="50" charset="-128"/>
                <a:ea typeface="メイリオ" panose="020B0604030504040204" pitchFamily="50" charset="-128"/>
              </a:rPr>
              <a:t>、</a:t>
            </a:r>
            <a:r>
              <a:rPr lang="ja-JP" altLang="ja-JP" dirty="0">
                <a:latin typeface="メイリオ" panose="020B0604030504040204" pitchFamily="50" charset="-128"/>
                <a:ea typeface="メイリオ" panose="020B0604030504040204" pitchFamily="50" charset="-128"/>
              </a:rPr>
              <a:t>証明できるものに限</a:t>
            </a:r>
            <a:r>
              <a:rPr lang="ja-JP" altLang="en-US" dirty="0">
                <a:latin typeface="メイリオ" panose="020B0604030504040204" pitchFamily="50" charset="-128"/>
                <a:ea typeface="メイリオ" panose="020B0604030504040204" pitchFamily="50" charset="-128"/>
              </a:rPr>
              <a:t>ります。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solidFill>
                  <a:schemeClr val="dk1"/>
                </a:solidFill>
                <a:latin typeface="メイリオ" panose="020B0604030504040204" pitchFamily="50" charset="-128"/>
                <a:ea typeface="メイリオ" panose="020B0604030504040204" pitchFamily="50" charset="-128"/>
              </a:rPr>
              <a:t>公募要領</a:t>
            </a:r>
            <a:r>
              <a:rPr lang="en-US" altLang="ja-JP" dirty="0">
                <a:solidFill>
                  <a:schemeClr val="dk1"/>
                </a:solidFill>
                <a:latin typeface="メイリオ" panose="020B0604030504040204" pitchFamily="50" charset="-128"/>
                <a:ea typeface="メイリオ" panose="020B0604030504040204" pitchFamily="50" charset="-128"/>
              </a:rPr>
              <a:t>pp.25-27</a:t>
            </a:r>
            <a:r>
              <a:rPr lang="ja-JP" altLang="en-US" dirty="0">
                <a:solidFill>
                  <a:schemeClr val="dk1"/>
                </a:solidFill>
                <a:latin typeface="メイリオ" panose="020B0604030504040204" pitchFamily="50" charset="-128"/>
                <a:ea typeface="メイリオ" panose="020B0604030504040204" pitchFamily="50" charset="-128"/>
              </a:rPr>
              <a:t>の別表第１もご参照ください。</a:t>
            </a:r>
            <a:endParaRPr lang="en-US" altLang="ja-JP" dirty="0">
              <a:solidFill>
                <a:schemeClr val="dk1"/>
              </a:solidFill>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補助率は、</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分の１です。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補助事業の実施期間は</a:t>
            </a:r>
            <a:r>
              <a:rPr lang="ja-JP" altLang="en-US" dirty="0">
                <a:latin typeface="メイリオ" panose="020B0604030504040204" pitchFamily="50" charset="-128"/>
                <a:ea typeface="メイリオ" panose="020B0604030504040204" pitchFamily="50" charset="-128"/>
              </a:rPr>
              <a:t>　</a:t>
            </a:r>
            <a:r>
              <a:rPr lang="ja-JP" altLang="ja-JP" dirty="0">
                <a:latin typeface="メイリオ" panose="020B0604030504040204" pitchFamily="50" charset="-128"/>
                <a:ea typeface="メイリオ" panose="020B0604030504040204" pitchFamily="50" charset="-128"/>
              </a:rPr>
              <a:t>単年度</a:t>
            </a:r>
            <a:r>
              <a:rPr lang="ja-JP" altLang="en-US" dirty="0">
                <a:latin typeface="メイリオ" panose="020B0604030504040204" pitchFamily="50" charset="-128"/>
                <a:ea typeface="メイリオ" panose="020B0604030504040204" pitchFamily="50" charset="-128"/>
              </a:rPr>
              <a:t>で、</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交付決定から２０２０年２月２９日までとなります。</a:t>
            </a:r>
            <a:endParaRPr lang="ja-JP"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 </a:t>
            </a:r>
          </a:p>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33</a:t>
            </a:fld>
            <a:endParaRPr kumimoji="1" lang="ja-JP" altLang="en-US"/>
          </a:p>
        </p:txBody>
      </p:sp>
    </p:spTree>
    <p:extLst>
      <p:ext uri="{BB962C8B-B14F-4D97-AF65-F5344CB8AC3E}">
        <p14:creationId xmlns:p14="http://schemas.microsoft.com/office/powerpoint/2010/main" val="34501987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メイリオ" panose="020B0604030504040204" pitchFamily="50" charset="-128"/>
                <a:ea typeface="メイリオ" panose="020B0604030504040204" pitchFamily="50" charset="-128"/>
              </a:rPr>
              <a:t>補助対象経費は、</a:t>
            </a:r>
            <a:endParaRPr lang="ja-JP"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表に掲げる補助事業を行うために</a:t>
            </a:r>
            <a:r>
              <a:rPr lang="ja-JP" altLang="en-US" dirty="0">
                <a:latin typeface="メイリオ" panose="020B0604030504040204" pitchFamily="50" charset="-128"/>
                <a:ea typeface="メイリオ" panose="020B0604030504040204" pitchFamily="50" charset="-128"/>
              </a:rPr>
              <a:t>　</a:t>
            </a:r>
            <a:r>
              <a:rPr lang="ja-JP" altLang="ja-JP" dirty="0">
                <a:latin typeface="メイリオ" panose="020B0604030504040204" pitchFamily="50" charset="-128"/>
                <a:ea typeface="メイリオ" panose="020B0604030504040204" pitchFamily="50" charset="-128"/>
              </a:rPr>
              <a:t>直接必要な経費であって、</a:t>
            </a:r>
            <a:endParaRPr lang="en-US"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当該事業で使用されたことを</a:t>
            </a:r>
            <a:r>
              <a:rPr lang="ja-JP" altLang="en-US" dirty="0">
                <a:latin typeface="メイリオ" panose="020B0604030504040204" pitchFamily="50" charset="-128"/>
                <a:ea typeface="メイリオ" panose="020B0604030504040204" pitchFamily="50" charset="-128"/>
              </a:rPr>
              <a:t>、</a:t>
            </a:r>
            <a:r>
              <a:rPr lang="ja-JP" altLang="ja-JP" dirty="0">
                <a:latin typeface="メイリオ" panose="020B0604030504040204" pitchFamily="50" charset="-128"/>
                <a:ea typeface="メイリオ" panose="020B0604030504040204" pitchFamily="50" charset="-128"/>
              </a:rPr>
              <a:t>証明できるものに限</a:t>
            </a:r>
            <a:r>
              <a:rPr lang="ja-JP" altLang="en-US" dirty="0">
                <a:latin typeface="メイリオ" panose="020B0604030504040204" pitchFamily="50" charset="-128"/>
                <a:ea typeface="メイリオ" panose="020B0604030504040204" pitchFamily="50" charset="-128"/>
              </a:rPr>
              <a:t>ります。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solidFill>
                  <a:schemeClr val="dk1"/>
                </a:solidFill>
                <a:latin typeface="メイリオ" panose="020B0604030504040204" pitchFamily="50" charset="-128"/>
                <a:ea typeface="メイリオ" panose="020B0604030504040204" pitchFamily="50" charset="-128"/>
              </a:rPr>
              <a:t>公募要領</a:t>
            </a:r>
            <a:r>
              <a:rPr lang="en-US" altLang="ja-JP" dirty="0">
                <a:solidFill>
                  <a:schemeClr val="dk1"/>
                </a:solidFill>
                <a:latin typeface="メイリオ" panose="020B0604030504040204" pitchFamily="50" charset="-128"/>
                <a:ea typeface="メイリオ" panose="020B0604030504040204" pitchFamily="50" charset="-128"/>
              </a:rPr>
              <a:t>pp.25-27</a:t>
            </a:r>
            <a:r>
              <a:rPr lang="ja-JP" altLang="en-US" dirty="0">
                <a:solidFill>
                  <a:schemeClr val="dk1"/>
                </a:solidFill>
                <a:latin typeface="メイリオ" panose="020B0604030504040204" pitchFamily="50" charset="-128"/>
                <a:ea typeface="メイリオ" panose="020B0604030504040204" pitchFamily="50" charset="-128"/>
              </a:rPr>
              <a:t>の別表第１もご参照ください。</a:t>
            </a:r>
            <a:endParaRPr lang="en-US" altLang="ja-JP" dirty="0">
              <a:solidFill>
                <a:schemeClr val="dk1"/>
              </a:solidFill>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補助率は、</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分の１です。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補助事業の実施期間は</a:t>
            </a:r>
            <a:r>
              <a:rPr lang="ja-JP" altLang="en-US" dirty="0">
                <a:latin typeface="メイリオ" panose="020B0604030504040204" pitchFamily="50" charset="-128"/>
                <a:ea typeface="メイリオ" panose="020B0604030504040204" pitchFamily="50" charset="-128"/>
              </a:rPr>
              <a:t>　</a:t>
            </a:r>
            <a:r>
              <a:rPr lang="ja-JP" altLang="ja-JP" dirty="0">
                <a:latin typeface="メイリオ" panose="020B0604030504040204" pitchFamily="50" charset="-128"/>
                <a:ea typeface="メイリオ" panose="020B0604030504040204" pitchFamily="50" charset="-128"/>
              </a:rPr>
              <a:t>単年度</a:t>
            </a:r>
            <a:r>
              <a:rPr lang="ja-JP" altLang="en-US" dirty="0">
                <a:latin typeface="メイリオ" panose="020B0604030504040204" pitchFamily="50" charset="-128"/>
                <a:ea typeface="メイリオ" panose="020B0604030504040204" pitchFamily="50" charset="-128"/>
              </a:rPr>
              <a:t>で、</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交付決定から２０２０年２月２９日までとなります。</a:t>
            </a:r>
            <a:endParaRPr lang="ja-JP"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 </a:t>
            </a:r>
          </a:p>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34</a:t>
            </a:fld>
            <a:endParaRPr kumimoji="1" lang="ja-JP" altLang="en-US"/>
          </a:p>
        </p:txBody>
      </p:sp>
    </p:spTree>
    <p:extLst>
      <p:ext uri="{BB962C8B-B14F-4D97-AF65-F5344CB8AC3E}">
        <p14:creationId xmlns:p14="http://schemas.microsoft.com/office/powerpoint/2010/main" val="23461580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メイリオ" panose="020B0604030504040204" pitchFamily="50" charset="-128"/>
                <a:ea typeface="メイリオ" panose="020B0604030504040204" pitchFamily="50" charset="-128"/>
              </a:rPr>
              <a:t>補助対象経費は、</a:t>
            </a:r>
            <a:endParaRPr lang="ja-JP"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表に掲げる補助事業を行うために</a:t>
            </a:r>
            <a:r>
              <a:rPr lang="ja-JP" altLang="en-US" dirty="0">
                <a:latin typeface="メイリオ" panose="020B0604030504040204" pitchFamily="50" charset="-128"/>
                <a:ea typeface="メイリオ" panose="020B0604030504040204" pitchFamily="50" charset="-128"/>
              </a:rPr>
              <a:t>　</a:t>
            </a:r>
            <a:r>
              <a:rPr lang="ja-JP" altLang="ja-JP" dirty="0">
                <a:latin typeface="メイリオ" panose="020B0604030504040204" pitchFamily="50" charset="-128"/>
                <a:ea typeface="メイリオ" panose="020B0604030504040204" pitchFamily="50" charset="-128"/>
              </a:rPr>
              <a:t>直接必要な経費であって、</a:t>
            </a:r>
            <a:endParaRPr lang="en-US"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当該事業で使用されたことを</a:t>
            </a:r>
            <a:r>
              <a:rPr lang="ja-JP" altLang="en-US" dirty="0">
                <a:latin typeface="メイリオ" panose="020B0604030504040204" pitchFamily="50" charset="-128"/>
                <a:ea typeface="メイリオ" panose="020B0604030504040204" pitchFamily="50" charset="-128"/>
              </a:rPr>
              <a:t>、</a:t>
            </a:r>
            <a:r>
              <a:rPr lang="ja-JP" altLang="ja-JP" dirty="0">
                <a:latin typeface="メイリオ" panose="020B0604030504040204" pitchFamily="50" charset="-128"/>
                <a:ea typeface="メイリオ" panose="020B0604030504040204" pitchFamily="50" charset="-128"/>
              </a:rPr>
              <a:t>証明できるものに限</a:t>
            </a:r>
            <a:r>
              <a:rPr lang="ja-JP" altLang="en-US" dirty="0">
                <a:latin typeface="メイリオ" panose="020B0604030504040204" pitchFamily="50" charset="-128"/>
                <a:ea typeface="メイリオ" panose="020B0604030504040204" pitchFamily="50" charset="-128"/>
              </a:rPr>
              <a:t>ります。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solidFill>
                  <a:schemeClr val="dk1"/>
                </a:solidFill>
                <a:latin typeface="メイリオ" panose="020B0604030504040204" pitchFamily="50" charset="-128"/>
                <a:ea typeface="メイリオ" panose="020B0604030504040204" pitchFamily="50" charset="-128"/>
              </a:rPr>
              <a:t>公募要領</a:t>
            </a:r>
            <a:r>
              <a:rPr lang="en-US" altLang="ja-JP" dirty="0">
                <a:solidFill>
                  <a:schemeClr val="dk1"/>
                </a:solidFill>
                <a:latin typeface="メイリオ" panose="020B0604030504040204" pitchFamily="50" charset="-128"/>
                <a:ea typeface="メイリオ" panose="020B0604030504040204" pitchFamily="50" charset="-128"/>
              </a:rPr>
              <a:t>pp.25-27</a:t>
            </a:r>
            <a:r>
              <a:rPr lang="ja-JP" altLang="en-US" dirty="0">
                <a:solidFill>
                  <a:schemeClr val="dk1"/>
                </a:solidFill>
                <a:latin typeface="メイリオ" panose="020B0604030504040204" pitchFamily="50" charset="-128"/>
                <a:ea typeface="メイリオ" panose="020B0604030504040204" pitchFamily="50" charset="-128"/>
              </a:rPr>
              <a:t>の別表第１もご参照ください。</a:t>
            </a:r>
            <a:endParaRPr lang="en-US" altLang="ja-JP" dirty="0">
              <a:solidFill>
                <a:schemeClr val="dk1"/>
              </a:solidFill>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補助率は、</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分の１です。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補助事業の実施期間は</a:t>
            </a:r>
            <a:r>
              <a:rPr lang="ja-JP" altLang="en-US" dirty="0">
                <a:latin typeface="メイリオ" panose="020B0604030504040204" pitchFamily="50" charset="-128"/>
                <a:ea typeface="メイリオ" panose="020B0604030504040204" pitchFamily="50" charset="-128"/>
              </a:rPr>
              <a:t>　</a:t>
            </a:r>
            <a:r>
              <a:rPr lang="ja-JP" altLang="ja-JP" dirty="0">
                <a:latin typeface="メイリオ" panose="020B0604030504040204" pitchFamily="50" charset="-128"/>
                <a:ea typeface="メイリオ" panose="020B0604030504040204" pitchFamily="50" charset="-128"/>
              </a:rPr>
              <a:t>単年度</a:t>
            </a:r>
            <a:r>
              <a:rPr lang="ja-JP" altLang="en-US" dirty="0">
                <a:latin typeface="メイリオ" panose="020B0604030504040204" pitchFamily="50" charset="-128"/>
                <a:ea typeface="メイリオ" panose="020B0604030504040204" pitchFamily="50" charset="-128"/>
              </a:rPr>
              <a:t>で、</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交付決定から２０２０年２月２９日までとなります。</a:t>
            </a:r>
            <a:endParaRPr lang="ja-JP"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 </a:t>
            </a:r>
          </a:p>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35</a:t>
            </a:fld>
            <a:endParaRPr kumimoji="1" lang="ja-JP" altLang="en-US"/>
          </a:p>
        </p:txBody>
      </p:sp>
    </p:spTree>
    <p:extLst>
      <p:ext uri="{BB962C8B-B14F-4D97-AF65-F5344CB8AC3E}">
        <p14:creationId xmlns:p14="http://schemas.microsoft.com/office/powerpoint/2010/main" val="17893625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メイリオ" panose="020B0604030504040204" pitchFamily="50" charset="-128"/>
                <a:ea typeface="メイリオ" panose="020B0604030504040204" pitchFamily="50" charset="-128"/>
              </a:rPr>
              <a:t>補助対象経費は、</a:t>
            </a:r>
            <a:endParaRPr lang="ja-JP"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表に掲げる補助事業を行うために</a:t>
            </a:r>
            <a:r>
              <a:rPr lang="ja-JP" altLang="en-US" dirty="0">
                <a:latin typeface="メイリオ" panose="020B0604030504040204" pitchFamily="50" charset="-128"/>
                <a:ea typeface="メイリオ" panose="020B0604030504040204" pitchFamily="50" charset="-128"/>
              </a:rPr>
              <a:t>　</a:t>
            </a:r>
            <a:r>
              <a:rPr lang="ja-JP" altLang="ja-JP" dirty="0">
                <a:latin typeface="メイリオ" panose="020B0604030504040204" pitchFamily="50" charset="-128"/>
                <a:ea typeface="メイリオ" panose="020B0604030504040204" pitchFamily="50" charset="-128"/>
              </a:rPr>
              <a:t>直接必要な経費であって、</a:t>
            </a:r>
            <a:endParaRPr lang="en-US"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当該事業で使用されたことを</a:t>
            </a:r>
            <a:r>
              <a:rPr lang="ja-JP" altLang="en-US" dirty="0">
                <a:latin typeface="メイリオ" panose="020B0604030504040204" pitchFamily="50" charset="-128"/>
                <a:ea typeface="メイリオ" panose="020B0604030504040204" pitchFamily="50" charset="-128"/>
              </a:rPr>
              <a:t>、</a:t>
            </a:r>
            <a:r>
              <a:rPr lang="ja-JP" altLang="ja-JP" dirty="0">
                <a:latin typeface="メイリオ" panose="020B0604030504040204" pitchFamily="50" charset="-128"/>
                <a:ea typeface="メイリオ" panose="020B0604030504040204" pitchFamily="50" charset="-128"/>
              </a:rPr>
              <a:t>証明できるものに限</a:t>
            </a:r>
            <a:r>
              <a:rPr lang="ja-JP" altLang="en-US" dirty="0">
                <a:latin typeface="メイリオ" panose="020B0604030504040204" pitchFamily="50" charset="-128"/>
                <a:ea typeface="メイリオ" panose="020B0604030504040204" pitchFamily="50" charset="-128"/>
              </a:rPr>
              <a:t>ります。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solidFill>
                  <a:schemeClr val="dk1"/>
                </a:solidFill>
                <a:latin typeface="メイリオ" panose="020B0604030504040204" pitchFamily="50" charset="-128"/>
                <a:ea typeface="メイリオ" panose="020B0604030504040204" pitchFamily="50" charset="-128"/>
              </a:rPr>
              <a:t>公募要領</a:t>
            </a:r>
            <a:r>
              <a:rPr lang="en-US" altLang="ja-JP" dirty="0">
                <a:solidFill>
                  <a:schemeClr val="dk1"/>
                </a:solidFill>
                <a:latin typeface="メイリオ" panose="020B0604030504040204" pitchFamily="50" charset="-128"/>
                <a:ea typeface="メイリオ" panose="020B0604030504040204" pitchFamily="50" charset="-128"/>
              </a:rPr>
              <a:t>pp.25-27</a:t>
            </a:r>
            <a:r>
              <a:rPr lang="ja-JP" altLang="en-US" dirty="0">
                <a:solidFill>
                  <a:schemeClr val="dk1"/>
                </a:solidFill>
                <a:latin typeface="メイリオ" panose="020B0604030504040204" pitchFamily="50" charset="-128"/>
                <a:ea typeface="メイリオ" panose="020B0604030504040204" pitchFamily="50" charset="-128"/>
              </a:rPr>
              <a:t>の別表第１もご参照ください。</a:t>
            </a:r>
            <a:endParaRPr lang="en-US" altLang="ja-JP" dirty="0">
              <a:solidFill>
                <a:schemeClr val="dk1"/>
              </a:solidFill>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補助率は、</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分の１です。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補助事業の実施期間は</a:t>
            </a:r>
            <a:r>
              <a:rPr lang="ja-JP" altLang="en-US" dirty="0">
                <a:latin typeface="メイリオ" panose="020B0604030504040204" pitchFamily="50" charset="-128"/>
                <a:ea typeface="メイリオ" panose="020B0604030504040204" pitchFamily="50" charset="-128"/>
              </a:rPr>
              <a:t>　</a:t>
            </a:r>
            <a:r>
              <a:rPr lang="ja-JP" altLang="ja-JP" dirty="0">
                <a:latin typeface="メイリオ" panose="020B0604030504040204" pitchFamily="50" charset="-128"/>
                <a:ea typeface="メイリオ" panose="020B0604030504040204" pitchFamily="50" charset="-128"/>
              </a:rPr>
              <a:t>単年度</a:t>
            </a:r>
            <a:r>
              <a:rPr lang="ja-JP" altLang="en-US" dirty="0">
                <a:latin typeface="メイリオ" panose="020B0604030504040204" pitchFamily="50" charset="-128"/>
                <a:ea typeface="メイリオ" panose="020B0604030504040204" pitchFamily="50" charset="-128"/>
              </a:rPr>
              <a:t>で、</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交付決定から２０２０年２月２９日までとなります。</a:t>
            </a:r>
            <a:endParaRPr lang="ja-JP" altLang="ja-JP" dirty="0">
              <a:latin typeface="メイリオ" panose="020B0604030504040204" pitchFamily="50" charset="-128"/>
              <a:ea typeface="メイリオ" panose="020B0604030504040204" pitchFamily="50" charset="-128"/>
            </a:endParaRPr>
          </a:p>
          <a:p>
            <a:r>
              <a:rPr lang="ja-JP" altLang="ja-JP" dirty="0">
                <a:latin typeface="メイリオ" panose="020B0604030504040204" pitchFamily="50" charset="-128"/>
                <a:ea typeface="メイリオ" panose="020B0604030504040204" pitchFamily="50" charset="-128"/>
              </a:rPr>
              <a:t> </a:t>
            </a:r>
          </a:p>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36</a:t>
            </a:fld>
            <a:endParaRPr kumimoji="1" lang="ja-JP" altLang="en-US"/>
          </a:p>
        </p:txBody>
      </p:sp>
    </p:spTree>
    <p:extLst>
      <p:ext uri="{BB962C8B-B14F-4D97-AF65-F5344CB8AC3E}">
        <p14:creationId xmlns:p14="http://schemas.microsoft.com/office/powerpoint/2010/main" val="41729559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37</a:t>
            </a:fld>
            <a:endParaRPr kumimoji="1" lang="ja-JP" altLang="en-US"/>
          </a:p>
        </p:txBody>
      </p:sp>
    </p:spTree>
    <p:extLst>
      <p:ext uri="{BB962C8B-B14F-4D97-AF65-F5344CB8AC3E}">
        <p14:creationId xmlns:p14="http://schemas.microsoft.com/office/powerpoint/2010/main" val="2695912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3</a:t>
            </a:fld>
            <a:endParaRPr kumimoji="1" lang="ja-JP" altLang="en-US"/>
          </a:p>
        </p:txBody>
      </p:sp>
    </p:spTree>
    <p:extLst>
      <p:ext uri="{BB962C8B-B14F-4D97-AF65-F5344CB8AC3E}">
        <p14:creationId xmlns:p14="http://schemas.microsoft.com/office/powerpoint/2010/main" val="1247355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4</a:t>
            </a:fld>
            <a:endParaRPr kumimoji="1" lang="ja-JP" altLang="en-US"/>
          </a:p>
        </p:txBody>
      </p:sp>
    </p:spTree>
    <p:extLst>
      <p:ext uri="{BB962C8B-B14F-4D97-AF65-F5344CB8AC3E}">
        <p14:creationId xmlns:p14="http://schemas.microsoft.com/office/powerpoint/2010/main" val="2856477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5</a:t>
            </a:fld>
            <a:endParaRPr kumimoji="1" lang="ja-JP" altLang="en-US"/>
          </a:p>
        </p:txBody>
      </p:sp>
    </p:spTree>
    <p:extLst>
      <p:ext uri="{BB962C8B-B14F-4D97-AF65-F5344CB8AC3E}">
        <p14:creationId xmlns:p14="http://schemas.microsoft.com/office/powerpoint/2010/main" val="1864131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6</a:t>
            </a:fld>
            <a:endParaRPr kumimoji="1" lang="ja-JP" altLang="en-US"/>
          </a:p>
        </p:txBody>
      </p:sp>
    </p:spTree>
    <p:extLst>
      <p:ext uri="{BB962C8B-B14F-4D97-AF65-F5344CB8AC3E}">
        <p14:creationId xmlns:p14="http://schemas.microsoft.com/office/powerpoint/2010/main" val="1619603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7</a:t>
            </a:fld>
            <a:endParaRPr kumimoji="1" lang="ja-JP" altLang="en-US"/>
          </a:p>
        </p:txBody>
      </p:sp>
    </p:spTree>
    <p:extLst>
      <p:ext uri="{BB962C8B-B14F-4D97-AF65-F5344CB8AC3E}">
        <p14:creationId xmlns:p14="http://schemas.microsoft.com/office/powerpoint/2010/main" val="1233429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6" name="スライド番号プレースホルダー 5"/>
          <p:cNvSpPr>
            <a:spLocks noGrp="1"/>
          </p:cNvSpPr>
          <p:nvPr>
            <p:ph type="sldNum" sz="quarter" idx="10"/>
          </p:nvPr>
        </p:nvSpPr>
        <p:spPr/>
        <p:txBody>
          <a:bodyPr/>
          <a:lstStyle/>
          <a:p>
            <a:fld id="{FA6B372B-83E1-48BA-980B-78AA10BF2947}" type="slidenum">
              <a:rPr kumimoji="1" lang="ja-JP" altLang="en-US" smtClean="0"/>
              <a:t>8</a:t>
            </a:fld>
            <a:endParaRPr kumimoji="1" lang="ja-JP" altLang="en-US"/>
          </a:p>
        </p:txBody>
      </p:sp>
    </p:spTree>
    <p:extLst>
      <p:ext uri="{BB962C8B-B14F-4D97-AF65-F5344CB8AC3E}">
        <p14:creationId xmlns:p14="http://schemas.microsoft.com/office/powerpoint/2010/main" val="1081699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27B5E61-D835-4CFC-B564-10F7CF12CEFA}" type="datetime1">
              <a:rPr kumimoji="1" lang="ja-JP" altLang="en-US" smtClean="0"/>
              <a:t>2023/10/12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20272" y="6484686"/>
            <a:ext cx="2133600" cy="3651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56D6DAF-FB09-4461-9DE4-FB16B9527833}" type="slidenum">
              <a:rPr kumimoji="1" lang="ja-JP" altLang="en-US" smtClean="0"/>
              <a:t>‹#›</a:t>
            </a:fld>
            <a:endParaRPr kumimoji="1" lang="ja-JP" alt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正方形/長方形 8"/>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32986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10;縦書きテキスト">
    <p:spTree>
      <p:nvGrpSpPr>
        <p:cNvPr id="1" name=""/>
        <p:cNvGrpSpPr/>
        <p:nvPr/>
      </p:nvGrpSpPr>
      <p:grpSpPr>
        <a:xfrm>
          <a:off x="0" y="0"/>
          <a:ext cx="0" cy="0"/>
          <a:chOff x="0" y="0"/>
          <a:chExt cx="0" cy="0"/>
        </a:xfrm>
      </p:grpSpPr>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1EA4A9-07C4-4C1A-AC86-6E756BE79AD9}" type="datetime1">
              <a:rPr kumimoji="1" lang="ja-JP" altLang="en-US" smtClean="0"/>
              <a:t>2023/10/12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6D6DAF-FB09-4461-9DE4-FB16B9527833}" type="slidenum">
              <a:rPr kumimoji="1" lang="ja-JP" altLang="en-US" smtClean="0"/>
              <a:t>‹#›</a:t>
            </a:fld>
            <a:endParaRPr kumimoji="1" lang="ja-JP" altLang="en-US"/>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正方形/長方形 9"/>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75648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DED61E8-D86F-438A-BD88-CB59B192B458}" type="datetime1">
              <a:rPr kumimoji="1" lang="ja-JP" altLang="en-US" smtClean="0"/>
              <a:t>2023/10/12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6D6DAF-FB09-4461-9DE4-FB16B9527833}" type="slidenum">
              <a:rPr kumimoji="1" lang="ja-JP" altLang="en-US" smtClean="0"/>
              <a:t>‹#›</a:t>
            </a:fld>
            <a:endParaRPr kumimoji="1" lang="ja-JP" altLang="en-US"/>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正方形/長方形 9"/>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46007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C2C3DF1-AC44-4A86-94F6-37780AA7F9B2}"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020272" y="6484686"/>
            <a:ext cx="2133600" cy="3651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正方形/長方形 8"/>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4103222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819150"/>
            <a:ext cx="8229600" cy="4525963"/>
          </a:xfrm>
        </p:spPr>
        <p:txBody>
          <a:bodyPr>
            <a:normAutofit/>
          </a:bodyPr>
          <a:lstStyle>
            <a:lvl1pPr>
              <a:defRPr sz="2400">
                <a:latin typeface="メイリオ" panose="020B0604030504040204" pitchFamily="50" charset="-128"/>
                <a:ea typeface="メイリオ" panose="020B0604030504040204" pitchFamily="50" charset="-128"/>
                <a:cs typeface="メイリオ" panose="020B0604030504040204" pitchFamily="50" charset="-128"/>
              </a:defRPr>
            </a:lvl1pPr>
            <a:lvl2pPr>
              <a:defRPr sz="2400">
                <a:latin typeface="メイリオ" panose="020B0604030504040204" pitchFamily="50" charset="-128"/>
                <a:ea typeface="メイリオ" panose="020B0604030504040204" pitchFamily="50" charset="-128"/>
                <a:cs typeface="メイリオ" panose="020B0604030504040204" pitchFamily="50" charset="-128"/>
              </a:defRPr>
            </a:lvl2pPr>
            <a:lvl3pPr>
              <a:defRPr sz="2400">
                <a:latin typeface="メイリオ" panose="020B0604030504040204" pitchFamily="50" charset="-128"/>
                <a:ea typeface="メイリオ" panose="020B0604030504040204" pitchFamily="50" charset="-128"/>
                <a:cs typeface="メイリオ" panose="020B0604030504040204" pitchFamily="50" charset="-128"/>
              </a:defRPr>
            </a:lvl3pPr>
            <a:lvl4pPr>
              <a:defRPr sz="2400">
                <a:latin typeface="メイリオ" panose="020B0604030504040204" pitchFamily="50" charset="-128"/>
                <a:ea typeface="メイリオ" panose="020B0604030504040204" pitchFamily="50" charset="-128"/>
                <a:cs typeface="メイリオ" panose="020B0604030504040204" pitchFamily="50" charset="-128"/>
              </a:defRPr>
            </a:lvl4pPr>
            <a:lvl5pPr>
              <a:defRPr sz="2400">
                <a:latin typeface="メイリオ" panose="020B0604030504040204" pitchFamily="50" charset="-128"/>
                <a:ea typeface="メイリオ" panose="020B0604030504040204" pitchFamily="50" charset="-128"/>
                <a:cs typeface="メイリオ"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5904B3BF-E5E3-4DBA-BAC1-E3AD832DDB61}"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正方形/長方形 9"/>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552450" y="74613"/>
            <a:ext cx="8229600" cy="544512"/>
          </a:xfrm>
        </p:spPr>
        <p:txBody>
          <a:bodyPr>
            <a:normAutofit/>
          </a:bodyPr>
          <a:lstStyle>
            <a:lvl1pPr algn="l">
              <a:defRPr sz="2800">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a:t>マスター タイトルの書式設定</a:t>
            </a:r>
          </a:p>
        </p:txBody>
      </p:sp>
    </p:spTree>
    <p:extLst>
      <p:ext uri="{BB962C8B-B14F-4D97-AF65-F5344CB8AC3E}">
        <p14:creationId xmlns:p14="http://schemas.microsoft.com/office/powerpoint/2010/main" val="1480408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52BEBC2-0CFF-44AB-935F-2C37C857E3B6}"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正方形/長方形 9"/>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4182092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D1C93A2-90BC-4AAC-9BEE-4B4409D2922E}"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正方形/長方形 10"/>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2375118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8BB49A-71BA-4353-91C1-7B1A2A770AAB}"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1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正方形/長方形 12"/>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27155355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32D5D5F-BBD5-4735-933A-F52C1D176869}"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正方形/長方形 8"/>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35704253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01B4D50-8290-4C2B-A2AC-13292A2DDDA7}"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正方形/長方形 7"/>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7327591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タイトル付きの&#10;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0261ABB-2EE4-4BA1-92AD-FFF695B4AC07}"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正方形/長方形 10"/>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131722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819150"/>
            <a:ext cx="8229600" cy="4525963"/>
          </a:xfrm>
        </p:spPr>
        <p:txBody>
          <a:bodyPr>
            <a:normAutofit/>
          </a:bodyPr>
          <a:lstStyle>
            <a:lvl1pPr>
              <a:defRPr sz="2400">
                <a:latin typeface="メイリオ" panose="020B0604030504040204" pitchFamily="50" charset="-128"/>
                <a:ea typeface="メイリオ" panose="020B0604030504040204" pitchFamily="50" charset="-128"/>
                <a:cs typeface="メイリオ" panose="020B0604030504040204" pitchFamily="50" charset="-128"/>
              </a:defRPr>
            </a:lvl1pPr>
            <a:lvl2pPr>
              <a:defRPr sz="2400">
                <a:latin typeface="メイリオ" panose="020B0604030504040204" pitchFamily="50" charset="-128"/>
                <a:ea typeface="メイリオ" panose="020B0604030504040204" pitchFamily="50" charset="-128"/>
                <a:cs typeface="メイリオ" panose="020B0604030504040204" pitchFamily="50" charset="-128"/>
              </a:defRPr>
            </a:lvl2pPr>
            <a:lvl3pPr>
              <a:defRPr sz="2400">
                <a:latin typeface="メイリオ" panose="020B0604030504040204" pitchFamily="50" charset="-128"/>
                <a:ea typeface="メイリオ" panose="020B0604030504040204" pitchFamily="50" charset="-128"/>
                <a:cs typeface="メイリオ" panose="020B0604030504040204" pitchFamily="50" charset="-128"/>
              </a:defRPr>
            </a:lvl3pPr>
            <a:lvl4pPr>
              <a:defRPr sz="2400">
                <a:latin typeface="メイリオ" panose="020B0604030504040204" pitchFamily="50" charset="-128"/>
                <a:ea typeface="メイリオ" panose="020B0604030504040204" pitchFamily="50" charset="-128"/>
                <a:cs typeface="メイリオ" panose="020B0604030504040204" pitchFamily="50" charset="-128"/>
              </a:defRPr>
            </a:lvl4pPr>
            <a:lvl5pPr>
              <a:defRPr sz="2400">
                <a:latin typeface="メイリオ" panose="020B0604030504040204" pitchFamily="50" charset="-128"/>
                <a:ea typeface="メイリオ" panose="020B0604030504040204" pitchFamily="50" charset="-128"/>
                <a:cs typeface="メイリオ"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FA3E8F2D-79FC-4A94-A397-E19F1BBF87B1}" type="datetime1">
              <a:rPr kumimoji="1" lang="ja-JP" altLang="en-US" smtClean="0"/>
              <a:t>2023/10/12</a:t>
            </a:fld>
            <a:endParaRPr kumimoji="1" lang="ja-JP" altLang="en-US"/>
          </a:p>
        </p:txBody>
      </p:sp>
      <p:sp>
        <p:nvSpPr>
          <p:cNvPr id="5" name="フッター プレースホルダー 4"/>
          <p:cNvSpPr>
            <a:spLocks noGrp="1"/>
          </p:cNvSpPr>
          <p:nvPr>
            <p:ph type="ftr" sz="quarter" idx="11"/>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56D6DAF-FB09-4461-9DE4-FB16B9527833}" type="slidenum">
              <a:rPr kumimoji="1" lang="ja-JP" altLang="en-US" smtClean="0"/>
              <a:t>‹#›</a:t>
            </a:fld>
            <a:endParaRPr kumimoji="1" lang="ja-JP" altLang="en-US"/>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正方形/長方形 9"/>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552450" y="74613"/>
            <a:ext cx="8229600" cy="544512"/>
          </a:xfrm>
        </p:spPr>
        <p:txBody>
          <a:bodyPr>
            <a:normAutofit/>
          </a:bodyPr>
          <a:lstStyle>
            <a:lvl1pPr algn="l">
              <a:defRPr sz="2800">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a:t>マスター タイトルの書式設定</a:t>
            </a:r>
          </a:p>
        </p:txBody>
      </p:sp>
    </p:spTree>
    <p:extLst>
      <p:ext uri="{BB962C8B-B14F-4D97-AF65-F5344CB8AC3E}">
        <p14:creationId xmlns:p14="http://schemas.microsoft.com/office/powerpoint/2010/main" val="24159500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FF32686-680D-402A-9155-F5C02568350F}"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正方形/長方形 10"/>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22959557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タイトルと&#10;縦書きテキスト">
    <p:spTree>
      <p:nvGrpSpPr>
        <p:cNvPr id="1" name=""/>
        <p:cNvGrpSpPr/>
        <p:nvPr/>
      </p:nvGrpSpPr>
      <p:grpSpPr>
        <a:xfrm>
          <a:off x="0" y="0"/>
          <a:ext cx="0" cy="0"/>
          <a:chOff x="0" y="0"/>
          <a:chExt cx="0" cy="0"/>
        </a:xfrm>
      </p:grpSpPr>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64FB40C-3EA2-4386-961B-0D33EBF23B31}"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正方形/長方形 9"/>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24667819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DD5EF3-E533-4413-A12F-A81DFD210AE6}"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正方形/長方形 9"/>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32613025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A679D00-5AA3-4DB0-B81C-76F4320235C6}"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020272" y="6484686"/>
            <a:ext cx="2133600" cy="3651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正方形/長方形 8"/>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0141204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819150"/>
            <a:ext cx="8229600" cy="4525963"/>
          </a:xfrm>
        </p:spPr>
        <p:txBody>
          <a:bodyPr>
            <a:normAutofit/>
          </a:bodyPr>
          <a:lstStyle>
            <a:lvl1pPr>
              <a:defRPr sz="2400">
                <a:latin typeface="メイリオ" panose="020B0604030504040204" pitchFamily="50" charset="-128"/>
                <a:ea typeface="メイリオ" panose="020B0604030504040204" pitchFamily="50" charset="-128"/>
                <a:cs typeface="メイリオ" panose="020B0604030504040204" pitchFamily="50" charset="-128"/>
              </a:defRPr>
            </a:lvl1pPr>
            <a:lvl2pPr>
              <a:defRPr sz="2400">
                <a:latin typeface="メイリオ" panose="020B0604030504040204" pitchFamily="50" charset="-128"/>
                <a:ea typeface="メイリオ" panose="020B0604030504040204" pitchFamily="50" charset="-128"/>
                <a:cs typeface="メイリオ" panose="020B0604030504040204" pitchFamily="50" charset="-128"/>
              </a:defRPr>
            </a:lvl2pPr>
            <a:lvl3pPr>
              <a:defRPr sz="2400">
                <a:latin typeface="メイリオ" panose="020B0604030504040204" pitchFamily="50" charset="-128"/>
                <a:ea typeface="メイリオ" panose="020B0604030504040204" pitchFamily="50" charset="-128"/>
                <a:cs typeface="メイリオ" panose="020B0604030504040204" pitchFamily="50" charset="-128"/>
              </a:defRPr>
            </a:lvl3pPr>
            <a:lvl4pPr>
              <a:defRPr sz="2400">
                <a:latin typeface="メイリオ" panose="020B0604030504040204" pitchFamily="50" charset="-128"/>
                <a:ea typeface="メイリオ" panose="020B0604030504040204" pitchFamily="50" charset="-128"/>
                <a:cs typeface="メイリオ" panose="020B0604030504040204" pitchFamily="50" charset="-128"/>
              </a:defRPr>
            </a:lvl4pPr>
            <a:lvl5pPr>
              <a:defRPr sz="2400">
                <a:latin typeface="メイリオ" panose="020B0604030504040204" pitchFamily="50" charset="-128"/>
                <a:ea typeface="メイリオ" panose="020B0604030504040204" pitchFamily="50" charset="-128"/>
                <a:cs typeface="メイリオ"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D41CC7EF-0A6F-425A-B8BA-C237554FAC58}"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正方形/長方形 9"/>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552450" y="74613"/>
            <a:ext cx="8229600" cy="544512"/>
          </a:xfrm>
        </p:spPr>
        <p:txBody>
          <a:bodyPr>
            <a:normAutofit/>
          </a:bodyPr>
          <a:lstStyle>
            <a:lvl1pPr algn="l">
              <a:defRPr sz="2800">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a:t>マスター タイトルの書式設定</a:t>
            </a:r>
          </a:p>
        </p:txBody>
      </p:sp>
    </p:spTree>
    <p:extLst>
      <p:ext uri="{BB962C8B-B14F-4D97-AF65-F5344CB8AC3E}">
        <p14:creationId xmlns:p14="http://schemas.microsoft.com/office/powerpoint/2010/main" val="34112251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9BF5CD7-ABAE-494F-A8E0-0159E055DCF8}"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正方形/長方形 9"/>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36449168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9D34264-BBFA-4B31-B783-2C83286226B6}"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正方形/長方形 10"/>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40230031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60C4A1A-BBB5-45F6-8991-3B9CCB711FED}"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1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正方形/長方形 12"/>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3121291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8C946F8-BEF5-4FAB-B6A9-440D378FE3BE}"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正方形/長方形 8"/>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4989839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EF839D4-9F43-4B82-96EC-C6EECEB36966}"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正方形/長方形 7"/>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795323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F5B0CC8-A911-41B5-A956-45BAEB2E6B06}" type="datetime1">
              <a:rPr kumimoji="1" lang="ja-JP" altLang="en-US" smtClean="0"/>
              <a:t>2023/10/12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6D6DAF-FB09-4461-9DE4-FB16B9527833}" type="slidenum">
              <a:rPr kumimoji="1" lang="ja-JP" altLang="en-US" smtClean="0"/>
              <a:t>‹#›</a:t>
            </a:fld>
            <a:endParaRPr kumimoji="1" lang="ja-JP" altLang="en-US"/>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正方形/長方形 9"/>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753288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タイトル付きの&#10;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0AFFB67-DA04-4213-9A14-B857AC8E5CBA}"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正方形/長方形 10"/>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34376330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4B78BB-061E-4C74-B15A-D7E7227FE136}"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正方形/長方形 10"/>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6314417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タイトルと&#10;縦書きテキスト">
    <p:spTree>
      <p:nvGrpSpPr>
        <p:cNvPr id="1" name=""/>
        <p:cNvGrpSpPr/>
        <p:nvPr/>
      </p:nvGrpSpPr>
      <p:grpSpPr>
        <a:xfrm>
          <a:off x="0" y="0"/>
          <a:ext cx="0" cy="0"/>
          <a:chOff x="0" y="0"/>
          <a:chExt cx="0" cy="0"/>
        </a:xfrm>
      </p:grpSpPr>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266E6F-DDF6-4051-AC5E-68262AEAC787}"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正方形/長方形 9"/>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502640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6472B7-DF60-41EB-97F9-24274209E03A}"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正方形/長方形 9"/>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3100367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C5ECC64-2FFD-4410-A1F6-D1F52CB6DB95}" type="datetime1">
              <a:rPr kumimoji="1" lang="ja-JP" altLang="en-US" smtClean="0"/>
              <a:t>2023/10/12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56D6DAF-FB09-4461-9DE4-FB16B9527833}" type="slidenum">
              <a:rPr kumimoji="1" lang="ja-JP" altLang="en-US" smtClean="0"/>
              <a:t>‹#›</a:t>
            </a:fld>
            <a:endParaRPr kumimoji="1" lang="ja-JP" altLang="en-US"/>
          </a:p>
        </p:txBody>
      </p:sp>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正方形/長方形 10"/>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03476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F004C17-A81D-4A92-8427-AEF42B4ACB9F}" type="datetime1">
              <a:rPr kumimoji="1" lang="ja-JP" altLang="en-US" smtClean="0"/>
              <a:t>2023/10/12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56D6DAF-FB09-4461-9DE4-FB16B9527833}" type="slidenum">
              <a:rPr kumimoji="1" lang="ja-JP" altLang="en-US" smtClean="0"/>
              <a:t>‹#›</a:t>
            </a:fld>
            <a:endParaRPr kumimoji="1" lang="ja-JP" altLang="en-US"/>
          </a:p>
        </p:txBody>
      </p:sp>
      <p:pic>
        <p:nvPicPr>
          <p:cNvPr id="1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正方形/長方形 12"/>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359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77874B0-A3D0-4412-8A1C-0E079B5D5F60}" type="datetime1">
              <a:rPr kumimoji="1" lang="ja-JP" altLang="en-US" smtClean="0"/>
              <a:t>2023/10/12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56D6DAF-FB09-4461-9DE4-FB16B9527833}" type="slidenum">
              <a:rPr kumimoji="1" lang="ja-JP" altLang="en-US" smtClean="0"/>
              <a:t>‹#›</a:t>
            </a:fld>
            <a:endParaRPr kumimoji="1" lang="ja-JP" altLang="en-US"/>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正方形/長方形 8"/>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9357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07811FD-F05A-4D39-A649-6CDB429558D9}" type="datetime1">
              <a:rPr kumimoji="1" lang="ja-JP" altLang="en-US" smtClean="0"/>
              <a:t>2023/10/12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56D6DAF-FB09-4461-9DE4-FB16B9527833}" type="slidenum">
              <a:rPr kumimoji="1" lang="ja-JP" altLang="en-US" smtClean="0"/>
              <a:t>‹#›</a:t>
            </a:fld>
            <a:endParaRPr kumimoji="1" lang="ja-JP" altLang="en-US"/>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正方形/長方形 7"/>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85783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タイトル付きの&#10;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429484-C781-4D49-B7FB-C3708A4027E8}" type="datetime1">
              <a:rPr kumimoji="1" lang="ja-JP" altLang="en-US" smtClean="0"/>
              <a:t>2023/10/12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56D6DAF-FB09-4461-9DE4-FB16B9527833}" type="slidenum">
              <a:rPr kumimoji="1" lang="ja-JP" altLang="en-US" smtClean="0"/>
              <a:t>‹#›</a:t>
            </a:fld>
            <a:endParaRPr kumimoji="1" lang="ja-JP" altLang="en-US"/>
          </a:p>
        </p:txBody>
      </p:sp>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正方形/長方形 10"/>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61618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D531F0-29EC-4CA3-BBC1-9A2F58F59B7B}" type="datetime1">
              <a:rPr kumimoji="1" lang="ja-JP" altLang="en-US" smtClean="0"/>
              <a:t>2023/10/12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56D6DAF-FB09-4461-9DE4-FB16B9527833}" type="slidenum">
              <a:rPr kumimoji="1" lang="ja-JP" altLang="en-US" smtClean="0"/>
              <a:t>‹#›</a:t>
            </a:fld>
            <a:endParaRPr kumimoji="1" lang="ja-JP" altLang="en-US"/>
          </a:p>
        </p:txBody>
      </p:sp>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4" y="9801"/>
            <a:ext cx="543980" cy="69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正方形/長方形 10"/>
          <p:cNvSpPr/>
          <p:nvPr/>
        </p:nvSpPr>
        <p:spPr>
          <a:xfrm>
            <a:off x="554688" y="-1396"/>
            <a:ext cx="8589312" cy="697975"/>
          </a:xfrm>
          <a:prstGeom prst="rect">
            <a:avLst/>
          </a:prstGeom>
          <a:gradFill>
            <a:gsLst>
              <a:gs pos="0">
                <a:srgbClr val="8FBDEF"/>
              </a:gs>
              <a:gs pos="50000">
                <a:schemeClr val="accent1">
                  <a:tint val="44500"/>
                  <a:satMod val="160000"/>
                </a:schemeClr>
              </a:gs>
              <a:gs pos="100000">
                <a:schemeClr val="bg1"/>
              </a:gs>
            </a:gsLst>
            <a:lin ang="5400000" scaled="0"/>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45822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fld id="{56411B0E-5AB8-4BBE-BDFE-627939B4D90C}" type="datetime1">
              <a:rPr kumimoji="1" lang="ja-JP" altLang="en-US" smtClean="0"/>
              <a:t>2023/10/12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endParaRPr kumimoji="1" lang="ja-JP" altLang="en-US"/>
          </a:p>
        </p:txBody>
      </p:sp>
      <p:sp>
        <p:nvSpPr>
          <p:cNvPr id="6" name="スライド番号プレースホルダー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fld id="{856D6DAF-FB09-4461-9DE4-FB16B9527833}" type="slidenum">
              <a:rPr kumimoji="1" lang="ja-JP" altLang="en-US" smtClean="0"/>
              <a:t>‹#›</a:t>
            </a:fld>
            <a:endParaRPr kumimoji="1" lang="ja-JP" altLang="en-US"/>
          </a:p>
        </p:txBody>
      </p:sp>
    </p:spTree>
    <p:extLst>
      <p:ext uri="{BB962C8B-B14F-4D97-AF65-F5344CB8AC3E}">
        <p14:creationId xmlns:p14="http://schemas.microsoft.com/office/powerpoint/2010/main" val="36692108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fld id="{2CBC231E-602D-4CAC-86C2-D3E323A7CE89}"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88689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fld id="{FA0BCD31-5195-4E7B-8C1E-5FE74CE493DB}" type="datetime1">
              <a:rPr lang="ja-JP" altLang="en-US" smtClean="0">
                <a:solidFill>
                  <a:prstClr val="black">
                    <a:tint val="75000"/>
                  </a:prstClr>
                </a:solidFill>
              </a:rPr>
              <a:t>2023/10/12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fld id="{856D6DAF-FB09-4461-9DE4-FB16B952783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9912201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3.jpe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966" y="1602620"/>
            <a:ext cx="9079729" cy="1015663"/>
          </a:xfrm>
          <a:prstGeom prst="rect">
            <a:avLst/>
          </a:prstGeom>
          <a:noFill/>
        </p:spPr>
        <p:txBody>
          <a:bodyPr wrap="none" rtlCol="0">
            <a:spAutoFit/>
          </a:bodyPr>
          <a:lstStyle/>
          <a:p>
            <a:pPr algn="ct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令和４</a:t>
            </a: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年度</a:t>
            </a:r>
            <a:r>
              <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第２次補正予算</a:t>
            </a:r>
            <a:r>
              <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二酸化炭素排出抑制対策事業費等補助金</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再エネ</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電動車の同時導入による脱炭素型カーシェア・防災拠点化促進事業</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概要</a:t>
            </a:r>
            <a:endPar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2059961" y="3937349"/>
            <a:ext cx="4887877" cy="2492990"/>
          </a:xfrm>
          <a:prstGeom prst="rect">
            <a:avLst/>
          </a:prstGeom>
          <a:noFill/>
        </p:spPr>
        <p:txBody>
          <a:bodyPr wrap="none" rtlCol="0">
            <a:spAutoFit/>
          </a:bodyPr>
          <a:lstStyle/>
          <a:p>
            <a:pPr algn="ct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令和５</a:t>
            </a: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３</a:t>
            </a: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月</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（公募説明資料）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一般社団法人 地域循環共生社会連携協会</a:t>
            </a:r>
            <a:endPar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Ver.1.0</a:t>
            </a:r>
          </a:p>
          <a:p>
            <a:pPr algn="ctr"/>
            <a:endParaRPr kumimoji="1" lang="ja-JP" altLang="en-US" sz="2000" dirty="0">
              <a:solidFill>
                <a:srgbClr val="7030A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42003" y="4761016"/>
            <a:ext cx="1795021" cy="1232581"/>
          </a:xfrm>
          <a:prstGeom prst="rect">
            <a:avLst/>
          </a:prstGeom>
        </p:spPr>
      </p:pic>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Tree>
    <p:extLst>
      <p:ext uri="{BB962C8B-B14F-4D97-AF65-F5344CB8AC3E}">
        <p14:creationId xmlns:p14="http://schemas.microsoft.com/office/powerpoint/2010/main" val="2879575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55686" y="178884"/>
            <a:ext cx="6606892" cy="544512"/>
          </a:xfrm>
        </p:spPr>
        <p:txBody>
          <a:bodyPr>
            <a:noAutofit/>
          </a:bodyPr>
          <a:lstStyle/>
          <a:p>
            <a:pPr>
              <a:lnSpc>
                <a:spcPct val="150000"/>
              </a:lnSpc>
            </a:pPr>
            <a:r>
              <a:rPr lang="en-US" altLang="ja-JP" dirty="0"/>
              <a:t>3</a:t>
            </a:r>
            <a:r>
              <a:rPr lang="ja-JP" altLang="en-US" dirty="0"/>
              <a:t> ．</a:t>
            </a:r>
            <a:r>
              <a:rPr lang="ja-JP" altLang="ja-JP" dirty="0"/>
              <a:t>補助事業</a:t>
            </a:r>
            <a:r>
              <a:rPr lang="ja-JP" altLang="en-US" dirty="0"/>
              <a:t>者</a:t>
            </a:r>
            <a:r>
              <a:rPr lang="ja-JP" altLang="ja-JP" dirty="0"/>
              <a:t>の選定</a:t>
            </a:r>
            <a:r>
              <a:rPr lang="ja-JP" altLang="en-US" dirty="0"/>
              <a:t>方法及び審査基準</a:t>
            </a:r>
            <a:endParaRPr kumimoji="1" lang="ja-JP" altLang="en-US" dirty="0"/>
          </a:p>
        </p:txBody>
      </p:sp>
      <p:sp>
        <p:nvSpPr>
          <p:cNvPr id="5" name="コンテンツ プレースホルダー 4"/>
          <p:cNvSpPr>
            <a:spLocks noGrp="1"/>
          </p:cNvSpPr>
          <p:nvPr>
            <p:ph idx="1"/>
          </p:nvPr>
        </p:nvSpPr>
        <p:spPr>
          <a:xfrm>
            <a:off x="201427" y="1052144"/>
            <a:ext cx="8514869" cy="5126591"/>
          </a:xfrm>
        </p:spPr>
        <p:txBody>
          <a:bodyPr>
            <a:noAutofit/>
          </a:bodyPr>
          <a:lstStyle/>
          <a:p>
            <a:pPr marL="0" indent="0" fontAlgn="base">
              <a:buNone/>
            </a:pPr>
            <a:r>
              <a:rPr lang="ja-JP" altLang="ja-JP" sz="1800" b="1" dirty="0"/>
              <a:t>（１）</a:t>
            </a:r>
            <a:r>
              <a:rPr lang="ja-JP" altLang="ja-JP" sz="1800" b="1" u="sng" dirty="0"/>
              <a:t>補助事業者の選定方法</a:t>
            </a:r>
          </a:p>
          <a:p>
            <a:pPr marL="442913" indent="0">
              <a:buNone/>
            </a:pPr>
            <a:r>
              <a:rPr lang="ja-JP" altLang="en-US" sz="1800" dirty="0"/>
              <a:t>　</a:t>
            </a:r>
            <a:r>
              <a:rPr lang="ja-JP" altLang="ja-JP" sz="1800" dirty="0"/>
              <a:t>一般公募を行い、審査を経て</a:t>
            </a:r>
            <a:r>
              <a:rPr lang="ja-JP" altLang="en-US" sz="1800" dirty="0"/>
              <a:t>予算の範囲内で</a:t>
            </a:r>
            <a:r>
              <a:rPr lang="ja-JP" altLang="ja-JP" sz="1800" dirty="0"/>
              <a:t>選定します。審査結果に対する御意見には対応致しかねます。審査結果により付帯条件、あるいは申請された計画の変更を求める場合があります。</a:t>
            </a:r>
            <a:endParaRPr lang="en-US" altLang="ja-JP" sz="1800" dirty="0"/>
          </a:p>
          <a:p>
            <a:pPr marL="442913" indent="0">
              <a:buNone/>
            </a:pPr>
            <a:endParaRPr lang="ja-JP" altLang="ja-JP" sz="1800" dirty="0"/>
          </a:p>
          <a:p>
            <a:pPr marL="0" indent="0" fontAlgn="base">
              <a:buNone/>
            </a:pPr>
            <a:r>
              <a:rPr lang="ja-JP" altLang="ja-JP" sz="1800" b="1" dirty="0"/>
              <a:t>（２）</a:t>
            </a:r>
            <a:r>
              <a:rPr lang="ja-JP" altLang="ja-JP" sz="1800" b="1" u="sng" dirty="0"/>
              <a:t>審査について</a:t>
            </a:r>
          </a:p>
          <a:p>
            <a:pPr marL="442913" indent="0">
              <a:buNone/>
            </a:pPr>
            <a:r>
              <a:rPr lang="ja-JP" altLang="en-US" sz="1800" dirty="0"/>
              <a:t>　</a:t>
            </a:r>
            <a:r>
              <a:rPr lang="ja-JP" altLang="ja-JP" sz="1800" dirty="0"/>
              <a:t>提出された</a:t>
            </a:r>
            <a:r>
              <a:rPr lang="ja-JP" altLang="en-US" sz="1800" dirty="0"/>
              <a:t>申請</a:t>
            </a:r>
            <a:r>
              <a:rPr lang="ja-JP" altLang="ja-JP" sz="1800" dirty="0"/>
              <a:t>書類をもとに、補助要件確認審査を厳正に行います。</a:t>
            </a:r>
            <a:endParaRPr lang="en-US" altLang="ja-JP" sz="1800" dirty="0"/>
          </a:p>
          <a:p>
            <a:pPr marL="442913" indent="0">
              <a:buNone/>
            </a:pPr>
            <a:endParaRPr lang="en-US" altLang="ja-JP" sz="1800" dirty="0"/>
          </a:p>
          <a:p>
            <a:pPr marL="0" indent="0">
              <a:buNone/>
            </a:pPr>
            <a:r>
              <a:rPr lang="ja-JP" altLang="en-US" sz="1800" dirty="0"/>
              <a:t>　</a:t>
            </a:r>
            <a:r>
              <a:rPr lang="ja-JP" altLang="ja-JP" sz="1800" b="1" dirty="0"/>
              <a:t>【補助要件確認審査ポイント】</a:t>
            </a:r>
          </a:p>
          <a:p>
            <a:pPr marL="0" lvl="0" indent="0">
              <a:buNone/>
            </a:pPr>
            <a:r>
              <a:rPr lang="ja-JP" altLang="en-US" sz="1800" dirty="0"/>
              <a:t>　　・</a:t>
            </a:r>
            <a:r>
              <a:rPr lang="ja-JP" altLang="ja-JP" sz="1800" dirty="0"/>
              <a:t>交付規程及び公募要領に定める各補助要件を満たしているか。</a:t>
            </a:r>
            <a:endParaRPr lang="en-US" altLang="ja-JP" sz="1800" dirty="0"/>
          </a:p>
          <a:p>
            <a:pPr marL="811213" lvl="0" indent="-811213">
              <a:buNone/>
            </a:pPr>
            <a:r>
              <a:rPr lang="ja-JP" altLang="en-US" sz="1800" dirty="0"/>
              <a:t>　　　なお、</a:t>
            </a:r>
            <a:r>
              <a:rPr lang="ja-JP" altLang="ja-JP" sz="1800" u="sng" dirty="0"/>
              <a:t>要件を満たしていないと判断される提出書類については、審査対</a:t>
            </a:r>
            <a:endParaRPr lang="en-US" altLang="ja-JP" sz="1800" u="sng" dirty="0"/>
          </a:p>
          <a:p>
            <a:pPr marL="811213" lvl="0" indent="-811213">
              <a:buNone/>
            </a:pPr>
            <a:r>
              <a:rPr lang="ja-JP" altLang="en-US" sz="1800" dirty="0"/>
              <a:t>　　　</a:t>
            </a:r>
            <a:r>
              <a:rPr lang="ja-JP" altLang="en-US" sz="1800" u="sng" dirty="0"/>
              <a:t>象</a:t>
            </a:r>
            <a:r>
              <a:rPr lang="ja-JP" altLang="ja-JP" sz="1800" u="sng" dirty="0"/>
              <a:t>外と</a:t>
            </a:r>
            <a:r>
              <a:rPr lang="ja-JP" altLang="en-US" sz="1800" u="sng" dirty="0"/>
              <a:t>し</a:t>
            </a:r>
            <a:r>
              <a:rPr lang="ja-JP" altLang="ja-JP" sz="1800" u="sng" dirty="0"/>
              <a:t>ます</a:t>
            </a:r>
            <a:r>
              <a:rPr lang="ja-JP" altLang="ja-JP" sz="1800" dirty="0"/>
              <a:t>。</a:t>
            </a:r>
            <a:endParaRPr lang="en-US" altLang="ja-JP" sz="1800" dirty="0"/>
          </a:p>
          <a:p>
            <a:pPr marL="0" lvl="0" indent="0">
              <a:buNone/>
            </a:pPr>
            <a:r>
              <a:rPr lang="ja-JP" altLang="en-US" sz="1800" dirty="0"/>
              <a:t>　　・</a:t>
            </a:r>
            <a:r>
              <a:rPr lang="ja-JP" altLang="ja-JP" sz="1800" dirty="0"/>
              <a:t>必要な書類が漏れなく</a:t>
            </a:r>
            <a:r>
              <a:rPr lang="ja-JP" altLang="en-US" sz="1800" dirty="0"/>
              <a:t>提出</a:t>
            </a:r>
            <a:r>
              <a:rPr lang="ja-JP" altLang="ja-JP" sz="1800" dirty="0"/>
              <a:t>されているか。</a:t>
            </a:r>
            <a:endParaRPr lang="en-US" altLang="ja-JP" sz="1800" dirty="0"/>
          </a:p>
          <a:p>
            <a:pPr marL="0" lvl="0" indent="0">
              <a:buNone/>
            </a:pPr>
            <a:r>
              <a:rPr lang="ja-JP" altLang="en-US" sz="1800" dirty="0"/>
              <a:t>　　・</a:t>
            </a:r>
            <a:r>
              <a:rPr lang="ja-JP" altLang="ja-JP" sz="1800" u="sng" dirty="0"/>
              <a:t>提出書類に記載された内容について明確な根拠に基づき記載されているか</a:t>
            </a:r>
            <a:r>
              <a:rPr lang="ja-JP" altLang="ja-JP" sz="1800" dirty="0"/>
              <a:t>。</a:t>
            </a:r>
            <a:endParaRPr lang="en-US" altLang="ja-JP" sz="1800" dirty="0"/>
          </a:p>
          <a:p>
            <a:pPr marL="0" lvl="0" indent="0">
              <a:buNone/>
            </a:pPr>
            <a:r>
              <a:rPr lang="ja-JP" altLang="en-US" sz="1800" dirty="0"/>
              <a:t>　　・</a:t>
            </a:r>
            <a:r>
              <a:rPr lang="ja-JP" altLang="ja-JP" sz="1800" dirty="0"/>
              <a:t>説明に必要な資料が添付されているか。</a:t>
            </a:r>
            <a:endParaRPr lang="en-US" altLang="ja-JP" sz="1800" dirty="0"/>
          </a:p>
          <a:p>
            <a:pPr marL="0" indent="0">
              <a:buNone/>
            </a:pPr>
            <a:r>
              <a:rPr lang="ja-JP" altLang="en-US" sz="1800" dirty="0">
                <a:solidFill>
                  <a:srgbClr val="0070C0"/>
                </a:solidFill>
              </a:rPr>
              <a:t>　　</a:t>
            </a:r>
            <a:endParaRPr lang="en-US" altLang="ja-JP" sz="1800" dirty="0">
              <a:solidFill>
                <a:srgbClr val="0070C0"/>
              </a:solidFill>
            </a:endParaRPr>
          </a:p>
          <a:p>
            <a:pPr marL="0" indent="0">
              <a:buNone/>
            </a:pPr>
            <a:r>
              <a:rPr lang="ja-JP" altLang="en-US" sz="1800" dirty="0">
                <a:solidFill>
                  <a:srgbClr val="0070C0"/>
                </a:solidFill>
              </a:rPr>
              <a:t>　</a:t>
            </a:r>
            <a:endParaRPr lang="ja-JP" altLang="ja-JP" sz="2000" dirty="0"/>
          </a:p>
        </p:txBody>
      </p:sp>
      <p:sp>
        <p:nvSpPr>
          <p:cNvPr id="7" name="正方形/長方形 6"/>
          <p:cNvSpPr/>
          <p:nvPr/>
        </p:nvSpPr>
        <p:spPr>
          <a:xfrm>
            <a:off x="7262578" y="263355"/>
            <a:ext cx="1767322" cy="33855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p.12</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Tree>
    <p:extLst>
      <p:ext uri="{BB962C8B-B14F-4D97-AF65-F5344CB8AC3E}">
        <p14:creationId xmlns:p14="http://schemas.microsoft.com/office/powerpoint/2010/main" val="2905791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66256" y="754748"/>
            <a:ext cx="8922096" cy="5903587"/>
          </a:xfrm>
        </p:spPr>
        <p:txBody>
          <a:bodyPr>
            <a:noAutofit/>
          </a:bodyPr>
          <a:lstStyle/>
          <a:p>
            <a:pPr marL="0" indent="0" fontAlgn="base" hangingPunct="0">
              <a:buNone/>
            </a:pPr>
            <a:endParaRPr lang="en-US" altLang="ja-JP" sz="1800" b="1" dirty="0"/>
          </a:p>
          <a:p>
            <a:pPr marL="0" indent="0" fontAlgn="base" hangingPunct="0">
              <a:buNone/>
            </a:pPr>
            <a:r>
              <a:rPr lang="en-US" altLang="ja-JP" sz="1800" b="1" dirty="0"/>
              <a:t>【</a:t>
            </a:r>
            <a:r>
              <a:rPr lang="ja-JP" altLang="ja-JP" sz="1800" b="1" dirty="0"/>
              <a:t>事業報告書の提出</a:t>
            </a:r>
            <a:r>
              <a:rPr lang="ja-JP" altLang="en-US" sz="1800" b="1" dirty="0"/>
              <a:t>（様式第</a:t>
            </a:r>
            <a:r>
              <a:rPr lang="en-US" altLang="ja-JP" sz="1800" b="1" dirty="0"/>
              <a:t>1</a:t>
            </a:r>
            <a:r>
              <a:rPr lang="ja-JP" altLang="en-US" sz="1800" b="1" dirty="0"/>
              <a:t>５）</a:t>
            </a:r>
            <a:r>
              <a:rPr lang="en-US" altLang="ja-JP" sz="1800" b="1" dirty="0"/>
              <a:t>】</a:t>
            </a:r>
            <a:r>
              <a:rPr lang="ja-JP" altLang="en-US" sz="1800" dirty="0"/>
              <a:t>［交付規程　第</a:t>
            </a:r>
            <a:r>
              <a:rPr lang="en-US" altLang="ja-JP" sz="1800" dirty="0"/>
              <a:t>15</a:t>
            </a:r>
            <a:r>
              <a:rPr lang="ja-JP" altLang="en-US" sz="1800" dirty="0"/>
              <a:t>条 ］</a:t>
            </a:r>
            <a:endParaRPr lang="en-US" altLang="ja-JP" sz="1800" dirty="0"/>
          </a:p>
          <a:p>
            <a:pPr marL="442913" lvl="0" indent="-442913" fontAlgn="base" hangingPunct="0">
              <a:buNone/>
            </a:pPr>
            <a:r>
              <a:rPr lang="ja-JP" altLang="en-US" sz="1800" dirty="0"/>
              <a:t>・補助事業の完了の日の属する年度の終了後３年間の</a:t>
            </a:r>
            <a:r>
              <a:rPr lang="ja-JP" altLang="en-US" sz="1800" dirty="0" smtClean="0"/>
              <a:t>期間について</a:t>
            </a:r>
            <a:r>
              <a:rPr lang="ja-JP" altLang="ja-JP" sz="1800" dirty="0" smtClean="0"/>
              <a:t>、年度</a:t>
            </a:r>
            <a:r>
              <a:rPr lang="ja-JP" altLang="en-US" sz="1800" dirty="0" smtClean="0"/>
              <a:t>毎に年度の</a:t>
            </a:r>
            <a:endParaRPr lang="en-US" altLang="ja-JP" sz="1800" dirty="0" smtClean="0"/>
          </a:p>
          <a:p>
            <a:pPr marL="442913" lvl="0" indent="-442913" fontAlgn="base" hangingPunct="0">
              <a:buNone/>
            </a:pPr>
            <a:r>
              <a:rPr lang="ja-JP" altLang="en-US" sz="1800" dirty="0"/>
              <a:t>　</a:t>
            </a:r>
            <a:r>
              <a:rPr lang="ja-JP" altLang="ja-JP" sz="1800" dirty="0" smtClean="0"/>
              <a:t>終了</a:t>
            </a:r>
            <a:r>
              <a:rPr lang="ja-JP" altLang="ja-JP" sz="1800" dirty="0"/>
              <a:t>後</a:t>
            </a:r>
            <a:r>
              <a:rPr lang="en-US" altLang="ja-JP" sz="1800" dirty="0"/>
              <a:t>30</a:t>
            </a:r>
            <a:r>
              <a:rPr lang="ja-JP" altLang="ja-JP" sz="1800" dirty="0"/>
              <a:t>日</a:t>
            </a:r>
            <a:r>
              <a:rPr lang="ja-JP" altLang="en-US" sz="1800" dirty="0"/>
              <a:t>以内（</a:t>
            </a:r>
            <a:r>
              <a:rPr lang="en-US" altLang="ja-JP" sz="1800" dirty="0"/>
              <a:t>4</a:t>
            </a:r>
            <a:r>
              <a:rPr lang="ja-JP" altLang="en-US" sz="1800" dirty="0"/>
              <a:t>月</a:t>
            </a:r>
            <a:r>
              <a:rPr lang="en-US" altLang="ja-JP" sz="1800" dirty="0"/>
              <a:t>30</a:t>
            </a:r>
            <a:r>
              <a:rPr lang="ja-JP" altLang="en-US" sz="1800" dirty="0"/>
              <a:t>日まで</a:t>
            </a:r>
            <a:r>
              <a:rPr lang="ja-JP" altLang="en-US" sz="1800" dirty="0" smtClean="0"/>
              <a:t>）に</a:t>
            </a:r>
            <a:r>
              <a:rPr lang="ja-JP" altLang="en-US" sz="1800" dirty="0"/>
              <a:t>当該補助事業による過去</a:t>
            </a:r>
            <a:r>
              <a:rPr lang="ja-JP" altLang="en-US" sz="1800" dirty="0" smtClean="0"/>
              <a:t>１年間の二酸化炭素削</a:t>
            </a:r>
            <a:endParaRPr lang="en-US" altLang="ja-JP" sz="1800" dirty="0" smtClean="0"/>
          </a:p>
          <a:p>
            <a:pPr marL="442913" lvl="0" indent="-442913" fontAlgn="base" hangingPunct="0">
              <a:buNone/>
            </a:pPr>
            <a:r>
              <a:rPr lang="ja-JP" altLang="en-US" sz="1800" dirty="0"/>
              <a:t>　</a:t>
            </a:r>
            <a:r>
              <a:rPr lang="ja-JP" altLang="en-US" sz="1800" dirty="0" smtClean="0"/>
              <a:t>減効果、補助車両の年間使用回数・走行距離等、及び、設備の使用状況等</a:t>
            </a:r>
            <a:r>
              <a:rPr lang="ja-JP" altLang="ja-JP" sz="1800" dirty="0" smtClean="0"/>
              <a:t>に</a:t>
            </a:r>
            <a:r>
              <a:rPr lang="ja-JP" altLang="en-US" sz="1800" dirty="0" smtClean="0"/>
              <a:t>ついて</a:t>
            </a:r>
            <a:endParaRPr lang="en-US" altLang="ja-JP" sz="1800" dirty="0" smtClean="0"/>
          </a:p>
          <a:p>
            <a:pPr marL="442913" lvl="0" indent="-442913" fontAlgn="base" hangingPunct="0">
              <a:buNone/>
            </a:pPr>
            <a:r>
              <a:rPr lang="ja-JP" altLang="en-US" sz="1800" dirty="0">
                <a:solidFill>
                  <a:srgbClr val="C00000"/>
                </a:solidFill>
              </a:rPr>
              <a:t>　</a:t>
            </a:r>
            <a:r>
              <a:rPr lang="ja-JP" altLang="en-US" sz="1800" dirty="0" smtClean="0">
                <a:solidFill>
                  <a:srgbClr val="C00000"/>
                </a:solidFill>
              </a:rPr>
              <a:t>事業</a:t>
            </a:r>
            <a:r>
              <a:rPr lang="ja-JP" altLang="en-US" sz="1800" dirty="0">
                <a:solidFill>
                  <a:srgbClr val="C00000"/>
                </a:solidFill>
              </a:rPr>
              <a:t>報告書を環境大臣に</a:t>
            </a:r>
            <a:r>
              <a:rPr lang="ja-JP" altLang="en-US" sz="1800" dirty="0" smtClean="0">
                <a:solidFill>
                  <a:srgbClr val="C00000"/>
                </a:solidFill>
              </a:rPr>
              <a:t>提出</a:t>
            </a:r>
            <a:r>
              <a:rPr lang="ja-JP" altLang="en-US" sz="1800" dirty="0" smtClean="0"/>
              <a:t>して</a:t>
            </a:r>
            <a:r>
              <a:rPr lang="ja-JP" altLang="en-US" sz="1800" dirty="0"/>
              <a:t>いただきます</a:t>
            </a:r>
            <a:r>
              <a:rPr lang="ja-JP" altLang="ja-JP" sz="1800" dirty="0"/>
              <a:t>。</a:t>
            </a:r>
            <a:endParaRPr lang="en-US" altLang="ja-JP" sz="1800" dirty="0"/>
          </a:p>
          <a:p>
            <a:pPr marL="442913" lvl="0" indent="-442913" fontAlgn="base" hangingPunct="0">
              <a:buNone/>
            </a:pPr>
            <a:r>
              <a:rPr lang="ja-JP" altLang="en-US" sz="1800" dirty="0"/>
              <a:t>　証拠書類は年度終了後、</a:t>
            </a:r>
            <a:r>
              <a:rPr lang="en-US" altLang="ja-JP" sz="1800" dirty="0"/>
              <a:t>5</a:t>
            </a:r>
            <a:r>
              <a:rPr lang="ja-JP" altLang="en-US" sz="1800" dirty="0"/>
              <a:t>年間保管してください。</a:t>
            </a:r>
            <a:endParaRPr lang="en-US" altLang="ja-JP" sz="1800" dirty="0"/>
          </a:p>
          <a:p>
            <a:pPr marL="442913" lvl="0" indent="-442913" fontAlgn="base" hangingPunct="0">
              <a:buNone/>
            </a:pPr>
            <a:endParaRPr lang="en-US" altLang="ja-JP" sz="1800" dirty="0"/>
          </a:p>
          <a:p>
            <a:pPr marL="0" indent="0" fontAlgn="base" hangingPunct="0">
              <a:buNone/>
            </a:pPr>
            <a:r>
              <a:rPr lang="en-US" altLang="ja-JP" sz="1800" b="1" dirty="0"/>
              <a:t>【</a:t>
            </a:r>
            <a:r>
              <a:rPr lang="ja-JP" altLang="en-US" sz="1800" b="1" dirty="0"/>
              <a:t>現地調査</a:t>
            </a:r>
            <a:r>
              <a:rPr lang="en-US" altLang="ja-JP" sz="1800" b="1" dirty="0"/>
              <a:t>】</a:t>
            </a:r>
            <a:r>
              <a:rPr lang="ja-JP" altLang="en-US" sz="1800" dirty="0"/>
              <a:t> </a:t>
            </a:r>
            <a:endParaRPr lang="en-US" altLang="ja-JP" sz="1800" dirty="0"/>
          </a:p>
          <a:p>
            <a:pPr marL="530225" indent="-530225" fontAlgn="base" hangingPunct="0">
              <a:buNone/>
            </a:pPr>
            <a:r>
              <a:rPr lang="ja-JP" altLang="en-US" sz="1800" dirty="0"/>
              <a:t>・補助事業の適正かつ円滑な実施のため、その事業実施中又は完了後、必要に応じ</a:t>
            </a:r>
            <a:endParaRPr lang="en-US" altLang="ja-JP" sz="1800" dirty="0"/>
          </a:p>
          <a:p>
            <a:pPr marL="530225" indent="-530225" fontAlgn="base" hangingPunct="0">
              <a:buNone/>
            </a:pPr>
            <a:r>
              <a:rPr lang="ja-JP" altLang="en-US" sz="1800" dirty="0"/>
              <a:t>　て、現地調査等を実施することがあります。</a:t>
            </a:r>
          </a:p>
          <a:p>
            <a:pPr marL="0" indent="0">
              <a:spcBef>
                <a:spcPts val="300"/>
              </a:spcBef>
              <a:buNone/>
            </a:pPr>
            <a:endParaRPr lang="en-US" altLang="ja-JP" sz="1600" dirty="0"/>
          </a:p>
        </p:txBody>
      </p:sp>
      <p:sp>
        <p:nvSpPr>
          <p:cNvPr id="3" name="タイトル 2"/>
          <p:cNvSpPr>
            <a:spLocks noGrp="1"/>
          </p:cNvSpPr>
          <p:nvPr>
            <p:ph type="title"/>
          </p:nvPr>
        </p:nvSpPr>
        <p:spPr>
          <a:xfrm>
            <a:off x="629142" y="213251"/>
            <a:ext cx="6516241" cy="544512"/>
          </a:xfrm>
        </p:spPr>
        <p:txBody>
          <a:bodyPr>
            <a:normAutofit/>
          </a:bodyPr>
          <a:lstStyle/>
          <a:p>
            <a:r>
              <a:rPr lang="en-US" altLang="ja-JP" dirty="0"/>
              <a:t>4</a:t>
            </a:r>
            <a:r>
              <a:rPr lang="ja-JP" altLang="en-US" dirty="0"/>
              <a:t> ．申請</a:t>
            </a:r>
            <a:r>
              <a:rPr kumimoji="1" lang="ja-JP" altLang="en-US" dirty="0"/>
              <a:t>に当たっての留意事項</a:t>
            </a:r>
          </a:p>
        </p:txBody>
      </p:sp>
      <p:sp>
        <p:nvSpPr>
          <p:cNvPr id="6" name="正方形/長方形 5"/>
          <p:cNvSpPr/>
          <p:nvPr/>
        </p:nvSpPr>
        <p:spPr>
          <a:xfrm>
            <a:off x="6766560" y="267604"/>
            <a:ext cx="2243414" cy="33855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p.2</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Tree>
    <p:extLst>
      <p:ext uri="{BB962C8B-B14F-4D97-AF65-F5344CB8AC3E}">
        <p14:creationId xmlns:p14="http://schemas.microsoft.com/office/powerpoint/2010/main" val="2209936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552450" y="218306"/>
            <a:ext cx="8229600" cy="544512"/>
          </a:xfrm>
        </p:spPr>
        <p:txBody>
          <a:bodyPr/>
          <a:lstStyle/>
          <a:p>
            <a:r>
              <a:rPr lang="en-US" altLang="ja-JP" dirty="0"/>
              <a:t>5</a:t>
            </a:r>
            <a:r>
              <a:rPr lang="ja-JP" altLang="en-US" dirty="0"/>
              <a:t> ．申請の方法①　</a:t>
            </a:r>
            <a:endParaRPr kumimoji="1" lang="ja-JP" altLang="en-US" dirty="0"/>
          </a:p>
        </p:txBody>
      </p:sp>
      <p:sp>
        <p:nvSpPr>
          <p:cNvPr id="6" name="サブタイトル 3"/>
          <p:cNvSpPr txBox="1">
            <a:spLocks/>
          </p:cNvSpPr>
          <p:nvPr/>
        </p:nvSpPr>
        <p:spPr>
          <a:xfrm>
            <a:off x="180109" y="339635"/>
            <a:ext cx="8756073" cy="38873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endParaRPr lang="en-US" altLang="ja-JP" sz="1600" dirty="0"/>
          </a:p>
          <a:p>
            <a:pPr marL="0" indent="0">
              <a:buNone/>
            </a:pPr>
            <a:r>
              <a:rPr lang="en-US" altLang="ja-JP" sz="1600" dirty="0"/>
              <a:t>【</a:t>
            </a:r>
            <a:r>
              <a:rPr lang="ja-JP" altLang="en-US" sz="1600" dirty="0"/>
              <a:t>申請受付期間</a:t>
            </a:r>
            <a:r>
              <a:rPr lang="en-US" altLang="ja-JP" sz="1600" dirty="0"/>
              <a:t>】</a:t>
            </a:r>
          </a:p>
          <a:p>
            <a:pPr marL="0" indent="0">
              <a:buNone/>
            </a:pPr>
            <a:r>
              <a:rPr lang="en-US" altLang="ja-JP" sz="2000" b="1" dirty="0">
                <a:solidFill>
                  <a:srgbClr val="FF0000"/>
                </a:solidFill>
              </a:rPr>
              <a:t>※</a:t>
            </a:r>
            <a:r>
              <a:rPr lang="ja-JP" altLang="en-US" sz="2000" b="1" dirty="0">
                <a:solidFill>
                  <a:srgbClr val="FF0000"/>
                </a:solidFill>
              </a:rPr>
              <a:t>申請受付は３期に分けて行いますので受付期間には十分ご注意ください。</a:t>
            </a:r>
            <a:endParaRPr lang="en-US" altLang="ja-JP" sz="2000" b="1" dirty="0">
              <a:solidFill>
                <a:srgbClr val="FF0000"/>
              </a:solidFill>
            </a:endParaRPr>
          </a:p>
          <a:p>
            <a:pPr marL="0" indent="0">
              <a:buNone/>
            </a:pPr>
            <a:r>
              <a:rPr lang="ja-JP" altLang="en-US" sz="800" dirty="0"/>
              <a:t>　 </a:t>
            </a:r>
            <a:endParaRPr lang="en-US" altLang="ja-JP" sz="800" dirty="0"/>
          </a:p>
          <a:p>
            <a:pPr marL="0" indent="0">
              <a:buNone/>
            </a:pPr>
            <a:r>
              <a:rPr lang="ja-JP" altLang="en-US" sz="1600" b="1" dirty="0">
                <a:solidFill>
                  <a:srgbClr val="FF0000"/>
                </a:solidFill>
              </a:rPr>
              <a:t>    第１期：</a:t>
            </a:r>
            <a:endParaRPr lang="en-US" altLang="ja-JP" sz="1600" b="1" dirty="0">
              <a:solidFill>
                <a:srgbClr val="FF0000"/>
              </a:solidFill>
            </a:endParaRPr>
          </a:p>
          <a:p>
            <a:pPr marL="0" indent="0">
              <a:buNone/>
            </a:pPr>
            <a:r>
              <a:rPr lang="ja-JP" altLang="en-US" sz="1600" b="1" dirty="0">
                <a:solidFill>
                  <a:srgbClr val="FF0000"/>
                </a:solidFill>
              </a:rPr>
              <a:t>　　令和５年　３月２４日（金）から令和５年　６月３０日（金）１７時まで</a:t>
            </a:r>
            <a:endParaRPr lang="en-US" altLang="ja-JP" sz="1600" b="1" dirty="0">
              <a:solidFill>
                <a:srgbClr val="FF0000"/>
              </a:solidFill>
            </a:endParaRPr>
          </a:p>
          <a:p>
            <a:pPr marL="0" indent="0">
              <a:buNone/>
            </a:pPr>
            <a:r>
              <a:rPr lang="ja-JP" altLang="en-US" sz="1600" b="1" dirty="0">
                <a:solidFill>
                  <a:srgbClr val="FF0000"/>
                </a:solidFill>
              </a:rPr>
              <a:t>　</a:t>
            </a:r>
            <a:r>
              <a:rPr lang="ja-JP" altLang="en-US" sz="1600" dirty="0"/>
              <a:t> </a:t>
            </a:r>
            <a:r>
              <a:rPr lang="ja-JP" altLang="en-US" sz="1600" b="1" dirty="0">
                <a:solidFill>
                  <a:srgbClr val="FF0000"/>
                </a:solidFill>
              </a:rPr>
              <a:t>第２期：</a:t>
            </a:r>
            <a:endParaRPr lang="en-US" altLang="ja-JP" sz="1600" b="1" dirty="0">
              <a:solidFill>
                <a:srgbClr val="FF0000"/>
              </a:solidFill>
            </a:endParaRPr>
          </a:p>
          <a:p>
            <a:pPr marL="0" indent="0">
              <a:buNone/>
            </a:pPr>
            <a:r>
              <a:rPr lang="ja-JP" altLang="en-US" sz="1600" b="1" dirty="0">
                <a:solidFill>
                  <a:srgbClr val="FF0000"/>
                </a:solidFill>
              </a:rPr>
              <a:t>　　令和５年　８月　１日（火）から令和５年１０月３１日（火）１７時まで</a:t>
            </a:r>
            <a:endParaRPr lang="en-US" altLang="ja-JP" sz="1600" b="1" dirty="0">
              <a:solidFill>
                <a:srgbClr val="FF0000"/>
              </a:solidFill>
            </a:endParaRPr>
          </a:p>
          <a:p>
            <a:pPr marL="0" indent="0">
              <a:buNone/>
            </a:pPr>
            <a:r>
              <a:rPr lang="en-US" altLang="ja-JP" sz="1600" b="1" dirty="0">
                <a:solidFill>
                  <a:srgbClr val="FF0000"/>
                </a:solidFill>
              </a:rPr>
              <a:t>    </a:t>
            </a:r>
            <a:r>
              <a:rPr lang="ja-JP" altLang="en-US" sz="1600" b="1" dirty="0">
                <a:solidFill>
                  <a:srgbClr val="FF0000"/>
                </a:solidFill>
              </a:rPr>
              <a:t>第３期：</a:t>
            </a:r>
          </a:p>
          <a:p>
            <a:pPr marL="0" indent="0">
              <a:buNone/>
            </a:pPr>
            <a:r>
              <a:rPr lang="ja-JP" altLang="en-US" sz="1600" b="1" dirty="0">
                <a:solidFill>
                  <a:srgbClr val="FF0000"/>
                </a:solidFill>
              </a:rPr>
              <a:t>　　令和５年１２月　１日（金）から令和６年　１月３１日（水）１７時まで</a:t>
            </a:r>
            <a:endParaRPr lang="en-US" altLang="ja-JP" sz="1600" b="1" dirty="0">
              <a:solidFill>
                <a:srgbClr val="FF0000"/>
              </a:solidFill>
            </a:endParaRPr>
          </a:p>
          <a:p>
            <a:pPr marL="0" indent="0">
              <a:buNone/>
            </a:pPr>
            <a:r>
              <a:rPr lang="ja-JP" altLang="en-US" sz="1200" b="1" dirty="0">
                <a:solidFill>
                  <a:srgbClr val="FF0000"/>
                </a:solidFill>
              </a:rPr>
              <a:t>        ただし第３期は再生可能エネルギー発電設備等は既に導入済み（再エネ電力証書の購入又は再エネ電力メニューの</a:t>
            </a:r>
            <a:endParaRPr lang="en-US" altLang="ja-JP" sz="1200" b="1" dirty="0">
              <a:solidFill>
                <a:srgbClr val="FF0000"/>
              </a:solidFill>
            </a:endParaRPr>
          </a:p>
          <a:p>
            <a:pPr marL="0" indent="0">
              <a:buNone/>
            </a:pPr>
            <a:r>
              <a:rPr lang="en-US" altLang="ja-JP" sz="1200" b="1" dirty="0">
                <a:solidFill>
                  <a:srgbClr val="FF0000"/>
                </a:solidFill>
              </a:rPr>
              <a:t>        </a:t>
            </a:r>
            <a:r>
              <a:rPr lang="ja-JP" altLang="en-US" sz="1200" b="1" dirty="0">
                <a:solidFill>
                  <a:srgbClr val="FF0000"/>
                </a:solidFill>
              </a:rPr>
              <a:t>導入を含む）であり、車両も既に購入済みで、初度登録の日から交付申請日まで１ヶ月以内の車両のみの申請に限る。</a:t>
            </a:r>
            <a:endParaRPr lang="en-US" altLang="ja-JP" sz="1200" b="1" dirty="0">
              <a:solidFill>
                <a:srgbClr val="FF0000"/>
              </a:solidFill>
            </a:endParaRPr>
          </a:p>
          <a:p>
            <a:pPr marL="0" indent="0">
              <a:buNone/>
            </a:pPr>
            <a:r>
              <a:rPr lang="ja-JP" altLang="en-US" sz="1200" b="1" dirty="0">
                <a:solidFill>
                  <a:srgbClr val="FF0000"/>
                </a:solidFill>
              </a:rPr>
              <a:t>　　  また上記に限らず予算がなくなり次第、受付を終了します。</a:t>
            </a:r>
          </a:p>
          <a:p>
            <a:pPr marL="0" indent="0">
              <a:buNone/>
            </a:pPr>
            <a:r>
              <a:rPr lang="ja-JP" altLang="en-US" sz="1200" b="1" dirty="0">
                <a:solidFill>
                  <a:srgbClr val="FF0000"/>
                </a:solidFill>
              </a:rPr>
              <a:t>　　  予算の状況に応じて、申請受付終了見込み時期を協会のホームページで公表予定です。</a:t>
            </a:r>
          </a:p>
          <a:p>
            <a:pPr marL="0" indent="0">
              <a:buNone/>
            </a:pPr>
            <a:endParaRPr lang="ja-JP" altLang="en-US" sz="1600" b="1" dirty="0">
              <a:solidFill>
                <a:srgbClr val="FF0000"/>
              </a:solidFill>
            </a:endParaRPr>
          </a:p>
          <a:p>
            <a:pPr marL="0" indent="0">
              <a:buNone/>
            </a:pPr>
            <a:endParaRPr lang="ja-JP" altLang="en-US" sz="1200" b="1" dirty="0">
              <a:solidFill>
                <a:srgbClr val="FF0000"/>
              </a:solidFill>
            </a:endParaRPr>
          </a:p>
          <a:p>
            <a:pPr marL="0" indent="0">
              <a:buNone/>
            </a:pPr>
            <a:r>
              <a:rPr lang="ja-JP" altLang="en-US" sz="1200" dirty="0"/>
              <a:t>　　</a:t>
            </a:r>
            <a:r>
              <a:rPr lang="ja-JP" altLang="en-US" sz="1600" dirty="0">
                <a:solidFill>
                  <a:srgbClr val="FF0000"/>
                </a:solidFill>
              </a:rPr>
              <a:t>　</a:t>
            </a:r>
            <a:r>
              <a:rPr lang="en-US" altLang="ja-JP" sz="1200" dirty="0"/>
              <a:t>【</a:t>
            </a:r>
            <a:r>
              <a:rPr lang="ja-JP" altLang="en-US" sz="1200" dirty="0"/>
              <a:t>提出方法及び提出先</a:t>
            </a:r>
            <a:r>
              <a:rPr lang="en-US" altLang="ja-JP" sz="1200" dirty="0"/>
              <a:t>】</a:t>
            </a:r>
            <a:r>
              <a:rPr lang="en-US" altLang="ja-JP" sz="1200" dirty="0">
                <a:solidFill>
                  <a:srgbClr val="00B050"/>
                </a:solidFill>
              </a:rPr>
              <a:t>※</a:t>
            </a:r>
            <a:r>
              <a:rPr lang="ja-JP" altLang="en-US" sz="1200" dirty="0">
                <a:solidFill>
                  <a:srgbClr val="00B050"/>
                </a:solidFill>
              </a:rPr>
              <a:t>メール申請となります。</a:t>
            </a:r>
            <a:endParaRPr lang="en-US" altLang="ja-JP" sz="1200" dirty="0">
              <a:solidFill>
                <a:srgbClr val="00B050"/>
              </a:solidFill>
            </a:endParaRPr>
          </a:p>
          <a:p>
            <a:pPr marL="0" indent="0">
              <a:buNone/>
            </a:pPr>
            <a:r>
              <a:rPr lang="ja-JP" altLang="en-US" sz="1200" dirty="0"/>
              <a:t>・</a:t>
            </a:r>
            <a:r>
              <a:rPr lang="ja-JP" altLang="en-US" sz="1200" u="sng" dirty="0"/>
              <a:t>メール申請用メールアドレス：</a:t>
            </a:r>
            <a:r>
              <a:rPr lang="en-US" altLang="ja-JP" sz="1200" u="sng" dirty="0"/>
              <a:t>s-</a:t>
            </a:r>
            <a:r>
              <a:rPr lang="en-US" altLang="ja-JP" sz="1200" u="sng" dirty="0" err="1"/>
              <a:t>carshare</a:t>
            </a:r>
            <a:r>
              <a:rPr lang="ja-JP" altLang="en-US" sz="1200" u="sng" dirty="0"/>
              <a:t>＠</a:t>
            </a:r>
            <a:r>
              <a:rPr lang="en-US" altLang="ja-JP" sz="1200" u="sng" dirty="0"/>
              <a:t>rcespa.jp</a:t>
            </a:r>
          </a:p>
          <a:p>
            <a:pPr marL="0" indent="0">
              <a:buNone/>
            </a:pPr>
            <a:r>
              <a:rPr lang="ja-JP" altLang="en-US" sz="1200" dirty="0"/>
              <a:t>　メールの</a:t>
            </a:r>
            <a:r>
              <a:rPr lang="ja-JP" altLang="ja-JP" sz="1200" dirty="0"/>
              <a:t>件名に</a:t>
            </a:r>
            <a:r>
              <a:rPr lang="ja-JP" altLang="en-US" sz="1200" dirty="0"/>
              <a:t>、</a:t>
            </a:r>
            <a:r>
              <a:rPr lang="ja-JP" altLang="ja-JP" sz="1200" dirty="0"/>
              <a:t>応募予定の事業名及び法人名を記入してください。</a:t>
            </a:r>
          </a:p>
          <a:p>
            <a:pPr marL="0" indent="0">
              <a:buNone/>
            </a:pPr>
            <a:r>
              <a:rPr lang="ja-JP" altLang="en-US" sz="1200" dirty="0"/>
              <a:t>　</a:t>
            </a:r>
            <a:r>
              <a:rPr lang="ja-JP" altLang="ja-JP" sz="1200" dirty="0"/>
              <a:t>また、容量により複数回で送信される場合は、件名の最後に（何通目／全体数）と記入</a:t>
            </a:r>
            <a:endParaRPr lang="en-US" altLang="ja-JP" sz="1200" dirty="0"/>
          </a:p>
          <a:p>
            <a:pPr marL="0" indent="0">
              <a:buNone/>
            </a:pPr>
            <a:r>
              <a:rPr lang="ja-JP" altLang="en-US" sz="1200" dirty="0"/>
              <a:t>　</a:t>
            </a:r>
            <a:r>
              <a:rPr lang="ja-JP" altLang="ja-JP" sz="1200" dirty="0"/>
              <a:t>してください。</a:t>
            </a:r>
            <a:endParaRPr lang="en-US" altLang="ja-JP" sz="1200" dirty="0"/>
          </a:p>
          <a:p>
            <a:pPr marL="0" indent="0">
              <a:buNone/>
            </a:pPr>
            <a:endParaRPr lang="ja-JP" altLang="ja-JP" sz="1200" dirty="0"/>
          </a:p>
          <a:p>
            <a:pPr marL="0" indent="0">
              <a:buNone/>
            </a:pPr>
            <a:r>
              <a:rPr lang="en-US" altLang="ja-JP" sz="1200" dirty="0"/>
              <a:t> </a:t>
            </a:r>
            <a:r>
              <a:rPr lang="ja-JP" altLang="en-US" sz="1200" dirty="0"/>
              <a:t>　</a:t>
            </a:r>
            <a:r>
              <a:rPr lang="ja-JP" altLang="ja-JP" sz="1200" u="sng" dirty="0"/>
              <a:t>＜メール件名記入例＞</a:t>
            </a:r>
            <a:r>
              <a:rPr lang="ja-JP" altLang="en-US" sz="1200" u="sng" dirty="0"/>
              <a:t>　カーシェア交付</a:t>
            </a:r>
            <a:r>
              <a:rPr lang="ja-JP" altLang="ja-JP" sz="1200" u="sng" dirty="0"/>
              <a:t>申請書【株式会社○○】（１／２）</a:t>
            </a:r>
            <a:endParaRPr lang="en-US" altLang="ja-JP" sz="1200" u="sng" dirty="0"/>
          </a:p>
          <a:p>
            <a:pPr marL="0" indent="0">
              <a:buNone/>
            </a:pPr>
            <a:r>
              <a:rPr lang="ja-JP" altLang="en-US" sz="1200" dirty="0"/>
              <a:t>・元のデータ形式での送信が可能な場合は</a:t>
            </a:r>
            <a:r>
              <a:rPr lang="en-US" altLang="ja-JP" sz="1200" dirty="0"/>
              <a:t>PDF</a:t>
            </a:r>
            <a:r>
              <a:rPr lang="ja-JP" altLang="en-US" sz="1200" dirty="0"/>
              <a:t>に変換しないようにする等し、容量が重く</a:t>
            </a:r>
            <a:endParaRPr lang="en-US" altLang="ja-JP" sz="1200" dirty="0"/>
          </a:p>
          <a:p>
            <a:pPr marL="0" indent="0">
              <a:buNone/>
            </a:pPr>
            <a:r>
              <a:rPr lang="ja-JP" altLang="en-US" sz="1200" dirty="0"/>
              <a:t>　なりすぎないようご留意ください。</a:t>
            </a:r>
            <a:endParaRPr lang="ja-JP" altLang="ja-JP" sz="1200" dirty="0"/>
          </a:p>
          <a:p>
            <a:pPr marL="0" indent="0">
              <a:buNone/>
            </a:pPr>
            <a:endParaRPr lang="en-US" altLang="ja-JP" sz="1600" dirty="0"/>
          </a:p>
        </p:txBody>
      </p:sp>
      <p:sp>
        <p:nvSpPr>
          <p:cNvPr id="7" name="正方形/長方形 6"/>
          <p:cNvSpPr/>
          <p:nvPr/>
        </p:nvSpPr>
        <p:spPr>
          <a:xfrm>
            <a:off x="7236822" y="270532"/>
            <a:ext cx="1828803" cy="33855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公募要領 </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p.17</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
        <p:nvSpPr>
          <p:cNvPr id="9" name="四角形吹き出し 8"/>
          <p:cNvSpPr/>
          <p:nvPr/>
        </p:nvSpPr>
        <p:spPr>
          <a:xfrm>
            <a:off x="2996325" y="4242763"/>
            <a:ext cx="6008915" cy="323815"/>
          </a:xfrm>
          <a:prstGeom prst="wedgeRectCallout">
            <a:avLst>
              <a:gd name="adj1" fmla="val -29607"/>
              <a:gd name="adj2" fmla="val 172973"/>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C00000"/>
                </a:solidFill>
                <a:latin typeface="メイリオ" panose="020B0604030504040204" pitchFamily="50" charset="-128"/>
                <a:ea typeface="メイリオ" panose="020B0604030504040204" pitchFamily="50" charset="-128"/>
              </a:rPr>
              <a:t>お問合せ用メールアドレスとは異なりますのでご注意ください。</a:t>
            </a:r>
            <a:endParaRPr lang="en-US" altLang="ja-JP" sz="1600" dirty="0">
              <a:solidFill>
                <a:srgbClr val="C0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01005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43445" y="627334"/>
            <a:ext cx="7834350" cy="5760409"/>
          </a:xfrm>
        </p:spPr>
        <p:txBody>
          <a:bodyPr>
            <a:noAutofit/>
          </a:bodyPr>
          <a:lstStyle/>
          <a:p>
            <a:pPr marL="0" indent="0">
              <a:spcBef>
                <a:spcPts val="300"/>
              </a:spcBef>
              <a:buNone/>
            </a:pPr>
            <a:r>
              <a:rPr lang="en-US" altLang="zh-TW" sz="1400" dirty="0"/>
              <a:t>1_</a:t>
            </a:r>
            <a:r>
              <a:rPr lang="zh-TW" altLang="en-US" sz="1400" dirty="0"/>
              <a:t>様式１</a:t>
            </a:r>
            <a:r>
              <a:rPr lang="en-US" altLang="zh-TW" sz="1400" dirty="0"/>
              <a:t>_</a:t>
            </a:r>
            <a:r>
              <a:rPr lang="zh-TW" altLang="en-US" sz="1400" dirty="0"/>
              <a:t>交付申請書</a:t>
            </a:r>
            <a:r>
              <a:rPr lang="ja-JP" altLang="en-US" sz="1400" dirty="0"/>
              <a:t>（</a:t>
            </a:r>
            <a:r>
              <a:rPr lang="en-US" altLang="ja-JP" sz="1400" dirty="0"/>
              <a:t>Word</a:t>
            </a:r>
            <a:r>
              <a:rPr lang="ja-JP" altLang="en-US" sz="1400" dirty="0"/>
              <a:t>形式）</a:t>
            </a:r>
            <a:endParaRPr lang="en-US" altLang="ja-JP" sz="1400" dirty="0"/>
          </a:p>
          <a:p>
            <a:pPr marL="0" indent="0">
              <a:spcBef>
                <a:spcPts val="300"/>
              </a:spcBef>
              <a:buNone/>
            </a:pPr>
            <a:r>
              <a:rPr lang="en-US" altLang="zh-TW" sz="1400" dirty="0"/>
              <a:t>2_</a:t>
            </a:r>
            <a:r>
              <a:rPr lang="zh-TW" altLang="en-US" sz="1400" dirty="0"/>
              <a:t>別紙１</a:t>
            </a:r>
            <a:r>
              <a:rPr lang="en-US" altLang="zh-TW" sz="1400" dirty="0"/>
              <a:t>_</a:t>
            </a:r>
            <a:r>
              <a:rPr lang="zh-TW" altLang="en-US" sz="1400" dirty="0"/>
              <a:t>実施計画書、別紙２</a:t>
            </a:r>
            <a:r>
              <a:rPr lang="en-US" altLang="zh-TW" sz="1400" dirty="0"/>
              <a:t>_</a:t>
            </a:r>
            <a:r>
              <a:rPr lang="zh-TW" altLang="en-US" sz="1400" dirty="0"/>
              <a:t>経費内訳</a:t>
            </a:r>
            <a:r>
              <a:rPr lang="ja-JP" altLang="en-US" sz="1400" dirty="0"/>
              <a:t>（</a:t>
            </a:r>
            <a:r>
              <a:rPr lang="en-US" altLang="ja-JP" sz="1400" dirty="0"/>
              <a:t>Excel</a:t>
            </a:r>
            <a:r>
              <a:rPr lang="ja-JP" altLang="en-US" sz="1400" dirty="0"/>
              <a:t>形式）</a:t>
            </a:r>
            <a:endParaRPr lang="en-US" altLang="ja-JP" sz="1400" dirty="0"/>
          </a:p>
          <a:p>
            <a:pPr marL="0" indent="0">
              <a:spcBef>
                <a:spcPts val="300"/>
              </a:spcBef>
              <a:buNone/>
            </a:pPr>
            <a:r>
              <a:rPr lang="en-US" altLang="ja-JP" sz="1400" dirty="0"/>
              <a:t>3_</a:t>
            </a:r>
            <a:r>
              <a:rPr lang="ja-JP" altLang="en-US" sz="1400" dirty="0"/>
              <a:t>実施場所地図</a:t>
            </a:r>
            <a:endParaRPr lang="en-US" altLang="ja-JP" sz="1400" dirty="0"/>
          </a:p>
          <a:p>
            <a:pPr marL="0" indent="0">
              <a:spcBef>
                <a:spcPts val="300"/>
              </a:spcBef>
              <a:buNone/>
            </a:pPr>
            <a:r>
              <a:rPr lang="en-US" altLang="ja-JP" sz="1400" dirty="0"/>
              <a:t>4_</a:t>
            </a:r>
            <a:r>
              <a:rPr lang="ja-JP" altLang="en-US" sz="1400" dirty="0"/>
              <a:t>導入する車両・設備の設置図</a:t>
            </a:r>
            <a:endParaRPr lang="en-US" altLang="ja-JP" sz="1400" dirty="0"/>
          </a:p>
          <a:p>
            <a:pPr marL="0" indent="0">
              <a:spcBef>
                <a:spcPts val="300"/>
              </a:spcBef>
              <a:buNone/>
            </a:pPr>
            <a:r>
              <a:rPr lang="en-US" altLang="ja-JP" sz="1400" dirty="0"/>
              <a:t>5_</a:t>
            </a:r>
            <a:r>
              <a:rPr lang="ja-JP" altLang="en-US" sz="1400" dirty="0"/>
              <a:t>実施体制図</a:t>
            </a:r>
            <a:endParaRPr lang="en-US" altLang="ja-JP" sz="1400" dirty="0"/>
          </a:p>
          <a:p>
            <a:pPr marL="0" indent="0">
              <a:spcBef>
                <a:spcPts val="300"/>
              </a:spcBef>
              <a:buNone/>
            </a:pPr>
            <a:r>
              <a:rPr lang="en-US" altLang="ja-JP" sz="1400" dirty="0"/>
              <a:t>6_</a:t>
            </a:r>
            <a:r>
              <a:rPr lang="ja-JP" altLang="en-US" sz="1400" dirty="0"/>
              <a:t>災害時等における地域への貢献等</a:t>
            </a:r>
            <a:endParaRPr lang="en-US" altLang="ja-JP" sz="1400" dirty="0"/>
          </a:p>
          <a:p>
            <a:pPr marL="0" indent="0">
              <a:spcBef>
                <a:spcPts val="300"/>
              </a:spcBef>
              <a:buNone/>
            </a:pPr>
            <a:r>
              <a:rPr lang="en-US" altLang="ja-JP" sz="1400" dirty="0"/>
              <a:t>7_</a:t>
            </a:r>
            <a:r>
              <a:rPr lang="ja-JP" altLang="en-US" sz="1400" dirty="0"/>
              <a:t>ハザードマップ</a:t>
            </a:r>
            <a:endParaRPr lang="en-US" altLang="ja-JP" sz="1400" dirty="0"/>
          </a:p>
          <a:p>
            <a:pPr marL="0" indent="0">
              <a:spcBef>
                <a:spcPts val="300"/>
              </a:spcBef>
              <a:buNone/>
            </a:pPr>
            <a:r>
              <a:rPr lang="en-US" altLang="ja-JP" sz="1400" dirty="0"/>
              <a:t>8_</a:t>
            </a:r>
            <a:r>
              <a:rPr lang="ja-JP" altLang="en-US" sz="1400" dirty="0"/>
              <a:t>ハード対策事業計算ファイル</a:t>
            </a:r>
            <a:endParaRPr lang="en-US" altLang="ja-JP" sz="1400" dirty="0"/>
          </a:p>
          <a:p>
            <a:pPr marL="0" indent="0">
              <a:spcBef>
                <a:spcPts val="300"/>
              </a:spcBef>
              <a:buNone/>
            </a:pPr>
            <a:r>
              <a:rPr lang="en-US" altLang="ja-JP" sz="1400" dirty="0"/>
              <a:t>9_CO2</a:t>
            </a:r>
            <a:r>
              <a:rPr lang="ja-JP" altLang="en-US" sz="1400" dirty="0"/>
              <a:t>削減効果の根拠資料</a:t>
            </a:r>
            <a:endParaRPr lang="en-US" altLang="ja-JP" sz="1400" dirty="0"/>
          </a:p>
          <a:p>
            <a:pPr marL="0" indent="0">
              <a:spcBef>
                <a:spcPts val="300"/>
              </a:spcBef>
              <a:buNone/>
            </a:pPr>
            <a:r>
              <a:rPr lang="en-US" altLang="ja-JP" sz="1400" dirty="0"/>
              <a:t>10_</a:t>
            </a:r>
            <a:r>
              <a:rPr lang="ja-JP" altLang="en-US" sz="1400" dirty="0"/>
              <a:t>法定耐用年数の根拠資料</a:t>
            </a:r>
            <a:endParaRPr lang="en-US" altLang="ja-JP" sz="1400" dirty="0"/>
          </a:p>
          <a:p>
            <a:pPr marL="0" indent="0">
              <a:spcBef>
                <a:spcPts val="300"/>
              </a:spcBef>
              <a:buNone/>
            </a:pPr>
            <a:r>
              <a:rPr lang="en-US" altLang="ja-JP" sz="1400" dirty="0"/>
              <a:t>11_</a:t>
            </a:r>
            <a:r>
              <a:rPr lang="ja-JP" altLang="en-US" sz="1400" dirty="0"/>
              <a:t>想定年間消費電力量の算出根拠</a:t>
            </a:r>
            <a:endParaRPr lang="en-US" altLang="ja-JP" sz="1400" dirty="0"/>
          </a:p>
          <a:p>
            <a:pPr marL="0" indent="0">
              <a:spcBef>
                <a:spcPts val="300"/>
              </a:spcBef>
              <a:buNone/>
            </a:pPr>
            <a:r>
              <a:rPr lang="en-US" altLang="ja-JP" sz="1400" dirty="0"/>
              <a:t>12_</a:t>
            </a:r>
            <a:r>
              <a:rPr lang="ja-JP" altLang="en-US" sz="1400" dirty="0"/>
              <a:t>再エネ電力導入状況の根拠資料</a:t>
            </a:r>
          </a:p>
          <a:p>
            <a:pPr marL="0" indent="0">
              <a:spcBef>
                <a:spcPts val="300"/>
              </a:spcBef>
              <a:buNone/>
            </a:pPr>
            <a:r>
              <a:rPr lang="en-US" altLang="ja-JP" sz="1400" dirty="0"/>
              <a:t>13_</a:t>
            </a:r>
            <a:r>
              <a:rPr lang="ja-JP" altLang="en-US" sz="1400" dirty="0"/>
              <a:t>再エネ発電設備が導入または活用できない場合の理由書</a:t>
            </a:r>
            <a:endParaRPr lang="en-US" altLang="ja-JP" sz="1400" dirty="0"/>
          </a:p>
          <a:p>
            <a:pPr marL="0" indent="0">
              <a:spcBef>
                <a:spcPts val="300"/>
              </a:spcBef>
              <a:buNone/>
            </a:pPr>
            <a:r>
              <a:rPr lang="en-US" altLang="ja-JP" sz="1400" dirty="0"/>
              <a:t>14_</a:t>
            </a:r>
            <a:r>
              <a:rPr lang="ja-JP" altLang="en-US" sz="1400" dirty="0"/>
              <a:t>工程表</a:t>
            </a:r>
            <a:endParaRPr lang="en-US" altLang="ja-JP" sz="1400" dirty="0"/>
          </a:p>
          <a:p>
            <a:pPr marL="0" indent="0">
              <a:spcBef>
                <a:spcPts val="300"/>
              </a:spcBef>
              <a:buNone/>
            </a:pPr>
            <a:r>
              <a:rPr lang="en-US" altLang="ja-JP" sz="1400" dirty="0"/>
              <a:t>15_</a:t>
            </a:r>
            <a:r>
              <a:rPr lang="ja-JP" altLang="en-US" sz="1400" dirty="0"/>
              <a:t>導入する車両・設備の仕様書等</a:t>
            </a:r>
            <a:endParaRPr lang="en-US" altLang="ja-JP" sz="1400" dirty="0"/>
          </a:p>
          <a:p>
            <a:pPr marL="0" indent="0">
              <a:spcBef>
                <a:spcPts val="300"/>
              </a:spcBef>
              <a:buNone/>
            </a:pPr>
            <a:r>
              <a:rPr lang="en-US" altLang="ja-JP" sz="1400" dirty="0"/>
              <a:t>16_</a:t>
            </a:r>
            <a:r>
              <a:rPr lang="ja-JP" altLang="en-US" sz="1400" dirty="0"/>
              <a:t>見積書　又は積算資料</a:t>
            </a:r>
            <a:endParaRPr lang="en-US" altLang="ja-JP" sz="1400" dirty="0"/>
          </a:p>
          <a:p>
            <a:pPr marL="0" indent="0">
              <a:spcBef>
                <a:spcPts val="300"/>
              </a:spcBef>
              <a:buNone/>
            </a:pPr>
            <a:r>
              <a:rPr lang="en-US" altLang="ja-JP" sz="1400" dirty="0"/>
              <a:t>17_</a:t>
            </a:r>
            <a:r>
              <a:rPr lang="ja-JP" altLang="en-US" sz="1400" dirty="0"/>
              <a:t>業務概要</a:t>
            </a:r>
            <a:endParaRPr lang="en-US" altLang="ja-JP" sz="1400" dirty="0"/>
          </a:p>
          <a:p>
            <a:pPr marL="0" indent="0">
              <a:spcBef>
                <a:spcPts val="300"/>
              </a:spcBef>
              <a:buNone/>
            </a:pPr>
            <a:r>
              <a:rPr lang="en-US" altLang="ja-JP" sz="1400" dirty="0"/>
              <a:t>18_</a:t>
            </a:r>
            <a:r>
              <a:rPr lang="ja-JP" altLang="en-US" sz="1400" dirty="0"/>
              <a:t>定款　又は寄付行為</a:t>
            </a:r>
            <a:endParaRPr lang="en-US" altLang="ja-JP" sz="1400" dirty="0"/>
          </a:p>
          <a:p>
            <a:pPr marL="0" indent="0">
              <a:spcBef>
                <a:spcPts val="300"/>
              </a:spcBef>
              <a:buNone/>
            </a:pPr>
            <a:r>
              <a:rPr lang="en-US" altLang="ja-JP" sz="1400" dirty="0"/>
              <a:t>19</a:t>
            </a:r>
            <a:r>
              <a:rPr lang="en-US" altLang="zh-TW" sz="1400" dirty="0"/>
              <a:t>_</a:t>
            </a:r>
            <a:r>
              <a:rPr lang="zh-TW" altLang="en-US" sz="1400" dirty="0"/>
              <a:t>経理状況説明書</a:t>
            </a:r>
            <a:endParaRPr lang="en-US" altLang="zh-TW" sz="1400" dirty="0"/>
          </a:p>
          <a:p>
            <a:pPr marL="0" indent="0">
              <a:spcBef>
                <a:spcPts val="300"/>
              </a:spcBef>
              <a:buNone/>
            </a:pPr>
            <a:r>
              <a:rPr lang="en-US" altLang="ja-JP" sz="1400" dirty="0"/>
              <a:t>20_</a:t>
            </a:r>
            <a:r>
              <a:rPr lang="ja-JP" altLang="en-US" sz="1400" dirty="0"/>
              <a:t>共同事業者の業務概要</a:t>
            </a:r>
            <a:endParaRPr lang="en-US" altLang="ja-JP" sz="1400" dirty="0"/>
          </a:p>
          <a:p>
            <a:pPr marL="0" indent="0">
              <a:spcBef>
                <a:spcPts val="300"/>
              </a:spcBef>
              <a:buNone/>
            </a:pPr>
            <a:r>
              <a:rPr lang="en-US" altLang="ja-JP" sz="1400" dirty="0"/>
              <a:t>21_</a:t>
            </a:r>
            <a:r>
              <a:rPr lang="ja-JP" altLang="en-US" sz="1400" dirty="0"/>
              <a:t>共同事業者の定款又は寄付行為</a:t>
            </a:r>
            <a:endParaRPr lang="en-US" altLang="ja-JP" sz="1400" dirty="0"/>
          </a:p>
          <a:p>
            <a:pPr marL="0" indent="0">
              <a:spcBef>
                <a:spcPts val="300"/>
              </a:spcBef>
              <a:buNone/>
            </a:pPr>
            <a:r>
              <a:rPr lang="en-US" altLang="ja-JP" sz="1400" dirty="0"/>
              <a:t>22_</a:t>
            </a:r>
            <a:r>
              <a:rPr lang="ja-JP" altLang="en-US" sz="1400" dirty="0"/>
              <a:t>共同事業者の経理状況説明書</a:t>
            </a:r>
            <a:endParaRPr lang="en-US" altLang="ja-JP" sz="1200" dirty="0"/>
          </a:p>
          <a:p>
            <a:pPr marL="0" indent="0">
              <a:spcBef>
                <a:spcPts val="300"/>
              </a:spcBef>
              <a:buNone/>
            </a:pPr>
            <a:r>
              <a:rPr lang="en-US" altLang="ja-JP" sz="1400" dirty="0"/>
              <a:t>23_</a:t>
            </a:r>
            <a:r>
              <a:rPr lang="ja-JP" altLang="en-US" sz="1400" dirty="0"/>
              <a:t>その他</a:t>
            </a:r>
          </a:p>
        </p:txBody>
      </p:sp>
      <p:sp>
        <p:nvSpPr>
          <p:cNvPr id="3" name="タイトル 2"/>
          <p:cNvSpPr>
            <a:spLocks noGrp="1"/>
          </p:cNvSpPr>
          <p:nvPr>
            <p:ph type="title"/>
          </p:nvPr>
        </p:nvSpPr>
        <p:spPr>
          <a:xfrm>
            <a:off x="655686" y="244432"/>
            <a:ext cx="3178894" cy="544512"/>
          </a:xfrm>
        </p:spPr>
        <p:txBody>
          <a:bodyPr>
            <a:normAutofit/>
          </a:bodyPr>
          <a:lstStyle/>
          <a:p>
            <a:r>
              <a:rPr lang="en-US" altLang="ja-JP" dirty="0"/>
              <a:t>5</a:t>
            </a:r>
            <a:r>
              <a:rPr lang="ja-JP" altLang="en-US" dirty="0"/>
              <a:t> ．申請の方法②</a:t>
            </a:r>
            <a:endParaRPr kumimoji="1" lang="ja-JP" altLang="en-US" dirty="0"/>
          </a:p>
        </p:txBody>
      </p:sp>
      <p:sp>
        <p:nvSpPr>
          <p:cNvPr id="6" name="正方形/長方形 5"/>
          <p:cNvSpPr/>
          <p:nvPr/>
        </p:nvSpPr>
        <p:spPr>
          <a:xfrm>
            <a:off x="7223761" y="275841"/>
            <a:ext cx="1836054" cy="33855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提出書類等一覧</a:t>
            </a:r>
            <a:endPar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
        <p:nvSpPr>
          <p:cNvPr id="10" name="テキスト ボックス 9"/>
          <p:cNvSpPr txBox="1"/>
          <p:nvPr/>
        </p:nvSpPr>
        <p:spPr>
          <a:xfrm>
            <a:off x="378826" y="6387743"/>
            <a:ext cx="8464730" cy="307777"/>
          </a:xfrm>
          <a:prstGeom prst="rect">
            <a:avLst/>
          </a:prstGeom>
          <a:solidFill>
            <a:schemeClr val="accent5">
              <a:lumMod val="20000"/>
              <a:lumOff val="80000"/>
            </a:schemeClr>
          </a:solidFill>
          <a:ln>
            <a:solidFill>
              <a:schemeClr val="accent1">
                <a:shade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0"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地方公共団体の場合</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1400" b="1" dirty="0" err="1">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1400" b="1" dirty="0" err="1">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400" b="1" dirty="0" err="1">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1400" b="1" dirty="0" err="1">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22</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は不要。ただし</a:t>
            </a:r>
            <a:r>
              <a:rPr lang="en-US" altLang="ja-JP" sz="1400" b="1" noProof="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18</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a:t>
            </a:r>
            <a:r>
              <a:rPr kumimoji="1" lang="ja-JP" altLang="en-US" sz="1400" b="0"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申請年度の予算書を添付</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すること。</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四角形吹き出し 11"/>
          <p:cNvSpPr/>
          <p:nvPr/>
        </p:nvSpPr>
        <p:spPr>
          <a:xfrm>
            <a:off x="5721529" y="1545938"/>
            <a:ext cx="2939145" cy="3927401"/>
          </a:xfrm>
          <a:prstGeom prst="wedgeRectCallout">
            <a:avLst>
              <a:gd name="adj1" fmla="val -81292"/>
              <a:gd name="adj2" fmla="val -20641"/>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詳細は、別紙１及び別紙２</a:t>
            </a:r>
            <a:r>
              <a:rPr lang="en-US" altLang="ja-JP" sz="20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Excel</a:t>
            </a:r>
            <a:r>
              <a:rPr lang="ja-JP" altLang="en-US" sz="20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ファイル内の「提出書類等一覧」を確認してください。</a:t>
            </a:r>
            <a:endParaRPr lang="en-US" altLang="ja-JP" sz="20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u="sng"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u="sng"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電子ファイルには</a:t>
            </a:r>
            <a:endParaRPr lang="en-US" altLang="ja-JP" sz="2000" u="sng"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u="sng"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「提出書類等一覧」に記載の番号及びファイル名を付け、</a:t>
            </a:r>
            <a:endParaRPr lang="en-US" altLang="ja-JP" sz="2000" u="sng"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u="sng"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番号順に整理</a:t>
            </a:r>
            <a:r>
              <a:rPr lang="ja-JP" altLang="en-US" sz="20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してください。</a:t>
            </a:r>
            <a:endParaRPr lang="en-US" altLang="ja-JP" sz="2000" dirty="0">
              <a:solidFill>
                <a:srgbClr val="C0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89039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199" y="1069469"/>
            <a:ext cx="8255727" cy="5551714"/>
          </a:xfrm>
        </p:spPr>
        <p:txBody>
          <a:bodyPr>
            <a:noAutofit/>
          </a:bodyPr>
          <a:lstStyle/>
          <a:p>
            <a:pPr marL="0" indent="0">
              <a:spcBef>
                <a:spcPts val="300"/>
              </a:spcBef>
              <a:buNone/>
            </a:pPr>
            <a:r>
              <a:rPr lang="ja-JP" altLang="en-US" b="1" dirty="0"/>
              <a:t>電子メールにて、問い合わせ願います。</a:t>
            </a:r>
            <a:endParaRPr lang="en-US" altLang="ja-JP" b="1" dirty="0"/>
          </a:p>
          <a:p>
            <a:pPr marL="0" indent="0">
              <a:spcBef>
                <a:spcPts val="300"/>
              </a:spcBef>
              <a:buNone/>
            </a:pPr>
            <a:endParaRPr lang="en-US" altLang="ja-JP" sz="1800" dirty="0"/>
          </a:p>
          <a:p>
            <a:pPr marL="0" indent="0">
              <a:spcBef>
                <a:spcPts val="300"/>
              </a:spcBef>
              <a:buNone/>
            </a:pPr>
            <a:r>
              <a:rPr lang="ja-JP" altLang="en-US" sz="1800" dirty="0"/>
              <a:t>　メール件名に、法人名及び事業名（略称）を必ず記入して下さい。</a:t>
            </a:r>
            <a:endParaRPr lang="en-US" altLang="ja-JP" sz="1800" dirty="0"/>
          </a:p>
          <a:p>
            <a:pPr marL="0" indent="0">
              <a:spcBef>
                <a:spcPts val="300"/>
              </a:spcBef>
              <a:buNone/>
            </a:pPr>
            <a:endParaRPr lang="en-US" altLang="ja-JP" sz="800" dirty="0"/>
          </a:p>
          <a:p>
            <a:pPr marL="0" indent="0">
              <a:spcBef>
                <a:spcPts val="300"/>
              </a:spcBef>
              <a:buNone/>
            </a:pPr>
            <a:r>
              <a:rPr lang="ja-JP" altLang="en-US" sz="1800" dirty="0"/>
              <a:t>＜記入例＞</a:t>
            </a:r>
            <a:endParaRPr lang="en-US" altLang="ja-JP" sz="1800" dirty="0"/>
          </a:p>
          <a:p>
            <a:pPr marL="0" indent="0">
              <a:spcBef>
                <a:spcPts val="300"/>
              </a:spcBef>
              <a:buNone/>
            </a:pPr>
            <a:endParaRPr lang="en-US" altLang="ja-JP" sz="800" dirty="0"/>
          </a:p>
          <a:p>
            <a:pPr marL="0" indent="0">
              <a:buNone/>
            </a:pPr>
            <a:r>
              <a:rPr lang="en-US" altLang="ja-JP" sz="1800" dirty="0"/>
              <a:t>【</a:t>
            </a:r>
            <a:r>
              <a:rPr lang="ja-JP" altLang="en-US" sz="1800" dirty="0"/>
              <a:t>株式会社○○○</a:t>
            </a:r>
            <a:r>
              <a:rPr lang="en-US" altLang="ja-JP" sz="1800" dirty="0"/>
              <a:t>】</a:t>
            </a:r>
            <a:r>
              <a:rPr lang="ja-JP" altLang="en-US" sz="1800" dirty="0"/>
              <a:t>カーシェアについて問い合わせ</a:t>
            </a:r>
            <a:endParaRPr lang="en-US" altLang="ja-JP" sz="1800" dirty="0"/>
          </a:p>
          <a:p>
            <a:pPr marL="0" indent="0">
              <a:buNone/>
            </a:pPr>
            <a:endParaRPr lang="en-US" altLang="ja-JP" sz="1800" dirty="0"/>
          </a:p>
          <a:p>
            <a:pPr marL="0" indent="0">
              <a:spcBef>
                <a:spcPts val="300"/>
              </a:spcBef>
              <a:buNone/>
            </a:pPr>
            <a:r>
              <a:rPr lang="ja-JP" altLang="en-US" sz="1800" dirty="0"/>
              <a:t>＜問い合わせ先＞</a:t>
            </a:r>
            <a:endParaRPr lang="en-US" altLang="ja-JP" sz="1800" dirty="0"/>
          </a:p>
          <a:p>
            <a:pPr marL="0" indent="0">
              <a:spcBef>
                <a:spcPts val="300"/>
              </a:spcBef>
              <a:buNone/>
            </a:pPr>
            <a:endParaRPr lang="en-US" altLang="ja-JP" sz="800" dirty="0"/>
          </a:p>
          <a:p>
            <a:pPr marL="0" indent="0">
              <a:spcBef>
                <a:spcPts val="300"/>
              </a:spcBef>
              <a:buNone/>
            </a:pPr>
            <a:r>
              <a:rPr lang="ja-JP" altLang="en-US" sz="1800" dirty="0"/>
              <a:t>　一般社団法人地域循環共生社会連携協会 　事業部</a:t>
            </a:r>
            <a:endParaRPr lang="en-US" altLang="ja-JP" sz="800" dirty="0"/>
          </a:p>
          <a:p>
            <a:pPr marL="0" indent="0">
              <a:spcBef>
                <a:spcPts val="300"/>
              </a:spcBef>
              <a:buNone/>
            </a:pPr>
            <a:endParaRPr lang="en-US" altLang="ja-JP" sz="800" dirty="0"/>
          </a:p>
          <a:p>
            <a:pPr marL="0" indent="0">
              <a:spcBef>
                <a:spcPts val="300"/>
              </a:spcBef>
              <a:buNone/>
            </a:pPr>
            <a:r>
              <a:rPr lang="ja-JP" altLang="en-US" sz="1800" dirty="0"/>
              <a:t>　問い合わせ用メールアドレス：</a:t>
            </a:r>
            <a:r>
              <a:rPr lang="en-US" altLang="ja-JP" u="sng" dirty="0">
                <a:solidFill>
                  <a:srgbClr val="0070C0"/>
                </a:solidFill>
              </a:rPr>
              <a:t>carshare</a:t>
            </a:r>
            <a:r>
              <a:rPr lang="en-US" altLang="ja-JP" u="sng" dirty="0">
                <a:solidFill>
                  <a:srgbClr val="007AD6"/>
                </a:solidFill>
              </a:rPr>
              <a:t>04</a:t>
            </a:r>
            <a:r>
              <a:rPr lang="ja-JP" altLang="en-US" u="sng" dirty="0">
                <a:solidFill>
                  <a:srgbClr val="0070C0"/>
                </a:solidFill>
              </a:rPr>
              <a:t>＠</a:t>
            </a:r>
            <a:r>
              <a:rPr lang="en-US" altLang="ja-JP" u="sng" dirty="0">
                <a:solidFill>
                  <a:srgbClr val="0070C0"/>
                </a:solidFill>
              </a:rPr>
              <a:t>rcespa.jp</a:t>
            </a:r>
          </a:p>
          <a:p>
            <a:pPr marL="0" indent="0">
              <a:spcBef>
                <a:spcPts val="300"/>
              </a:spcBef>
              <a:buNone/>
            </a:pPr>
            <a:r>
              <a:rPr lang="ja-JP" altLang="en-US" sz="1800" dirty="0"/>
              <a:t> </a:t>
            </a:r>
          </a:p>
          <a:p>
            <a:pPr marL="0" indent="0">
              <a:spcBef>
                <a:spcPts val="300"/>
              </a:spcBef>
              <a:buNone/>
            </a:pPr>
            <a:r>
              <a:rPr lang="ja-JP" altLang="en-US" sz="1800" dirty="0"/>
              <a:t>＜問い合わせ期間＞</a:t>
            </a:r>
            <a:endParaRPr lang="en-US" altLang="ja-JP" sz="1800" dirty="0"/>
          </a:p>
          <a:p>
            <a:pPr marL="0" indent="0">
              <a:spcBef>
                <a:spcPts val="300"/>
              </a:spcBef>
              <a:buNone/>
            </a:pPr>
            <a:endParaRPr lang="en-US" altLang="ja-JP" sz="800" dirty="0"/>
          </a:p>
          <a:p>
            <a:pPr marL="0" indent="0">
              <a:spcBef>
                <a:spcPts val="300"/>
              </a:spcBef>
              <a:buNone/>
            </a:pPr>
            <a:r>
              <a:rPr lang="ja-JP" altLang="en-US" dirty="0"/>
              <a:t>　　　　</a:t>
            </a:r>
            <a:r>
              <a:rPr lang="ja-JP" altLang="en-US" dirty="0">
                <a:solidFill>
                  <a:srgbClr val="FF0000"/>
                </a:solidFill>
              </a:rPr>
              <a:t>令和６年</a:t>
            </a:r>
            <a:r>
              <a:rPr lang="en-US" altLang="ja-JP" dirty="0">
                <a:solidFill>
                  <a:srgbClr val="FF0000"/>
                </a:solidFill>
              </a:rPr>
              <a:t>1</a:t>
            </a:r>
            <a:r>
              <a:rPr lang="ja-JP" altLang="en-US" dirty="0">
                <a:solidFill>
                  <a:srgbClr val="FF0000"/>
                </a:solidFill>
              </a:rPr>
              <a:t>月</a:t>
            </a:r>
            <a:r>
              <a:rPr lang="en-US" altLang="ja-JP" dirty="0">
                <a:solidFill>
                  <a:srgbClr val="FF0000"/>
                </a:solidFill>
              </a:rPr>
              <a:t>24</a:t>
            </a:r>
            <a:r>
              <a:rPr lang="ja-JP" altLang="en-US" dirty="0">
                <a:solidFill>
                  <a:srgbClr val="FF0000"/>
                </a:solidFill>
              </a:rPr>
              <a:t>日（水）１７時まで</a:t>
            </a:r>
          </a:p>
        </p:txBody>
      </p:sp>
      <p:sp>
        <p:nvSpPr>
          <p:cNvPr id="3" name="タイトル 2"/>
          <p:cNvSpPr>
            <a:spLocks noGrp="1"/>
          </p:cNvSpPr>
          <p:nvPr>
            <p:ph type="title"/>
          </p:nvPr>
        </p:nvSpPr>
        <p:spPr>
          <a:xfrm>
            <a:off x="655686" y="218306"/>
            <a:ext cx="3178894" cy="544512"/>
          </a:xfrm>
        </p:spPr>
        <p:txBody>
          <a:bodyPr>
            <a:normAutofit/>
          </a:bodyPr>
          <a:lstStyle/>
          <a:p>
            <a:r>
              <a:rPr lang="en-US" altLang="ja-JP" dirty="0"/>
              <a:t>6</a:t>
            </a:r>
            <a:r>
              <a:rPr lang="ja-JP" altLang="en-US" dirty="0"/>
              <a:t> ．</a:t>
            </a:r>
            <a:r>
              <a:rPr kumimoji="1" lang="ja-JP" altLang="en-US" dirty="0"/>
              <a:t>問い合わせ先</a:t>
            </a:r>
          </a:p>
        </p:txBody>
      </p:sp>
      <p:sp>
        <p:nvSpPr>
          <p:cNvPr id="6" name="正方形/長方形 5"/>
          <p:cNvSpPr/>
          <p:nvPr/>
        </p:nvSpPr>
        <p:spPr>
          <a:xfrm>
            <a:off x="7018381" y="249714"/>
            <a:ext cx="1910804" cy="33855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p.18</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
        <p:nvSpPr>
          <p:cNvPr id="9" name="四角形吹き出し 8"/>
          <p:cNvSpPr/>
          <p:nvPr/>
        </p:nvSpPr>
        <p:spPr>
          <a:xfrm>
            <a:off x="2939143" y="3252651"/>
            <a:ext cx="5773783" cy="436344"/>
          </a:xfrm>
          <a:prstGeom prst="wedgeRectCallout">
            <a:avLst>
              <a:gd name="adj1" fmla="val 494"/>
              <a:gd name="adj2" fmla="val 197903"/>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rgbClr val="C00000"/>
                </a:solidFill>
                <a:latin typeface="メイリオ" panose="020B0604030504040204" pitchFamily="50" charset="-128"/>
                <a:ea typeface="メイリオ" panose="020B0604030504040204" pitchFamily="50" charset="-128"/>
              </a:rPr>
              <a:t>※</a:t>
            </a:r>
            <a:r>
              <a:rPr lang="ja-JP" altLang="en-US" sz="1600" dirty="0">
                <a:solidFill>
                  <a:srgbClr val="C00000"/>
                </a:solidFill>
                <a:latin typeface="メイリオ" panose="020B0604030504040204" pitchFamily="50" charset="-128"/>
                <a:ea typeface="メイリオ" panose="020B0604030504040204" pitchFamily="50" charset="-128"/>
              </a:rPr>
              <a:t>メール申請用アドレスとは異なりますのでご注意ください。</a:t>
            </a:r>
            <a:endParaRPr lang="en-US" altLang="ja-JP" sz="1600" dirty="0">
              <a:solidFill>
                <a:srgbClr val="C0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14698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15946" y="218306"/>
            <a:ext cx="4363130" cy="544512"/>
          </a:xfrm>
        </p:spPr>
        <p:txBody>
          <a:bodyPr>
            <a:normAutofit/>
          </a:bodyPr>
          <a:lstStyle/>
          <a:p>
            <a:r>
              <a:rPr lang="ja-JP" altLang="en-US" sz="2700" dirty="0"/>
              <a:t>＜参考＞</a:t>
            </a:r>
            <a:r>
              <a:rPr lang="en-US" altLang="ja-JP" sz="2700" dirty="0"/>
              <a:t> </a:t>
            </a:r>
            <a:r>
              <a:rPr lang="ja-JP" altLang="en-US" sz="2700" dirty="0"/>
              <a:t>補助事業の流れ</a:t>
            </a:r>
            <a:r>
              <a:rPr lang="ja-JP" altLang="en-US" sz="2400" dirty="0"/>
              <a:t>　</a:t>
            </a:r>
            <a:endParaRPr kumimoji="1" lang="ja-JP" altLang="en-US" sz="2400" dirty="0"/>
          </a:p>
        </p:txBody>
      </p:sp>
      <p:sp>
        <p:nvSpPr>
          <p:cNvPr id="4" name="テキスト ボックス 3"/>
          <p:cNvSpPr txBox="1"/>
          <p:nvPr/>
        </p:nvSpPr>
        <p:spPr>
          <a:xfrm>
            <a:off x="2382047" y="1111796"/>
            <a:ext cx="553998" cy="561709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eaVert" wrap="square" rtlCol="0" anchor="ctr" anchorCtr="0">
            <a:spAutoFit/>
          </a:bodyPr>
          <a:lstStyle/>
          <a:p>
            <a:pPr algn="ct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交付申請者</a:t>
            </a:r>
            <a:endPar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左矢印 5"/>
          <p:cNvSpPr/>
          <p:nvPr/>
        </p:nvSpPr>
        <p:spPr>
          <a:xfrm>
            <a:off x="3008695" y="1270725"/>
            <a:ext cx="4222036" cy="576064"/>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公募</a:t>
            </a:r>
          </a:p>
        </p:txBody>
      </p:sp>
      <p:sp>
        <p:nvSpPr>
          <p:cNvPr id="9" name="右矢印 8"/>
          <p:cNvSpPr/>
          <p:nvPr/>
        </p:nvSpPr>
        <p:spPr>
          <a:xfrm>
            <a:off x="3089513" y="1812584"/>
            <a:ext cx="4235099" cy="562451"/>
          </a:xfrm>
          <a:prstGeom prst="rightArrow">
            <a:avLst>
              <a:gd name="adj1" fmla="val 50000"/>
              <a:gd name="adj2" fmla="val 51176"/>
            </a:avLst>
          </a:prstGeom>
          <a:ln>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6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交付</a:t>
            </a:r>
            <a:r>
              <a:rPr kumimoji="1" lang="ja-JP" altLang="en-US" sz="16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申請</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13" name="左矢印 12"/>
          <p:cNvSpPr/>
          <p:nvPr/>
        </p:nvSpPr>
        <p:spPr>
          <a:xfrm>
            <a:off x="3089513" y="2791109"/>
            <a:ext cx="4222036" cy="576064"/>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交付決定</a:t>
            </a:r>
            <a:r>
              <a:rPr kumimoji="1" lang="ja-JP" altLang="en-US" sz="16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通知 </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不採択通知</a:t>
            </a:r>
          </a:p>
        </p:txBody>
      </p:sp>
      <p:sp>
        <p:nvSpPr>
          <p:cNvPr id="37" name="テキスト ボックス 36"/>
          <p:cNvSpPr txBox="1"/>
          <p:nvPr/>
        </p:nvSpPr>
        <p:spPr>
          <a:xfrm>
            <a:off x="7491990" y="1111797"/>
            <a:ext cx="553998" cy="495939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eaVert" wrap="square" rtlCol="0" anchor="ctr" anchorCtr="0">
            <a:spAutoFit/>
          </a:bodyPr>
          <a:lstStyle/>
          <a:p>
            <a:pPr algn="ct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地域循環共生社会連携協会</a:t>
            </a:r>
            <a:endPar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右矢印 24"/>
          <p:cNvSpPr/>
          <p:nvPr/>
        </p:nvSpPr>
        <p:spPr>
          <a:xfrm>
            <a:off x="3063649" y="4109526"/>
            <a:ext cx="4197014" cy="551957"/>
          </a:xfrm>
          <a:prstGeom prst="rightArrow">
            <a:avLst>
              <a:gd name="adj1" fmla="val 50000"/>
              <a:gd name="adj2" fmla="val 51176"/>
            </a:avLst>
          </a:prstGeom>
          <a:ln>
            <a:prstDash val="solid"/>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　　　完了実績報告</a:t>
            </a:r>
          </a:p>
        </p:txBody>
      </p:sp>
      <p:sp>
        <p:nvSpPr>
          <p:cNvPr id="26" name="左矢印 25"/>
          <p:cNvSpPr/>
          <p:nvPr/>
        </p:nvSpPr>
        <p:spPr>
          <a:xfrm>
            <a:off x="3069584" y="4618369"/>
            <a:ext cx="4185144" cy="556891"/>
          </a:xfrm>
          <a:prstGeom prst="leftArrow">
            <a:avLst/>
          </a:prstGeom>
          <a:ln>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補助金額の確定通知</a:t>
            </a:r>
          </a:p>
        </p:txBody>
      </p:sp>
      <p:sp>
        <p:nvSpPr>
          <p:cNvPr id="27" name="右矢印 26"/>
          <p:cNvSpPr/>
          <p:nvPr/>
        </p:nvSpPr>
        <p:spPr>
          <a:xfrm>
            <a:off x="3097685" y="5095764"/>
            <a:ext cx="4212204" cy="593796"/>
          </a:xfrm>
          <a:prstGeom prst="rightArrow">
            <a:avLst>
              <a:gd name="adj1" fmla="val 50000"/>
              <a:gd name="adj2" fmla="val 51176"/>
            </a:avLst>
          </a:prstGeom>
          <a:ln>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補助金の請求　</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28" name="左矢印 27"/>
          <p:cNvSpPr/>
          <p:nvPr/>
        </p:nvSpPr>
        <p:spPr>
          <a:xfrm>
            <a:off x="3046573" y="5645804"/>
            <a:ext cx="4184158" cy="544564"/>
          </a:xfrm>
          <a:prstGeom prst="leftArrow">
            <a:avLst/>
          </a:prstGeom>
          <a:ln>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補助金の支払</a:t>
            </a:r>
          </a:p>
        </p:txBody>
      </p:sp>
      <p:sp>
        <p:nvSpPr>
          <p:cNvPr id="15" name="テキスト ボックス 14"/>
          <p:cNvSpPr txBox="1"/>
          <p:nvPr/>
        </p:nvSpPr>
        <p:spPr>
          <a:xfrm>
            <a:off x="1003345" y="701092"/>
            <a:ext cx="6853158" cy="400110"/>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交付申請・交付決定通知から事業開始・補助金の支払まで</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 name="グループ化 7"/>
          <p:cNvGrpSpPr/>
          <p:nvPr/>
        </p:nvGrpSpPr>
        <p:grpSpPr>
          <a:xfrm>
            <a:off x="76398" y="2893644"/>
            <a:ext cx="2732604" cy="1195918"/>
            <a:chOff x="194566" y="2458177"/>
            <a:chExt cx="2732604" cy="1195918"/>
          </a:xfrm>
        </p:grpSpPr>
        <p:sp>
          <p:nvSpPr>
            <p:cNvPr id="22" name="角丸四角形 21"/>
            <p:cNvSpPr/>
            <p:nvPr/>
          </p:nvSpPr>
          <p:spPr>
            <a:xfrm>
              <a:off x="194566" y="2711003"/>
              <a:ext cx="2316128" cy="62075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補助事業の開始</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（工事の契約、機器発注等）</a:t>
              </a:r>
            </a:p>
          </p:txBody>
        </p:sp>
        <p:sp>
          <p:nvSpPr>
            <p:cNvPr id="5" name="テキスト ボックス 4"/>
            <p:cNvSpPr txBox="1"/>
            <p:nvPr/>
          </p:nvSpPr>
          <p:spPr>
            <a:xfrm>
              <a:off x="198619" y="2458177"/>
              <a:ext cx="184731" cy="338554"/>
            </a:xfrm>
            <a:prstGeom prst="rect">
              <a:avLst/>
            </a:prstGeom>
            <a:noFill/>
          </p:spPr>
          <p:txBody>
            <a:bodyPr wrap="none" rtlCol="0">
              <a:spAutoFit/>
            </a:bodyPr>
            <a:lstStyle/>
            <a:p>
              <a:endParaRPr kumimoji="1" lang="ja-JP" altLang="en-US" sz="1600" dirty="0">
                <a:solidFill>
                  <a:srgbClr val="7030A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194566" y="3377096"/>
              <a:ext cx="2732604" cy="276999"/>
            </a:xfrm>
            <a:prstGeom prst="rect">
              <a:avLst/>
            </a:prstGeom>
            <a:noFill/>
          </p:spPr>
          <p:txBody>
            <a:bodyPr wrap="square" rtlCol="0">
              <a:spAutoFit/>
            </a:bodyPr>
            <a:lstStyle/>
            <a:p>
              <a:r>
                <a:rPr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2/29</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事業完了</a:t>
              </a:r>
              <a:r>
                <a:rPr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検収確認）</a:t>
              </a:r>
              <a:r>
                <a:rPr kumimoji="1"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3" name="テキスト ボックス 22"/>
          <p:cNvSpPr txBox="1"/>
          <p:nvPr/>
        </p:nvSpPr>
        <p:spPr>
          <a:xfrm>
            <a:off x="4383243" y="3782429"/>
            <a:ext cx="2827479" cy="461665"/>
          </a:xfrm>
          <a:prstGeom prst="rect">
            <a:avLst/>
          </a:prstGeom>
          <a:noFill/>
        </p:spPr>
        <p:txBody>
          <a:bodyPr wrap="square" rtlCol="0">
            <a:spAutoFit/>
          </a:bodyPr>
          <a:lstStyle/>
          <a:p>
            <a:r>
              <a:rPr kumimoji="1" lang="ja-JP" altLang="en-US"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（事業完了後</a:t>
            </a:r>
            <a:r>
              <a:rPr lang="en-US" altLang="ja-JP"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日以内、または</a:t>
            </a:r>
            <a:endParaRPr lang="en-US" altLang="ja-JP"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８</a:t>
            </a:r>
            <a:r>
              <a:rPr kumimoji="1" lang="ja-JP" altLang="en-US"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のいずれか早い日まで）</a:t>
            </a:r>
          </a:p>
        </p:txBody>
      </p:sp>
      <p:sp>
        <p:nvSpPr>
          <p:cNvPr id="30" name="テキスト ボックス 29"/>
          <p:cNvSpPr txBox="1"/>
          <p:nvPr/>
        </p:nvSpPr>
        <p:spPr>
          <a:xfrm>
            <a:off x="5948341" y="5261171"/>
            <a:ext cx="1296017" cy="307777"/>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3</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〆</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p>
        </p:txBody>
      </p:sp>
      <p:cxnSp>
        <p:nvCxnSpPr>
          <p:cNvPr id="10" name="直線コネクタ 9"/>
          <p:cNvCxnSpPr/>
          <p:nvPr/>
        </p:nvCxnSpPr>
        <p:spPr>
          <a:xfrm>
            <a:off x="3008695" y="6179735"/>
            <a:ext cx="5338173" cy="0"/>
          </a:xfrm>
          <a:prstGeom prst="line">
            <a:avLst/>
          </a:prstGeom>
          <a:ln w="19050">
            <a:solidFill>
              <a:schemeClr val="accent2">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1" name="右矢印 30"/>
          <p:cNvSpPr/>
          <p:nvPr/>
        </p:nvSpPr>
        <p:spPr>
          <a:xfrm>
            <a:off x="3116486" y="6210148"/>
            <a:ext cx="3681564" cy="551957"/>
          </a:xfrm>
          <a:prstGeom prst="rightArrow">
            <a:avLst>
              <a:gd name="adj1" fmla="val 50000"/>
              <a:gd name="adj2" fmla="val 51176"/>
            </a:avLst>
          </a:prstGeom>
          <a:ln>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事業報告書</a:t>
            </a:r>
          </a:p>
        </p:txBody>
      </p:sp>
      <p:sp>
        <p:nvSpPr>
          <p:cNvPr id="35" name="角丸四角形 34"/>
          <p:cNvSpPr/>
          <p:nvPr/>
        </p:nvSpPr>
        <p:spPr>
          <a:xfrm>
            <a:off x="8002974" y="1329225"/>
            <a:ext cx="1071790" cy="524303"/>
          </a:xfrm>
          <a:prstGeom prst="roundRect">
            <a:avLst/>
          </a:prstGeom>
          <a:solidFill>
            <a:schemeClr val="accent6">
              <a:lumMod val="20000"/>
              <a:lumOff val="80000"/>
            </a:schemeClr>
          </a:solidFill>
          <a:ln>
            <a:solidFill>
              <a:schemeClr val="accent6">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審査</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交付申請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角丸四角形 35"/>
          <p:cNvSpPr/>
          <p:nvPr/>
        </p:nvSpPr>
        <p:spPr>
          <a:xfrm>
            <a:off x="8010925" y="4137180"/>
            <a:ext cx="1071790" cy="524303"/>
          </a:xfrm>
          <a:prstGeom prst="roundRect">
            <a:avLst/>
          </a:prstGeom>
          <a:solidFill>
            <a:schemeClr val="accent6">
              <a:lumMod val="20000"/>
              <a:lumOff val="80000"/>
            </a:schemeClr>
          </a:solidFill>
          <a:ln>
            <a:solidFill>
              <a:schemeClr val="accent6">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審査</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完了実績</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6884827" y="6267224"/>
            <a:ext cx="1661993" cy="461665"/>
          </a:xfrm>
          <a:prstGeom prst="rect">
            <a:avLst/>
          </a:prstGeom>
          <a:solidFill>
            <a:schemeClr val="accent5">
              <a:lumMod val="75000"/>
            </a:schemeClr>
          </a:solidFill>
          <a:ln>
            <a:solidFill>
              <a:srgbClr val="002060"/>
            </a:solidFill>
          </a:ln>
        </p:spPr>
        <p:style>
          <a:lnRef idx="2">
            <a:schemeClr val="accent6">
              <a:shade val="50000"/>
            </a:schemeClr>
          </a:lnRef>
          <a:fillRef idx="1">
            <a:schemeClr val="accent6"/>
          </a:fillRef>
          <a:effectRef idx="0">
            <a:schemeClr val="accent6"/>
          </a:effectRef>
          <a:fontRef idx="minor">
            <a:schemeClr val="lt1"/>
          </a:fontRef>
        </p:style>
        <p:txBody>
          <a:bodyPr vert="horz" wrap="square" rtlCol="0" anchor="ctr" anchorCtr="0">
            <a:spAutoFit/>
          </a:bodyPr>
          <a:lstStyle/>
          <a:p>
            <a:pPr algn="ct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環境大臣</a:t>
            </a:r>
            <a:endPar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角丸四角形 39"/>
          <p:cNvSpPr/>
          <p:nvPr/>
        </p:nvSpPr>
        <p:spPr>
          <a:xfrm>
            <a:off x="1185721" y="1337381"/>
            <a:ext cx="1227030" cy="524303"/>
          </a:xfrm>
          <a:prstGeom prst="roundRect">
            <a:avLst/>
          </a:prstGeom>
          <a:solidFill>
            <a:schemeClr val="accent3">
              <a:lumMod val="40000"/>
              <a:lumOff val="60000"/>
            </a:schemeClr>
          </a:solidFill>
          <a:ln>
            <a:solidFill>
              <a:schemeClr val="accent3">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交付申請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角丸四角形 40"/>
          <p:cNvSpPr/>
          <p:nvPr/>
        </p:nvSpPr>
        <p:spPr>
          <a:xfrm>
            <a:off x="845016" y="4051336"/>
            <a:ext cx="1537031" cy="524303"/>
          </a:xfrm>
          <a:prstGeom prst="roundRect">
            <a:avLst/>
          </a:prstGeom>
          <a:solidFill>
            <a:schemeClr val="accent3">
              <a:lumMod val="40000"/>
              <a:lumOff val="60000"/>
            </a:schemeClr>
          </a:solidFill>
          <a:ln>
            <a:solidFill>
              <a:schemeClr val="accent3">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完了実績報告</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角丸四角形 41"/>
          <p:cNvSpPr/>
          <p:nvPr/>
        </p:nvSpPr>
        <p:spPr>
          <a:xfrm>
            <a:off x="1195428" y="6231261"/>
            <a:ext cx="1248296" cy="524303"/>
          </a:xfrm>
          <a:prstGeom prst="roundRect">
            <a:avLst/>
          </a:prstGeom>
          <a:solidFill>
            <a:schemeClr val="accent3">
              <a:lumMod val="40000"/>
              <a:lumOff val="60000"/>
            </a:schemeClr>
          </a:solidFill>
          <a:ln>
            <a:solidFill>
              <a:schemeClr val="accent3">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事業報告</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3" name="図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
        <p:nvSpPr>
          <p:cNvPr id="32" name="正方形/長方形 31"/>
          <p:cNvSpPr/>
          <p:nvPr/>
        </p:nvSpPr>
        <p:spPr>
          <a:xfrm>
            <a:off x="3683725" y="2251713"/>
            <a:ext cx="3099285" cy="646331"/>
          </a:xfrm>
          <a:prstGeom prst="rect">
            <a:avLst/>
          </a:prstGeom>
        </p:spPr>
        <p:txBody>
          <a:bodyPr wrap="square">
            <a:spAutoFit/>
          </a:bodyPr>
          <a:lstStyle/>
          <a:p>
            <a:r>
              <a:rPr lang="en-US" altLang="ja-JP" sz="1200" dirty="0">
                <a:solidFill>
                  <a:srgbClr val="C00000"/>
                </a:solidFill>
                <a:latin typeface="メイリオ" panose="020B0604030504040204" pitchFamily="50" charset="-128"/>
                <a:ea typeface="メイリオ" panose="020B0604030504040204" pitchFamily="50" charset="-128"/>
              </a:rPr>
              <a:t>※</a:t>
            </a:r>
            <a:r>
              <a:rPr lang="ja-JP" altLang="en-US" sz="1200" dirty="0">
                <a:solidFill>
                  <a:srgbClr val="C00000"/>
                </a:solidFill>
                <a:latin typeface="メイリオ" panose="020B0604030504040204" pitchFamily="50" charset="-128"/>
                <a:ea typeface="メイリオ" panose="020B0604030504040204" pitchFamily="50" charset="-128"/>
              </a:rPr>
              <a:t>申請期間は本資料</a:t>
            </a:r>
            <a:r>
              <a:rPr lang="en-US" altLang="ja-JP" sz="1200" dirty="0">
                <a:solidFill>
                  <a:srgbClr val="C00000"/>
                </a:solidFill>
                <a:latin typeface="メイリオ" panose="020B0604030504040204" pitchFamily="50" charset="-128"/>
                <a:ea typeface="メイリオ" panose="020B0604030504040204" pitchFamily="50" charset="-128"/>
              </a:rPr>
              <a:t>P.11</a:t>
            </a:r>
            <a:r>
              <a:rPr lang="ja-JP" altLang="en-US" sz="1200" dirty="0">
                <a:solidFill>
                  <a:srgbClr val="C00000"/>
                </a:solidFill>
                <a:latin typeface="メイリオ" panose="020B0604030504040204" pitchFamily="50" charset="-128"/>
                <a:ea typeface="メイリオ" panose="020B0604030504040204" pitchFamily="50" charset="-128"/>
              </a:rPr>
              <a:t>参照</a:t>
            </a:r>
          </a:p>
          <a:p>
            <a:r>
              <a:rPr lang="ja-JP" altLang="en-US" sz="1200" dirty="0">
                <a:solidFill>
                  <a:srgbClr val="C00000"/>
                </a:solidFill>
                <a:latin typeface="メイリオ" panose="020B0604030504040204" pitchFamily="50" charset="-128"/>
                <a:ea typeface="メイリオ" panose="020B0604030504040204" pitchFamily="50" charset="-128"/>
              </a:rPr>
              <a:t>上記に限らず予算がなくなり次第、受付を終了します。</a:t>
            </a:r>
          </a:p>
        </p:txBody>
      </p:sp>
    </p:spTree>
    <p:extLst>
      <p:ext uri="{BB962C8B-B14F-4D97-AF65-F5344CB8AC3E}">
        <p14:creationId xmlns:p14="http://schemas.microsoft.com/office/powerpoint/2010/main" val="3911570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819150"/>
            <a:ext cx="8229600" cy="5943600"/>
          </a:xfrm>
        </p:spPr>
        <p:txBody>
          <a:bodyPr/>
          <a:lstStyle/>
          <a:p>
            <a:pPr marL="0" indent="0" algn="ctr">
              <a:buNone/>
            </a:pPr>
            <a:endParaRPr lang="en-US" altLang="ja-JP" u="sng" dirty="0">
              <a:solidFill>
                <a:srgbClr val="C00000"/>
              </a:solidFill>
            </a:endParaRPr>
          </a:p>
          <a:p>
            <a:pPr marL="0" indent="0" algn="ctr">
              <a:buNone/>
            </a:pPr>
            <a:endParaRPr lang="en-US" altLang="ja-JP" u="sng" dirty="0">
              <a:solidFill>
                <a:srgbClr val="C00000"/>
              </a:solidFill>
            </a:endParaRPr>
          </a:p>
          <a:p>
            <a:pPr marL="0" indent="0" algn="ctr">
              <a:buNone/>
            </a:pPr>
            <a:endParaRPr lang="en-US" altLang="ja-JP" u="sng" dirty="0">
              <a:solidFill>
                <a:srgbClr val="C00000"/>
              </a:solidFill>
            </a:endParaRPr>
          </a:p>
          <a:p>
            <a:pPr marL="0" indent="0" algn="ctr">
              <a:buNone/>
            </a:pPr>
            <a:endParaRPr lang="en-US" altLang="ja-JP" u="sng" dirty="0">
              <a:solidFill>
                <a:srgbClr val="C00000"/>
              </a:solidFill>
            </a:endParaRPr>
          </a:p>
          <a:p>
            <a:pPr marL="0" indent="0" algn="ctr">
              <a:buNone/>
            </a:pPr>
            <a:r>
              <a:rPr lang="en-US" altLang="ja-JP" sz="4000" dirty="0"/>
              <a:t>Ⅱ</a:t>
            </a:r>
            <a:r>
              <a:rPr lang="ja-JP" altLang="ja-JP" sz="4000" dirty="0"/>
              <a:t> </a:t>
            </a:r>
            <a:r>
              <a:rPr lang="en-US" altLang="ja-JP" sz="4000" dirty="0"/>
              <a:t>.</a:t>
            </a:r>
            <a:r>
              <a:rPr lang="ja-JP" altLang="en-US" sz="4000" dirty="0"/>
              <a:t>補助事業（交付決定以降）</a:t>
            </a:r>
            <a:r>
              <a:rPr lang="ja-JP" altLang="ja-JP" sz="4000" dirty="0"/>
              <a:t>の</a:t>
            </a:r>
            <a:endParaRPr lang="en-US" altLang="ja-JP" sz="4000" dirty="0"/>
          </a:p>
          <a:p>
            <a:pPr marL="0" indent="0" algn="ctr">
              <a:buNone/>
            </a:pPr>
            <a:r>
              <a:rPr lang="ja-JP" altLang="ja-JP" sz="4000" dirty="0"/>
              <a:t>留意事項</a:t>
            </a:r>
            <a:r>
              <a:rPr lang="ja-JP" altLang="en-US" sz="4000" dirty="0"/>
              <a:t>等について</a:t>
            </a:r>
            <a:endParaRPr lang="en-US" altLang="ja-JP" sz="4000" dirty="0"/>
          </a:p>
          <a:p>
            <a:pPr marL="0" indent="0">
              <a:buNone/>
            </a:pPr>
            <a:endParaRPr kumimoji="1" lang="ja-JP" altLang="en-US" dirty="0"/>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Tree>
    <p:extLst>
      <p:ext uri="{BB962C8B-B14F-4D97-AF65-F5344CB8AC3E}">
        <p14:creationId xmlns:p14="http://schemas.microsoft.com/office/powerpoint/2010/main" val="1252719033"/>
      </p:ext>
    </p:extLst>
  </p:cSld>
  <p:clrMapOvr>
    <a:masterClrMapping/>
  </p:clrMapOvr>
  <p:transition spd="slow">
    <p:wheel spokes="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44138" y="1073770"/>
            <a:ext cx="8216536" cy="5419105"/>
          </a:xfrm>
          <a:solidFill>
            <a:schemeClr val="bg1"/>
          </a:solidFill>
        </p:spPr>
        <p:txBody>
          <a:bodyPr>
            <a:noAutofit/>
          </a:bodyPr>
          <a:lstStyle/>
          <a:p>
            <a:pPr marL="0" indent="0">
              <a:spcBef>
                <a:spcPts val="300"/>
              </a:spcBef>
              <a:buNone/>
            </a:pPr>
            <a:r>
              <a:rPr lang="en-US" altLang="ja-JP" sz="1800" b="1" dirty="0"/>
              <a:t>【</a:t>
            </a:r>
            <a:r>
              <a:rPr lang="ja-JP" altLang="en-US" sz="1800" b="1" dirty="0"/>
              <a:t>事業の開始</a:t>
            </a:r>
            <a:r>
              <a:rPr lang="en-US" altLang="ja-JP" sz="1800" b="1" dirty="0"/>
              <a:t>】</a:t>
            </a:r>
            <a:r>
              <a:rPr lang="ja-JP" altLang="en-US" sz="1800" b="1" dirty="0"/>
              <a:t> </a:t>
            </a:r>
            <a:endParaRPr lang="en-US" altLang="ja-JP" sz="1800" b="1" dirty="0"/>
          </a:p>
          <a:p>
            <a:pPr marL="0" indent="0">
              <a:spcBef>
                <a:spcPts val="300"/>
              </a:spcBef>
              <a:buNone/>
            </a:pPr>
            <a:r>
              <a:rPr lang="ja-JP" altLang="en-US" sz="1800" dirty="0"/>
              <a:t>　</a:t>
            </a:r>
            <a:r>
              <a:rPr lang="ja-JP" altLang="en-US" sz="1800" dirty="0">
                <a:solidFill>
                  <a:srgbClr val="C00000"/>
                </a:solidFill>
              </a:rPr>
              <a:t>補助事業は、交付決定後（交付決定日以降）、事業開始</a:t>
            </a:r>
            <a:r>
              <a:rPr lang="ja-JP" altLang="en-US" sz="1800" dirty="0"/>
              <a:t>となります。</a:t>
            </a:r>
            <a:endParaRPr lang="en-US" altLang="ja-JP" sz="1800" dirty="0"/>
          </a:p>
          <a:p>
            <a:pPr marL="0" indent="0">
              <a:spcBef>
                <a:spcPts val="200"/>
              </a:spcBef>
              <a:buNone/>
            </a:pPr>
            <a:r>
              <a:rPr lang="ja-JP" altLang="en-US" sz="1800" b="1" dirty="0">
                <a:solidFill>
                  <a:srgbClr val="C00000"/>
                </a:solidFill>
              </a:rPr>
              <a:t>   </a:t>
            </a:r>
            <a:r>
              <a:rPr lang="ja-JP" altLang="en-US" sz="1800" u="sng" dirty="0">
                <a:solidFill>
                  <a:srgbClr val="FF0000"/>
                </a:solidFill>
              </a:rPr>
              <a:t>交付決定日以前に契約（発注）等を行った経費は、補助対象とはなりません。</a:t>
            </a:r>
            <a:endParaRPr lang="en-US" altLang="ja-JP" sz="1800" u="sng" dirty="0">
              <a:solidFill>
                <a:srgbClr val="FF0000"/>
              </a:solidFill>
            </a:endParaRPr>
          </a:p>
          <a:p>
            <a:pPr marL="0" indent="0">
              <a:spcBef>
                <a:spcPts val="200"/>
              </a:spcBef>
              <a:buNone/>
            </a:pPr>
            <a:r>
              <a:rPr lang="ja-JP" altLang="en-US" sz="1800" u="sng" dirty="0">
                <a:solidFill>
                  <a:srgbClr val="FF0000"/>
                </a:solidFill>
              </a:rPr>
              <a:t>　ただし、既に購入済みの車両で、車両の初度登録の日から交付申請日まで</a:t>
            </a:r>
            <a:endParaRPr lang="en-US" altLang="ja-JP" sz="1800" u="sng" dirty="0">
              <a:solidFill>
                <a:srgbClr val="FF0000"/>
              </a:solidFill>
            </a:endParaRPr>
          </a:p>
          <a:p>
            <a:pPr marL="0" indent="0">
              <a:spcBef>
                <a:spcPts val="200"/>
              </a:spcBef>
              <a:buNone/>
            </a:pPr>
            <a:r>
              <a:rPr lang="ja-JP" altLang="en-US" sz="1800" u="sng" dirty="0">
                <a:solidFill>
                  <a:srgbClr val="FF0000"/>
                </a:solidFill>
              </a:rPr>
              <a:t>  １ヶ月以内の</a:t>
            </a:r>
            <a:r>
              <a:rPr lang="ja-JP" altLang="en-US" sz="1800" u="sng" dirty="0" smtClean="0">
                <a:solidFill>
                  <a:srgbClr val="FF0000"/>
                </a:solidFill>
              </a:rPr>
              <a:t>場合、</a:t>
            </a:r>
            <a:r>
              <a:rPr lang="ja-JP" altLang="en-US" sz="1800" u="sng" dirty="0">
                <a:solidFill>
                  <a:srgbClr val="FF0000"/>
                </a:solidFill>
              </a:rPr>
              <a:t>又は車両の初度登録が令和４年</a:t>
            </a:r>
            <a:r>
              <a:rPr lang="en-US" altLang="ja-JP" sz="1800" u="sng" dirty="0">
                <a:solidFill>
                  <a:srgbClr val="FF0000"/>
                </a:solidFill>
              </a:rPr>
              <a:t>11</a:t>
            </a:r>
            <a:r>
              <a:rPr lang="ja-JP" altLang="en-US" sz="1800" u="sng" dirty="0">
                <a:solidFill>
                  <a:srgbClr val="FF0000"/>
                </a:solidFill>
              </a:rPr>
              <a:t>月８日～令和５年</a:t>
            </a:r>
            <a:endParaRPr lang="en-US" altLang="ja-JP" sz="1800" u="sng" dirty="0">
              <a:solidFill>
                <a:srgbClr val="FF0000"/>
              </a:solidFill>
            </a:endParaRPr>
          </a:p>
          <a:p>
            <a:pPr marL="0" indent="0">
              <a:spcBef>
                <a:spcPts val="200"/>
              </a:spcBef>
              <a:buNone/>
            </a:pPr>
            <a:r>
              <a:rPr lang="ja-JP" altLang="en-US" sz="1800" u="sng" dirty="0">
                <a:solidFill>
                  <a:srgbClr val="FF0000"/>
                </a:solidFill>
              </a:rPr>
              <a:t>  ３月</a:t>
            </a:r>
            <a:r>
              <a:rPr lang="en-US" altLang="ja-JP" sz="1800" u="sng" dirty="0">
                <a:solidFill>
                  <a:srgbClr val="FF0000"/>
                </a:solidFill>
              </a:rPr>
              <a:t>31</a:t>
            </a:r>
            <a:r>
              <a:rPr lang="ja-JP" altLang="en-US" sz="1800" u="sng" dirty="0">
                <a:solidFill>
                  <a:srgbClr val="FF0000"/>
                </a:solidFill>
              </a:rPr>
              <a:t>日であり、令和５年５月</a:t>
            </a:r>
            <a:r>
              <a:rPr lang="en-US" altLang="ja-JP" sz="1800" u="sng" dirty="0">
                <a:solidFill>
                  <a:srgbClr val="FF0000"/>
                </a:solidFill>
              </a:rPr>
              <a:t>31</a:t>
            </a:r>
            <a:r>
              <a:rPr lang="ja-JP" altLang="en-US" sz="1800" u="sng" dirty="0">
                <a:solidFill>
                  <a:srgbClr val="FF0000"/>
                </a:solidFill>
              </a:rPr>
              <a:t>日までに申請された場合は、この限りで </a:t>
            </a:r>
            <a:endParaRPr lang="en-US" altLang="ja-JP" sz="1800" u="sng" dirty="0">
              <a:solidFill>
                <a:srgbClr val="FF0000"/>
              </a:solidFill>
            </a:endParaRPr>
          </a:p>
          <a:p>
            <a:pPr marL="0" indent="0">
              <a:spcBef>
                <a:spcPts val="200"/>
              </a:spcBef>
              <a:buNone/>
            </a:pPr>
            <a:r>
              <a:rPr lang="en-US" altLang="ja-JP" sz="1800" u="sng" dirty="0">
                <a:solidFill>
                  <a:srgbClr val="FF0000"/>
                </a:solidFill>
              </a:rPr>
              <a:t>  </a:t>
            </a:r>
            <a:r>
              <a:rPr lang="ja-JP" altLang="en-US" sz="1800" u="sng" dirty="0">
                <a:solidFill>
                  <a:srgbClr val="FF0000"/>
                </a:solidFill>
              </a:rPr>
              <a:t>はありません。</a:t>
            </a:r>
            <a:endParaRPr lang="en-US" altLang="ja-JP" sz="1800" dirty="0">
              <a:solidFill>
                <a:srgbClr val="FF0000"/>
              </a:solidFill>
            </a:endParaRPr>
          </a:p>
          <a:p>
            <a:pPr marL="0" indent="0">
              <a:spcBef>
                <a:spcPts val="300"/>
              </a:spcBef>
              <a:buNone/>
            </a:pPr>
            <a:endParaRPr lang="en-US" altLang="ja-JP" sz="1800" dirty="0"/>
          </a:p>
          <a:p>
            <a:pPr marL="0" indent="0">
              <a:spcBef>
                <a:spcPts val="300"/>
              </a:spcBef>
              <a:buNone/>
            </a:pPr>
            <a:r>
              <a:rPr lang="en-US" altLang="ja-JP" sz="1800" b="1" dirty="0"/>
              <a:t>【</a:t>
            </a:r>
            <a:r>
              <a:rPr lang="ja-JP" altLang="en-US" sz="1800" b="1" dirty="0"/>
              <a:t>完了実績報告書（様式第１１）の提出</a:t>
            </a:r>
            <a:r>
              <a:rPr lang="en-US" altLang="ja-JP" sz="1800" b="1" dirty="0"/>
              <a:t>】</a:t>
            </a:r>
            <a:r>
              <a:rPr lang="ja-JP" altLang="en-US" sz="1800" dirty="0"/>
              <a:t>［交付規程　第１１条］</a:t>
            </a:r>
            <a:endParaRPr lang="en-US" altLang="ja-JP" sz="1800" dirty="0"/>
          </a:p>
          <a:p>
            <a:pPr marL="0" indent="0">
              <a:spcBef>
                <a:spcPts val="300"/>
              </a:spcBef>
              <a:buNone/>
            </a:pPr>
            <a:r>
              <a:rPr lang="ja-JP" altLang="en-US" sz="1800" dirty="0"/>
              <a:t>　翌年</a:t>
            </a:r>
            <a:r>
              <a:rPr lang="ja-JP" altLang="en-US" sz="1800" dirty="0">
                <a:solidFill>
                  <a:srgbClr val="C00000"/>
                </a:solidFill>
              </a:rPr>
              <a:t>２月末日までに補助事業を完了</a:t>
            </a:r>
            <a:r>
              <a:rPr lang="ja-JP" altLang="en-US" sz="1800" dirty="0"/>
              <a:t>し、事業完了後３０日以内、または</a:t>
            </a:r>
            <a:endParaRPr lang="en-US" altLang="ja-JP" sz="1800" dirty="0"/>
          </a:p>
          <a:p>
            <a:pPr marL="0" indent="0">
              <a:spcBef>
                <a:spcPts val="300"/>
              </a:spcBef>
              <a:buNone/>
            </a:pPr>
            <a:r>
              <a:rPr lang="ja-JP" altLang="en-US" sz="1800" b="1" dirty="0">
                <a:solidFill>
                  <a:srgbClr val="C00000"/>
                </a:solidFill>
              </a:rPr>
              <a:t>３月８日</a:t>
            </a:r>
            <a:r>
              <a:rPr lang="ja-JP" altLang="en-US" sz="1800" dirty="0"/>
              <a:t>のいずれか早い日までに</a:t>
            </a:r>
            <a:r>
              <a:rPr lang="ja-JP" altLang="en-US" sz="1800" dirty="0">
                <a:solidFill>
                  <a:srgbClr val="C00000"/>
                </a:solidFill>
              </a:rPr>
              <a:t>完了実績報告書を提出</a:t>
            </a:r>
            <a:r>
              <a:rPr lang="ja-JP" altLang="en-US" sz="1800" dirty="0"/>
              <a:t>していただきます。</a:t>
            </a:r>
            <a:endParaRPr lang="en-US" altLang="ja-JP" sz="1800" dirty="0"/>
          </a:p>
          <a:p>
            <a:pPr marL="0" indent="0">
              <a:spcBef>
                <a:spcPts val="300"/>
              </a:spcBef>
              <a:buNone/>
            </a:pPr>
            <a:endParaRPr lang="en-US" altLang="ja-JP" sz="1800" b="1" dirty="0"/>
          </a:p>
          <a:p>
            <a:pPr marL="0" indent="0">
              <a:spcBef>
                <a:spcPts val="300"/>
              </a:spcBef>
              <a:buNone/>
            </a:pPr>
            <a:r>
              <a:rPr lang="en-US" altLang="ja-JP" sz="1800" b="1" dirty="0"/>
              <a:t>【</a:t>
            </a:r>
            <a:r>
              <a:rPr lang="ja-JP" altLang="en-US" sz="1800" b="1" dirty="0"/>
              <a:t>利益等排除</a:t>
            </a:r>
            <a:r>
              <a:rPr lang="en-US" altLang="ja-JP" sz="1800" b="1" dirty="0"/>
              <a:t>】</a:t>
            </a:r>
            <a:r>
              <a:rPr lang="ja-JP" altLang="en-US" sz="1800" dirty="0"/>
              <a:t>　　</a:t>
            </a:r>
            <a:endParaRPr lang="en-US" altLang="ja-JP" sz="1800" dirty="0"/>
          </a:p>
          <a:p>
            <a:pPr marL="0" indent="0">
              <a:spcBef>
                <a:spcPts val="300"/>
              </a:spcBef>
              <a:buNone/>
            </a:pPr>
            <a:r>
              <a:rPr lang="ja-JP" altLang="en-US" sz="1800" dirty="0"/>
              <a:t>　補助対象経費の中に、</a:t>
            </a:r>
            <a:r>
              <a:rPr lang="ja-JP" altLang="en-US" sz="1800" dirty="0">
                <a:solidFill>
                  <a:srgbClr val="0070C0"/>
                </a:solidFill>
              </a:rPr>
              <a:t>自社製品の調達（工事を含む）</a:t>
            </a:r>
            <a:r>
              <a:rPr lang="ja-JP" altLang="en-US" sz="1800" dirty="0"/>
              <a:t>がある場合、補助事業者の</a:t>
            </a:r>
            <a:r>
              <a:rPr lang="ja-JP" altLang="en-US" sz="1800" dirty="0">
                <a:solidFill>
                  <a:srgbClr val="0070C0"/>
                </a:solidFill>
              </a:rPr>
              <a:t>利益等相当額を排除</a:t>
            </a:r>
            <a:r>
              <a:rPr lang="ja-JP" altLang="en-US" sz="1800" dirty="0"/>
              <a:t>してください。</a:t>
            </a:r>
            <a:endParaRPr lang="en-US" altLang="ja-JP" sz="1800" dirty="0"/>
          </a:p>
        </p:txBody>
      </p:sp>
      <p:sp>
        <p:nvSpPr>
          <p:cNvPr id="3" name="タイトル 2"/>
          <p:cNvSpPr>
            <a:spLocks noGrp="1"/>
          </p:cNvSpPr>
          <p:nvPr>
            <p:ph type="title"/>
          </p:nvPr>
        </p:nvSpPr>
        <p:spPr>
          <a:xfrm>
            <a:off x="643445" y="219880"/>
            <a:ext cx="8602781" cy="544512"/>
          </a:xfrm>
        </p:spPr>
        <p:txBody>
          <a:bodyPr>
            <a:noAutofit/>
          </a:bodyPr>
          <a:lstStyle/>
          <a:p>
            <a:r>
              <a:rPr lang="en-US" altLang="ja-JP" sz="2400" dirty="0"/>
              <a:t>Ⅱ</a:t>
            </a:r>
            <a:r>
              <a:rPr lang="ja-JP" altLang="en-US" sz="2400" dirty="0"/>
              <a:t> ．補助事業（交付決定以降）の留意事項等について①</a:t>
            </a:r>
            <a:endParaRPr kumimoji="1" lang="ja-JP" altLang="en-US" sz="2400" dirty="0"/>
          </a:p>
        </p:txBody>
      </p:sp>
      <p:sp>
        <p:nvSpPr>
          <p:cNvPr id="6" name="正方形/長方形 5"/>
          <p:cNvSpPr/>
          <p:nvPr/>
        </p:nvSpPr>
        <p:spPr>
          <a:xfrm>
            <a:off x="6661065" y="764392"/>
            <a:ext cx="2222500" cy="33855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公募要領 </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pp.13-15</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Tree>
    <p:extLst>
      <p:ext uri="{BB962C8B-B14F-4D97-AF65-F5344CB8AC3E}">
        <p14:creationId xmlns:p14="http://schemas.microsoft.com/office/powerpoint/2010/main" val="2104265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9864" y="735335"/>
            <a:ext cx="9094136" cy="5961559"/>
          </a:xfrm>
        </p:spPr>
        <p:txBody>
          <a:bodyPr>
            <a:noAutofit/>
          </a:bodyPr>
          <a:lstStyle/>
          <a:p>
            <a:pPr marL="0" indent="0">
              <a:spcBef>
                <a:spcPts val="300"/>
              </a:spcBef>
              <a:buNone/>
            </a:pPr>
            <a:r>
              <a:rPr lang="en-US" altLang="ja-JP" sz="1800" b="1" dirty="0"/>
              <a:t>【</a:t>
            </a:r>
            <a:r>
              <a:rPr lang="ja-JP" altLang="en-US" sz="1800" b="1" dirty="0"/>
              <a:t>経理書類の保管</a:t>
            </a:r>
            <a:r>
              <a:rPr lang="en-US" altLang="ja-JP" sz="1800" b="1" dirty="0"/>
              <a:t>】</a:t>
            </a:r>
            <a:r>
              <a:rPr lang="ja-JP" altLang="en-US" sz="1800" b="1" dirty="0"/>
              <a:t> </a:t>
            </a:r>
            <a:r>
              <a:rPr lang="ja-JP" altLang="en-US" sz="1800" dirty="0"/>
              <a:t>［交付規程　第８条　第１項　第八号</a:t>
            </a:r>
            <a:r>
              <a:rPr lang="ja-JP" altLang="en-US" sz="1600" dirty="0"/>
              <a:t>］</a:t>
            </a:r>
            <a:endParaRPr lang="en-US" altLang="ja-JP" sz="1600" dirty="0"/>
          </a:p>
          <a:p>
            <a:pPr marL="0" indent="0">
              <a:spcBef>
                <a:spcPts val="300"/>
              </a:spcBef>
              <a:buNone/>
            </a:pPr>
            <a:r>
              <a:rPr lang="ja-JP" altLang="en-US" sz="1800" dirty="0"/>
              <a:t>　　補助事業の経費については、</a:t>
            </a:r>
            <a:r>
              <a:rPr lang="ja-JP" altLang="en-US" sz="1800" dirty="0">
                <a:solidFill>
                  <a:srgbClr val="0070C0"/>
                </a:solidFill>
              </a:rPr>
              <a:t>経理帳簿及び証拠書類を他の経理と明確に区分</a:t>
            </a:r>
            <a:r>
              <a:rPr lang="ja-JP" altLang="en-US" sz="1800" dirty="0"/>
              <a:t>して</a:t>
            </a:r>
            <a:endParaRPr lang="en-US" altLang="ja-JP" sz="1800" dirty="0"/>
          </a:p>
          <a:p>
            <a:pPr marL="0" indent="0">
              <a:spcBef>
                <a:spcPts val="300"/>
              </a:spcBef>
              <a:buNone/>
            </a:pPr>
            <a:r>
              <a:rPr lang="ja-JP" altLang="en-US" sz="1800" dirty="0"/>
              <a:t>　整理し、補助事業の完了の日の属する</a:t>
            </a:r>
            <a:r>
              <a:rPr lang="ja-JP" altLang="en-US" sz="1800" dirty="0">
                <a:solidFill>
                  <a:srgbClr val="0070C0"/>
                </a:solidFill>
              </a:rPr>
              <a:t>年度終了後、５年間保存</a:t>
            </a:r>
            <a:r>
              <a:rPr lang="ja-JP" altLang="en-US" sz="1600" dirty="0"/>
              <a:t>。</a:t>
            </a:r>
            <a:endParaRPr lang="en-US" altLang="ja-JP" sz="1600" dirty="0"/>
          </a:p>
          <a:p>
            <a:pPr marL="0" indent="0">
              <a:spcBef>
                <a:spcPts val="300"/>
              </a:spcBef>
              <a:buNone/>
            </a:pPr>
            <a:endParaRPr lang="en-US" altLang="ja-JP" sz="1600" dirty="0"/>
          </a:p>
          <a:p>
            <a:pPr marL="0" indent="0">
              <a:spcBef>
                <a:spcPts val="300"/>
              </a:spcBef>
              <a:buNone/>
            </a:pPr>
            <a:r>
              <a:rPr lang="en-US" altLang="ja-JP" sz="1800" b="1" dirty="0"/>
              <a:t>【</a:t>
            </a:r>
            <a:r>
              <a:rPr lang="ja-JP" altLang="en-US" sz="1800" b="1" dirty="0"/>
              <a:t>取得財産の管理</a:t>
            </a:r>
            <a:r>
              <a:rPr lang="en-US" altLang="ja-JP" sz="1800" b="1" dirty="0"/>
              <a:t>】</a:t>
            </a:r>
            <a:r>
              <a:rPr lang="ja-JP" altLang="en-US" sz="1800" dirty="0"/>
              <a:t>［交付規程　第８条　第１項　第十二号、第十三号］</a:t>
            </a:r>
            <a:endParaRPr lang="en-US" altLang="ja-JP" sz="1800" dirty="0"/>
          </a:p>
          <a:p>
            <a:pPr marL="0" indent="0">
              <a:spcBef>
                <a:spcPts val="300"/>
              </a:spcBef>
              <a:buNone/>
            </a:pPr>
            <a:r>
              <a:rPr lang="ja-JP" altLang="en-US" sz="1800" dirty="0"/>
              <a:t>　　補助事業により取得、または効用が増加した価格が単価５０万円以上の財産に</a:t>
            </a:r>
            <a:r>
              <a:rPr lang="ja-JP" altLang="en-US" sz="1800" dirty="0" err="1"/>
              <a:t>つ</a:t>
            </a:r>
            <a:endParaRPr lang="en-US" altLang="ja-JP" sz="1800" dirty="0"/>
          </a:p>
          <a:p>
            <a:pPr marL="0" indent="0">
              <a:spcBef>
                <a:spcPts val="300"/>
              </a:spcBef>
              <a:buNone/>
            </a:pPr>
            <a:r>
              <a:rPr lang="ja-JP" altLang="en-US" sz="1800" dirty="0"/>
              <a:t>　いて、</a:t>
            </a:r>
            <a:r>
              <a:rPr lang="ja-JP" altLang="en-US" sz="1800" dirty="0">
                <a:solidFill>
                  <a:srgbClr val="0070C0"/>
                </a:solidFill>
              </a:rPr>
              <a:t>取得財産等管理台帳を備え</a:t>
            </a:r>
            <a:r>
              <a:rPr lang="ja-JP" altLang="en-US" sz="1800" dirty="0"/>
              <a:t>、補助事業により取得した旨を明示。それらの財</a:t>
            </a:r>
            <a:endParaRPr lang="en-US" altLang="ja-JP" sz="1800" dirty="0"/>
          </a:p>
          <a:p>
            <a:pPr marL="0" indent="0">
              <a:spcBef>
                <a:spcPts val="300"/>
              </a:spcBef>
              <a:buNone/>
            </a:pPr>
            <a:r>
              <a:rPr lang="ja-JP" altLang="en-US" sz="1800" dirty="0"/>
              <a:t>　産について、</a:t>
            </a:r>
            <a:r>
              <a:rPr lang="ja-JP" altLang="en-US" sz="1800" dirty="0">
                <a:solidFill>
                  <a:srgbClr val="0070C0"/>
                </a:solidFill>
              </a:rPr>
              <a:t>法定耐用年数中、処分制限あり</a:t>
            </a:r>
            <a:r>
              <a:rPr lang="ja-JP" altLang="en-US" sz="1800" dirty="0"/>
              <a:t>。</a:t>
            </a:r>
            <a:r>
              <a:rPr lang="ja-JP" altLang="en-US" sz="1800" dirty="0">
                <a:solidFill>
                  <a:srgbClr val="0070C0"/>
                </a:solidFill>
              </a:rPr>
              <a:t>期間内に、処分</a:t>
            </a:r>
            <a:r>
              <a:rPr lang="ja-JP" altLang="en-US" sz="1800" dirty="0"/>
              <a:t>（目的外使用、譲渡、</a:t>
            </a:r>
            <a:endParaRPr lang="en-US" altLang="ja-JP" sz="1800" dirty="0"/>
          </a:p>
          <a:p>
            <a:pPr marL="0" indent="0">
              <a:spcBef>
                <a:spcPts val="300"/>
              </a:spcBef>
              <a:buNone/>
            </a:pPr>
            <a:r>
              <a:rPr lang="ja-JP" altLang="en-US" sz="1800" dirty="0"/>
              <a:t>　交換、貸付け、担保、取壊し、廃棄）する場合は、</a:t>
            </a:r>
            <a:r>
              <a:rPr lang="ja-JP" altLang="en-US" sz="1800" dirty="0">
                <a:solidFill>
                  <a:srgbClr val="0070C0"/>
                </a:solidFill>
              </a:rPr>
              <a:t>事前に協会に申請</a:t>
            </a:r>
            <a:r>
              <a:rPr lang="ja-JP" altLang="en-US" sz="1800" dirty="0"/>
              <a:t>・承認が必要。</a:t>
            </a:r>
            <a:endParaRPr lang="en-US" altLang="ja-JP" sz="1800" b="1" dirty="0"/>
          </a:p>
          <a:p>
            <a:pPr marL="0" indent="0">
              <a:spcBef>
                <a:spcPts val="300"/>
              </a:spcBef>
              <a:buNone/>
            </a:pPr>
            <a:endParaRPr lang="en-US" altLang="ja-JP" sz="1800" b="1" dirty="0"/>
          </a:p>
          <a:p>
            <a:pPr marL="0" indent="0">
              <a:spcBef>
                <a:spcPts val="300"/>
              </a:spcBef>
              <a:buNone/>
            </a:pPr>
            <a:r>
              <a:rPr lang="en-US" altLang="ja-JP" sz="1800" b="1" dirty="0"/>
              <a:t>【</a:t>
            </a:r>
            <a:r>
              <a:rPr lang="ja-JP" altLang="en-US" sz="1800" b="1" dirty="0"/>
              <a:t>圧縮記帳</a:t>
            </a:r>
            <a:r>
              <a:rPr lang="en-US" altLang="ja-JP" sz="1800" b="1" dirty="0"/>
              <a:t>】</a:t>
            </a:r>
          </a:p>
          <a:p>
            <a:pPr marL="0" indent="0">
              <a:spcBef>
                <a:spcPts val="300"/>
              </a:spcBef>
              <a:buNone/>
            </a:pPr>
            <a:r>
              <a:rPr lang="ja-JP" altLang="en-US" sz="1800" dirty="0"/>
              <a:t>　　補助事業者が法人の場合、</a:t>
            </a:r>
            <a:r>
              <a:rPr lang="ja-JP" altLang="en-US" sz="1800" dirty="0">
                <a:solidFill>
                  <a:srgbClr val="0070C0"/>
                </a:solidFill>
              </a:rPr>
              <a:t>国庫補助金等で取得した固定資産等の圧縮額の損金</a:t>
            </a:r>
            <a:endParaRPr lang="en-US" altLang="ja-JP" sz="1800" dirty="0">
              <a:solidFill>
                <a:srgbClr val="0070C0"/>
              </a:solidFill>
            </a:endParaRPr>
          </a:p>
          <a:p>
            <a:pPr marL="0" indent="0">
              <a:spcBef>
                <a:spcPts val="300"/>
              </a:spcBef>
              <a:buNone/>
            </a:pPr>
            <a:r>
              <a:rPr lang="ja-JP" altLang="en-US" sz="1800" dirty="0">
                <a:solidFill>
                  <a:srgbClr val="0070C0"/>
                </a:solidFill>
              </a:rPr>
              <a:t>　算入（圧縮記帳）</a:t>
            </a:r>
            <a:r>
              <a:rPr lang="ja-JP" altLang="en-US" sz="1800" dirty="0"/>
              <a:t>の規定（法人税法　第４２条）の適用を受けることができる。</a:t>
            </a:r>
            <a:endParaRPr lang="en-US" altLang="ja-JP" sz="1800" dirty="0"/>
          </a:p>
          <a:p>
            <a:pPr marL="0" indent="0">
              <a:spcBef>
                <a:spcPts val="300"/>
              </a:spcBef>
              <a:buNone/>
            </a:pPr>
            <a:r>
              <a:rPr lang="ja-JP" altLang="en-US" sz="1800" dirty="0"/>
              <a:t>　　なお、規定の適用を受けるに当たっては、一定の手続きが必要となるので、</a:t>
            </a:r>
            <a:r>
              <a:rPr lang="ja-JP" altLang="en-US" sz="1800" dirty="0">
                <a:solidFill>
                  <a:srgbClr val="0070C0"/>
                </a:solidFill>
              </a:rPr>
              <a:t>所轄</a:t>
            </a:r>
            <a:endParaRPr lang="en-US" altLang="ja-JP" sz="1800" dirty="0">
              <a:solidFill>
                <a:srgbClr val="0070C0"/>
              </a:solidFill>
            </a:endParaRPr>
          </a:p>
          <a:p>
            <a:pPr marL="0" indent="0">
              <a:spcBef>
                <a:spcPts val="300"/>
              </a:spcBef>
              <a:buNone/>
            </a:pPr>
            <a:r>
              <a:rPr lang="ja-JP" altLang="en-US" sz="1800" dirty="0">
                <a:solidFill>
                  <a:srgbClr val="0070C0"/>
                </a:solidFill>
              </a:rPr>
              <a:t>　の税務署等</a:t>
            </a:r>
            <a:r>
              <a:rPr lang="ja-JP" altLang="en-US" sz="1800" dirty="0"/>
              <a:t>にご相談ください。</a:t>
            </a:r>
            <a:endParaRPr lang="en-US" altLang="ja-JP" sz="1800" dirty="0"/>
          </a:p>
          <a:p>
            <a:pPr marL="0" indent="0">
              <a:spcBef>
                <a:spcPts val="300"/>
              </a:spcBef>
              <a:buNone/>
            </a:pPr>
            <a:endParaRPr lang="en-US" altLang="ja-JP" sz="1800" dirty="0"/>
          </a:p>
          <a:p>
            <a:pPr marL="0" indent="0">
              <a:spcBef>
                <a:spcPts val="300"/>
              </a:spcBef>
              <a:buNone/>
            </a:pPr>
            <a:r>
              <a:rPr lang="en-US" altLang="ja-JP" sz="1800" b="1" dirty="0"/>
              <a:t>【</a:t>
            </a:r>
            <a:r>
              <a:rPr lang="ja-JP" altLang="en-US" sz="1800" b="1" dirty="0"/>
              <a:t>消費税、地方消費税の取扱い</a:t>
            </a:r>
            <a:r>
              <a:rPr lang="en-US" altLang="ja-JP" sz="1800" b="1" dirty="0"/>
              <a:t>】</a:t>
            </a:r>
            <a:r>
              <a:rPr lang="zh-TW" altLang="en-US" sz="1800" dirty="0"/>
              <a:t>［交付規程　第</a:t>
            </a:r>
            <a:r>
              <a:rPr lang="ja-JP" altLang="en-US" sz="1800" dirty="0"/>
              <a:t>４</a:t>
            </a:r>
            <a:r>
              <a:rPr lang="zh-TW" altLang="en-US" sz="1800" dirty="0"/>
              <a:t>条　第</a:t>
            </a:r>
            <a:r>
              <a:rPr lang="ja-JP" altLang="en-US" sz="1800" dirty="0"/>
              <a:t>２</a:t>
            </a:r>
            <a:r>
              <a:rPr lang="zh-TW" altLang="en-US" sz="1800" dirty="0"/>
              <a:t>項］</a:t>
            </a:r>
            <a:endParaRPr lang="en-US" altLang="ja-JP" sz="1800" dirty="0"/>
          </a:p>
          <a:p>
            <a:pPr marL="0" indent="0">
              <a:spcBef>
                <a:spcPts val="300"/>
              </a:spcBef>
              <a:buNone/>
            </a:pPr>
            <a:r>
              <a:rPr lang="ja-JP" altLang="en-US" sz="1800" dirty="0"/>
              <a:t>　　消費税及び地方消費税相当額は、</a:t>
            </a:r>
            <a:r>
              <a:rPr lang="ja-JP" altLang="en-US" sz="1800" dirty="0">
                <a:solidFill>
                  <a:srgbClr val="C00000"/>
                </a:solidFill>
              </a:rPr>
              <a:t>補助対象経費から除外して補助金額を算定</a:t>
            </a:r>
            <a:r>
              <a:rPr lang="ja-JP" altLang="en-US" sz="1800" dirty="0"/>
              <a:t>し、</a:t>
            </a:r>
            <a:r>
              <a:rPr lang="en-US" altLang="ja-JP" sz="1800" dirty="0"/>
              <a:t/>
            </a:r>
            <a:br>
              <a:rPr lang="en-US" altLang="ja-JP" sz="1800" dirty="0"/>
            </a:br>
            <a:r>
              <a:rPr lang="ja-JP" altLang="en-US" sz="1800" dirty="0"/>
              <a:t>　交付申請書を提出してください（本資料</a:t>
            </a:r>
            <a:r>
              <a:rPr lang="en-US" altLang="ja-JP" sz="1800" dirty="0"/>
              <a:t>pp.</a:t>
            </a:r>
            <a:r>
              <a:rPr lang="ja-JP" altLang="en-US" sz="1800" dirty="0"/>
              <a:t>１８～１９の参考を参照してください）。</a:t>
            </a:r>
            <a:endParaRPr lang="en-US" altLang="ja-JP" sz="1600" dirty="0"/>
          </a:p>
          <a:p>
            <a:pPr marL="0" indent="0">
              <a:spcBef>
                <a:spcPts val="300"/>
              </a:spcBef>
              <a:buNone/>
            </a:pPr>
            <a:r>
              <a:rPr lang="ja-JP" altLang="en-US" sz="1600" dirty="0"/>
              <a:t>　</a:t>
            </a:r>
            <a:endParaRPr lang="en-US" altLang="ja-JP" sz="1100" dirty="0"/>
          </a:p>
          <a:p>
            <a:pPr marL="0" indent="0">
              <a:spcBef>
                <a:spcPts val="300"/>
              </a:spcBef>
              <a:buNone/>
            </a:pPr>
            <a:r>
              <a:rPr lang="ja-JP" altLang="en-US" sz="1800" dirty="0"/>
              <a:t>　　</a:t>
            </a:r>
            <a:endParaRPr lang="en-US" altLang="ja-JP" sz="1600" dirty="0"/>
          </a:p>
        </p:txBody>
      </p:sp>
      <p:sp>
        <p:nvSpPr>
          <p:cNvPr id="3" name="タイトル 2"/>
          <p:cNvSpPr>
            <a:spLocks noGrp="1"/>
          </p:cNvSpPr>
          <p:nvPr>
            <p:ph type="title"/>
          </p:nvPr>
        </p:nvSpPr>
        <p:spPr>
          <a:xfrm>
            <a:off x="539749" y="194357"/>
            <a:ext cx="8557260" cy="603813"/>
          </a:xfrm>
        </p:spPr>
        <p:txBody>
          <a:bodyPr>
            <a:noAutofit/>
          </a:bodyPr>
          <a:lstStyle/>
          <a:p>
            <a:r>
              <a:rPr lang="en-US" altLang="ja-JP" sz="2400" dirty="0"/>
              <a:t>Ⅱ</a:t>
            </a:r>
            <a:r>
              <a:rPr lang="ja-JP" altLang="en-US" sz="2400" dirty="0"/>
              <a:t> ．補助事業（交付決定以降）の留意事項等について②</a:t>
            </a:r>
            <a:endParaRPr kumimoji="1" lang="ja-JP" altLang="en-US" sz="2400" dirty="0"/>
          </a:p>
        </p:txBody>
      </p:sp>
      <p:sp>
        <p:nvSpPr>
          <p:cNvPr id="6" name="正方形/長方形 5"/>
          <p:cNvSpPr/>
          <p:nvPr/>
        </p:nvSpPr>
        <p:spPr>
          <a:xfrm>
            <a:off x="6814455" y="684167"/>
            <a:ext cx="2063201" cy="33855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公募要領 </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pp.14-16</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Tree>
    <p:extLst>
      <p:ext uri="{BB962C8B-B14F-4D97-AF65-F5344CB8AC3E}">
        <p14:creationId xmlns:p14="http://schemas.microsoft.com/office/powerpoint/2010/main" val="2245126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23825" y="819151"/>
            <a:ext cx="8934450" cy="655702"/>
          </a:xfrm>
        </p:spPr>
        <p:txBody>
          <a:bodyPr>
            <a:normAutofit fontScale="92500"/>
          </a:bodyPr>
          <a:lstStyle/>
          <a:p>
            <a:pPr marL="0" indent="0">
              <a:buNone/>
            </a:pPr>
            <a:r>
              <a:rPr kumimoji="1" lang="en-US" altLang="ja-JP" sz="2600" dirty="0"/>
              <a:t>【</a:t>
            </a:r>
            <a:r>
              <a:rPr lang="ja-JP" altLang="en-US" sz="2600" b="1" dirty="0"/>
              <a:t>地方公共団体</a:t>
            </a:r>
            <a:r>
              <a:rPr lang="ja-JP" altLang="en-US" sz="2600" b="1" u="sng" dirty="0"/>
              <a:t>以外</a:t>
            </a:r>
            <a:r>
              <a:rPr kumimoji="1" lang="en-US" altLang="ja-JP" sz="2600" b="1" dirty="0"/>
              <a:t>】 </a:t>
            </a:r>
            <a:r>
              <a:rPr kumimoji="1" lang="ja-JP" altLang="en-US" sz="2200" dirty="0"/>
              <a:t>消費税等相当額 補助対象判断フローチャート</a:t>
            </a:r>
          </a:p>
        </p:txBody>
      </p:sp>
      <p:sp>
        <p:nvSpPr>
          <p:cNvPr id="4" name="タイトル 3"/>
          <p:cNvSpPr>
            <a:spLocks noGrp="1"/>
          </p:cNvSpPr>
          <p:nvPr>
            <p:ph type="title"/>
          </p:nvPr>
        </p:nvSpPr>
        <p:spPr>
          <a:xfrm>
            <a:off x="611442" y="216388"/>
            <a:ext cx="8229600" cy="544512"/>
          </a:xfrm>
        </p:spPr>
        <p:txBody>
          <a:bodyPr>
            <a:normAutofit/>
          </a:bodyPr>
          <a:lstStyle/>
          <a:p>
            <a:r>
              <a:rPr lang="ja-JP" altLang="en-US" dirty="0"/>
              <a:t>＜参考＞</a:t>
            </a:r>
            <a:r>
              <a:rPr lang="en-US" altLang="ja-JP" dirty="0"/>
              <a:t> </a:t>
            </a:r>
            <a:r>
              <a:rPr lang="ja-JP" altLang="en-US" dirty="0"/>
              <a:t>消費税及び地方消費税相当額について</a:t>
            </a:r>
            <a:endParaRPr kumimoji="1" lang="ja-JP" altLang="en-US" dirty="0"/>
          </a:p>
        </p:txBody>
      </p:sp>
      <p:sp>
        <p:nvSpPr>
          <p:cNvPr id="5" name="フローチャート: 判断 4"/>
          <p:cNvSpPr/>
          <p:nvPr/>
        </p:nvSpPr>
        <p:spPr>
          <a:xfrm>
            <a:off x="870155" y="1886564"/>
            <a:ext cx="3028907" cy="802680"/>
          </a:xfrm>
          <a:prstGeom prst="flowChartDecision">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消費税の確定</a:t>
            </a:r>
            <a:endParaRPr kumimoji="1" lang="en-US" altLang="ja-JP"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申告義務がない</a:t>
            </a:r>
          </a:p>
        </p:txBody>
      </p:sp>
      <p:sp>
        <p:nvSpPr>
          <p:cNvPr id="6" name="フローチャート: 代替処理 5"/>
          <p:cNvSpPr/>
          <p:nvPr/>
        </p:nvSpPr>
        <p:spPr>
          <a:xfrm>
            <a:off x="5218738" y="1926113"/>
            <a:ext cx="3111388" cy="723524"/>
          </a:xfrm>
          <a:prstGeom prst="flowChartAlternateProcess">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消費税等相当額を</a:t>
            </a:r>
            <a:r>
              <a:rPr kumimoji="1" lang="ja-JP" altLang="en-US" sz="16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補助対象経費に含めて応募申請可</a:t>
            </a:r>
          </a:p>
        </p:txBody>
      </p:sp>
      <p:cxnSp>
        <p:nvCxnSpPr>
          <p:cNvPr id="8" name="直線矢印コネクタ 7"/>
          <p:cNvCxnSpPr>
            <a:stCxn id="5" idx="3"/>
            <a:endCxn id="6" idx="1"/>
          </p:cNvCxnSpPr>
          <p:nvPr/>
        </p:nvCxnSpPr>
        <p:spPr>
          <a:xfrm flipV="1">
            <a:off x="3899062" y="2287875"/>
            <a:ext cx="1319676" cy="29"/>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 name="フローチャート: 判断 8"/>
          <p:cNvSpPr/>
          <p:nvPr/>
        </p:nvSpPr>
        <p:spPr>
          <a:xfrm>
            <a:off x="868807" y="2957144"/>
            <a:ext cx="3028907" cy="802680"/>
          </a:xfrm>
          <a:prstGeom prst="flowChartDecision">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簡易課税方式で</a:t>
            </a:r>
            <a:endParaRPr kumimoji="1" lang="en-US" altLang="ja-JP"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報告している</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フローチャート: 代替処理 9"/>
          <p:cNvSpPr/>
          <p:nvPr/>
        </p:nvSpPr>
        <p:spPr>
          <a:xfrm>
            <a:off x="5225482" y="2996693"/>
            <a:ext cx="3111388" cy="723524"/>
          </a:xfrm>
          <a:prstGeom prst="flowChartAlternateProcess">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消費税等相当額を</a:t>
            </a:r>
            <a:r>
              <a:rPr kumimoji="1" lang="ja-JP" altLang="en-US" sz="16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補助対象経費に含めて応募申請可</a:t>
            </a:r>
          </a:p>
        </p:txBody>
      </p:sp>
      <p:cxnSp>
        <p:nvCxnSpPr>
          <p:cNvPr id="11" name="直線矢印コネクタ 10"/>
          <p:cNvCxnSpPr>
            <a:stCxn id="9" idx="3"/>
            <a:endCxn id="10" idx="1"/>
          </p:cNvCxnSpPr>
          <p:nvPr/>
        </p:nvCxnSpPr>
        <p:spPr>
          <a:xfrm flipV="1">
            <a:off x="3897714" y="3358455"/>
            <a:ext cx="1327768" cy="29"/>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4" name="フローチャート: 判断 13"/>
          <p:cNvSpPr/>
          <p:nvPr/>
        </p:nvSpPr>
        <p:spPr>
          <a:xfrm>
            <a:off x="875550" y="4045857"/>
            <a:ext cx="3028907" cy="802680"/>
          </a:xfrm>
          <a:prstGeom prst="flowChartDecision">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消費税法別表第３</a:t>
            </a:r>
            <a:endParaRPr lang="en-US" altLang="ja-JP"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に掲げる法人</a:t>
            </a:r>
            <a:r>
              <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である</a:t>
            </a:r>
          </a:p>
        </p:txBody>
      </p:sp>
      <p:sp>
        <p:nvSpPr>
          <p:cNvPr id="15" name="フローチャート: 判断 14"/>
          <p:cNvSpPr/>
          <p:nvPr/>
        </p:nvSpPr>
        <p:spPr>
          <a:xfrm>
            <a:off x="882294" y="5148805"/>
            <a:ext cx="3028907" cy="802680"/>
          </a:xfrm>
          <a:prstGeom prst="flowChartDecision">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特定収入割合が</a:t>
            </a:r>
            <a:endParaRPr kumimoji="1" lang="en-US" altLang="ja-JP"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５％を超える</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フローチャート: 代替処理 15"/>
          <p:cNvSpPr/>
          <p:nvPr/>
        </p:nvSpPr>
        <p:spPr>
          <a:xfrm>
            <a:off x="5175056" y="5183717"/>
            <a:ext cx="3155069" cy="723524"/>
          </a:xfrm>
          <a:prstGeom prst="flowChartAlternateProcess">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消費税等相当額を</a:t>
            </a:r>
            <a:r>
              <a:rPr kumimoji="1" lang="ja-JP" altLang="en-US" sz="16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補助対象経費に含めて応募申請可</a:t>
            </a:r>
          </a:p>
        </p:txBody>
      </p:sp>
      <p:cxnSp>
        <p:nvCxnSpPr>
          <p:cNvPr id="20" name="直線矢印コネクタ 19"/>
          <p:cNvCxnSpPr>
            <a:stCxn id="5" idx="2"/>
            <a:endCxn id="9" idx="0"/>
          </p:cNvCxnSpPr>
          <p:nvPr/>
        </p:nvCxnSpPr>
        <p:spPr>
          <a:xfrm flipH="1">
            <a:off x="2383261" y="2689244"/>
            <a:ext cx="1348" cy="267900"/>
          </a:xfrm>
          <a:prstGeom prst="straightConnector1">
            <a:avLst/>
          </a:prstGeom>
          <a:ln w="254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9" idx="2"/>
            <a:endCxn id="14" idx="0"/>
          </p:cNvCxnSpPr>
          <p:nvPr/>
        </p:nvCxnSpPr>
        <p:spPr>
          <a:xfrm>
            <a:off x="2383261" y="3759824"/>
            <a:ext cx="6743" cy="286033"/>
          </a:xfrm>
          <a:prstGeom prst="straightConnector1">
            <a:avLst/>
          </a:prstGeom>
          <a:ln w="254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14" idx="2"/>
            <a:endCxn id="15" idx="0"/>
          </p:cNvCxnSpPr>
          <p:nvPr/>
        </p:nvCxnSpPr>
        <p:spPr>
          <a:xfrm>
            <a:off x="2390004" y="4848537"/>
            <a:ext cx="6744" cy="300268"/>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15" idx="3"/>
            <a:endCxn id="16" idx="1"/>
          </p:cNvCxnSpPr>
          <p:nvPr/>
        </p:nvCxnSpPr>
        <p:spPr>
          <a:xfrm flipV="1">
            <a:off x="3911201" y="5545479"/>
            <a:ext cx="1263855" cy="4666"/>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5951663" y="1537424"/>
            <a:ext cx="417751" cy="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6353229" y="1360850"/>
            <a:ext cx="646331" cy="369332"/>
          </a:xfrm>
          <a:prstGeom prst="rect">
            <a:avLst/>
          </a:prstGeom>
          <a:noFill/>
        </p:spPr>
        <p:txBody>
          <a:bodyPr wrap="none" rtlCol="0">
            <a:spAutoFit/>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はい</a:t>
            </a:r>
          </a:p>
        </p:txBody>
      </p:sp>
      <p:cxnSp>
        <p:nvCxnSpPr>
          <p:cNvPr id="36" name="直線矢印コネクタ 35"/>
          <p:cNvCxnSpPr/>
          <p:nvPr/>
        </p:nvCxnSpPr>
        <p:spPr>
          <a:xfrm>
            <a:off x="7193114" y="1533844"/>
            <a:ext cx="341552" cy="0"/>
          </a:xfrm>
          <a:prstGeom prst="straightConnector1">
            <a:avLst/>
          </a:prstGeom>
          <a:ln w="254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7534666" y="1364318"/>
            <a:ext cx="877163" cy="369332"/>
          </a:xfrm>
          <a:prstGeom prst="rect">
            <a:avLst/>
          </a:prstGeom>
          <a:noFill/>
        </p:spPr>
        <p:txBody>
          <a:bodyPr wrap="none" rtlCol="0">
            <a:spAutoFit/>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いいえ</a:t>
            </a:r>
          </a:p>
        </p:txBody>
      </p:sp>
      <p:sp>
        <p:nvSpPr>
          <p:cNvPr id="42" name="テキスト ボックス 41"/>
          <p:cNvSpPr txBox="1"/>
          <p:nvPr/>
        </p:nvSpPr>
        <p:spPr>
          <a:xfrm>
            <a:off x="5140778" y="1370171"/>
            <a:ext cx="877163" cy="369332"/>
          </a:xfrm>
          <a:prstGeom prst="rect">
            <a:avLst/>
          </a:prstGeom>
          <a:noFill/>
        </p:spPr>
        <p:txBody>
          <a:bodyPr wrap="none" rtlCol="0">
            <a:spAutoFit/>
          </a:bodyPr>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凡例：</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5042325" y="1313324"/>
            <a:ext cx="3361643" cy="416858"/>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 name="直線矢印コネクタ 46"/>
          <p:cNvCxnSpPr>
            <a:stCxn id="14" idx="3"/>
            <a:endCxn id="49" idx="1"/>
          </p:cNvCxnSpPr>
          <p:nvPr/>
        </p:nvCxnSpPr>
        <p:spPr>
          <a:xfrm flipV="1">
            <a:off x="3904457" y="4416419"/>
            <a:ext cx="1351455" cy="30778"/>
          </a:xfrm>
          <a:prstGeom prst="straightConnector1">
            <a:avLst/>
          </a:prstGeom>
          <a:ln w="254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5255912" y="4154809"/>
            <a:ext cx="2877711" cy="523220"/>
          </a:xfrm>
          <a:prstGeom prst="rect">
            <a:avLst/>
          </a:prstGeom>
          <a:noFill/>
        </p:spPr>
        <p:txBody>
          <a:bodyPr wrap="none" rtlCol="0">
            <a:spAutoFit/>
          </a:bodyPr>
          <a:lstStyle/>
          <a:p>
            <a:pPr algn="ctr"/>
            <a:r>
              <a:rPr lang="ja-JP" altLang="en-US" sz="14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消費税等相当額を補助対象経費</a:t>
            </a:r>
            <a:r>
              <a:rPr lang="en-US" altLang="ja-JP" sz="14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に含めて応募申請することは不可</a:t>
            </a:r>
          </a:p>
        </p:txBody>
      </p:sp>
      <p:cxnSp>
        <p:nvCxnSpPr>
          <p:cNvPr id="51" name="直線矢印コネクタ 50"/>
          <p:cNvCxnSpPr>
            <a:stCxn id="15" idx="2"/>
            <a:endCxn id="52" idx="0"/>
          </p:cNvCxnSpPr>
          <p:nvPr/>
        </p:nvCxnSpPr>
        <p:spPr>
          <a:xfrm>
            <a:off x="2396748" y="5951485"/>
            <a:ext cx="0" cy="322448"/>
          </a:xfrm>
          <a:prstGeom prst="straightConnector1">
            <a:avLst/>
          </a:prstGeom>
          <a:ln w="254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957892" y="6273933"/>
            <a:ext cx="2877711" cy="523220"/>
          </a:xfrm>
          <a:prstGeom prst="rect">
            <a:avLst/>
          </a:prstGeom>
          <a:noFill/>
        </p:spPr>
        <p:txBody>
          <a:bodyPr wrap="none" rtlCol="0">
            <a:spAutoFit/>
          </a:bodyPr>
          <a:lstStyle/>
          <a:p>
            <a:pPr algn="ctr"/>
            <a:r>
              <a:rPr lang="ja-JP" altLang="en-US" sz="14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消費税等相当額を補助対象経費</a:t>
            </a:r>
            <a:r>
              <a:rPr lang="en-US" altLang="ja-JP" sz="14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に含めて応募申請することは不可</a:t>
            </a:r>
          </a:p>
        </p:txBody>
      </p:sp>
      <p:pic>
        <p:nvPicPr>
          <p:cNvPr id="28" name="図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Tree>
    <p:extLst>
      <p:ext uri="{BB962C8B-B14F-4D97-AF65-F5344CB8AC3E}">
        <p14:creationId xmlns:p14="http://schemas.microsoft.com/office/powerpoint/2010/main" val="752407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607917" y="783889"/>
            <a:ext cx="6257109" cy="6015922"/>
          </a:xfrm>
        </p:spPr>
        <p:txBody>
          <a:bodyPr>
            <a:noAutofit/>
          </a:bodyPr>
          <a:lstStyle/>
          <a:p>
            <a:pPr marL="0" indent="0">
              <a:buNone/>
            </a:pPr>
            <a:r>
              <a:rPr lang="ja-JP" altLang="en-US" sz="2000" dirty="0">
                <a:solidFill>
                  <a:srgbClr val="C00000"/>
                </a:solidFill>
              </a:rPr>
              <a:t>補助事業全般について</a:t>
            </a:r>
            <a:endParaRPr lang="en-US" altLang="ja-JP" sz="2000" dirty="0">
              <a:solidFill>
                <a:srgbClr val="C00000"/>
              </a:solidFill>
            </a:endParaRPr>
          </a:p>
          <a:p>
            <a:pPr marL="0" indent="0">
              <a:lnSpc>
                <a:spcPct val="150000"/>
              </a:lnSpc>
              <a:buNone/>
            </a:pPr>
            <a:r>
              <a:rPr lang="en-US" altLang="ja-JP" sz="2000" u="sng" dirty="0">
                <a:solidFill>
                  <a:srgbClr val="C00000"/>
                </a:solidFill>
              </a:rPr>
              <a:t>Ⅰ</a:t>
            </a:r>
            <a:r>
              <a:rPr lang="ja-JP" altLang="ja-JP" sz="2000" u="sng" dirty="0">
                <a:solidFill>
                  <a:srgbClr val="C00000"/>
                </a:solidFill>
              </a:rPr>
              <a:t> </a:t>
            </a:r>
            <a:r>
              <a:rPr lang="en-US" altLang="ja-JP" sz="2000" u="sng" dirty="0">
                <a:solidFill>
                  <a:srgbClr val="C00000"/>
                </a:solidFill>
                <a:sym typeface="ＭＳ 明朝" panose="02020609040205080304" pitchFamily="17" charset="-128"/>
              </a:rPr>
              <a:t>.</a:t>
            </a:r>
            <a:r>
              <a:rPr lang="ja-JP" altLang="ja-JP" sz="2000" u="sng" dirty="0">
                <a:solidFill>
                  <a:srgbClr val="C00000"/>
                </a:solidFill>
              </a:rPr>
              <a:t> </a:t>
            </a:r>
            <a:r>
              <a:rPr lang="ja-JP" altLang="en-US" sz="2000" u="sng" dirty="0">
                <a:solidFill>
                  <a:srgbClr val="C00000"/>
                </a:solidFill>
              </a:rPr>
              <a:t>補助事業の概要</a:t>
            </a:r>
            <a:endParaRPr lang="en-US" altLang="ja-JP" sz="2000" u="sng" dirty="0">
              <a:solidFill>
                <a:srgbClr val="C00000"/>
              </a:solidFill>
            </a:endParaRPr>
          </a:p>
          <a:p>
            <a:pPr marL="0" indent="0">
              <a:lnSpc>
                <a:spcPct val="150000"/>
              </a:lnSpc>
              <a:buNone/>
            </a:pPr>
            <a:r>
              <a:rPr lang="ja-JP" altLang="en-US" sz="2000" dirty="0">
                <a:solidFill>
                  <a:srgbClr val="C00000"/>
                </a:solidFill>
              </a:rPr>
              <a:t>１</a:t>
            </a:r>
            <a:r>
              <a:rPr lang="en-US" altLang="ja-JP" sz="2000" dirty="0">
                <a:solidFill>
                  <a:srgbClr val="C00000"/>
                </a:solidFill>
              </a:rPr>
              <a:t>.</a:t>
            </a:r>
            <a:r>
              <a:rPr lang="ja-JP" altLang="ja-JP" sz="2000" dirty="0">
                <a:solidFill>
                  <a:srgbClr val="C00000"/>
                </a:solidFill>
              </a:rPr>
              <a:t>補助金の目的と性格</a:t>
            </a:r>
            <a:endParaRPr lang="en-US" altLang="ja-JP" sz="2000" dirty="0">
              <a:solidFill>
                <a:srgbClr val="C00000"/>
              </a:solidFill>
            </a:endParaRPr>
          </a:p>
          <a:p>
            <a:pPr marL="0" indent="0">
              <a:lnSpc>
                <a:spcPct val="150000"/>
              </a:lnSpc>
              <a:buNone/>
            </a:pPr>
            <a:r>
              <a:rPr lang="ja-JP" altLang="en-US" sz="2000" dirty="0">
                <a:solidFill>
                  <a:srgbClr val="C00000"/>
                </a:solidFill>
              </a:rPr>
              <a:t>２</a:t>
            </a:r>
            <a:r>
              <a:rPr lang="en-US" altLang="ja-JP" sz="2000" dirty="0">
                <a:solidFill>
                  <a:srgbClr val="C00000"/>
                </a:solidFill>
              </a:rPr>
              <a:t>.</a:t>
            </a:r>
            <a:r>
              <a:rPr lang="ja-JP" altLang="en-US" sz="2000" dirty="0">
                <a:solidFill>
                  <a:srgbClr val="C00000"/>
                </a:solidFill>
              </a:rPr>
              <a:t>補助対象となる事業</a:t>
            </a:r>
            <a:endParaRPr lang="en-US" altLang="ja-JP" sz="2000" dirty="0">
              <a:solidFill>
                <a:srgbClr val="C00000"/>
              </a:solidFill>
            </a:endParaRPr>
          </a:p>
          <a:p>
            <a:pPr marL="0" indent="0">
              <a:lnSpc>
                <a:spcPct val="150000"/>
              </a:lnSpc>
              <a:buNone/>
            </a:pPr>
            <a:r>
              <a:rPr lang="ja-JP" altLang="en-US" sz="2000" dirty="0">
                <a:solidFill>
                  <a:srgbClr val="C00000"/>
                </a:solidFill>
              </a:rPr>
              <a:t>３</a:t>
            </a:r>
            <a:r>
              <a:rPr lang="en-US" altLang="ja-JP" sz="2000" dirty="0">
                <a:solidFill>
                  <a:srgbClr val="C00000"/>
                </a:solidFill>
              </a:rPr>
              <a:t>.</a:t>
            </a:r>
            <a:r>
              <a:rPr lang="ja-JP" altLang="en-US" sz="2000" dirty="0">
                <a:solidFill>
                  <a:srgbClr val="C00000"/>
                </a:solidFill>
              </a:rPr>
              <a:t>補助事業者の選定方法及び審査基準</a:t>
            </a:r>
            <a:endParaRPr lang="en-US" altLang="ja-JP" sz="2000" dirty="0">
              <a:solidFill>
                <a:srgbClr val="C00000"/>
              </a:solidFill>
            </a:endParaRPr>
          </a:p>
          <a:p>
            <a:pPr marL="0" indent="0">
              <a:lnSpc>
                <a:spcPct val="150000"/>
              </a:lnSpc>
              <a:buNone/>
            </a:pPr>
            <a:r>
              <a:rPr lang="ja-JP" altLang="en-US" sz="2000" dirty="0">
                <a:solidFill>
                  <a:srgbClr val="C00000"/>
                </a:solidFill>
              </a:rPr>
              <a:t>４</a:t>
            </a:r>
            <a:r>
              <a:rPr lang="en-US" altLang="ja-JP" sz="2000" dirty="0">
                <a:solidFill>
                  <a:srgbClr val="C00000"/>
                </a:solidFill>
              </a:rPr>
              <a:t>.</a:t>
            </a:r>
            <a:r>
              <a:rPr lang="ja-JP" altLang="en-US" sz="2000" dirty="0">
                <a:solidFill>
                  <a:srgbClr val="C00000"/>
                </a:solidFill>
              </a:rPr>
              <a:t>申請</a:t>
            </a:r>
            <a:r>
              <a:rPr lang="ja-JP" altLang="ja-JP" sz="2000" dirty="0">
                <a:solidFill>
                  <a:srgbClr val="C00000"/>
                </a:solidFill>
              </a:rPr>
              <a:t>に当たっての留意事項</a:t>
            </a:r>
            <a:endParaRPr lang="en-US" altLang="ja-JP" sz="2000" dirty="0">
              <a:solidFill>
                <a:srgbClr val="C00000"/>
              </a:solidFill>
            </a:endParaRPr>
          </a:p>
          <a:p>
            <a:pPr marL="0" indent="0">
              <a:lnSpc>
                <a:spcPct val="150000"/>
              </a:lnSpc>
              <a:buNone/>
            </a:pPr>
            <a:r>
              <a:rPr lang="ja-JP" altLang="en-US" sz="2000" dirty="0">
                <a:solidFill>
                  <a:srgbClr val="C00000"/>
                </a:solidFill>
              </a:rPr>
              <a:t>５</a:t>
            </a:r>
            <a:r>
              <a:rPr lang="en-US" altLang="ja-JP" sz="2000" dirty="0">
                <a:solidFill>
                  <a:srgbClr val="C00000"/>
                </a:solidFill>
              </a:rPr>
              <a:t>.</a:t>
            </a:r>
            <a:r>
              <a:rPr lang="ja-JP" altLang="en-US" sz="2000" dirty="0">
                <a:solidFill>
                  <a:srgbClr val="C00000"/>
                </a:solidFill>
              </a:rPr>
              <a:t>申請</a:t>
            </a:r>
            <a:r>
              <a:rPr lang="ja-JP" altLang="ja-JP" sz="2000" dirty="0">
                <a:solidFill>
                  <a:srgbClr val="C00000"/>
                </a:solidFill>
              </a:rPr>
              <a:t>の方法</a:t>
            </a:r>
          </a:p>
          <a:p>
            <a:pPr marL="0" indent="0">
              <a:lnSpc>
                <a:spcPct val="150000"/>
              </a:lnSpc>
              <a:buNone/>
            </a:pPr>
            <a:r>
              <a:rPr lang="ja-JP" altLang="en-US" sz="2000" dirty="0">
                <a:solidFill>
                  <a:srgbClr val="C00000"/>
                </a:solidFill>
              </a:rPr>
              <a:t>６</a:t>
            </a:r>
            <a:r>
              <a:rPr lang="en-US" altLang="ja-JP" sz="2000" dirty="0">
                <a:solidFill>
                  <a:srgbClr val="C00000"/>
                </a:solidFill>
              </a:rPr>
              <a:t>.</a:t>
            </a:r>
            <a:r>
              <a:rPr lang="ja-JP" altLang="ja-JP" sz="2000" dirty="0">
                <a:solidFill>
                  <a:srgbClr val="C00000"/>
                </a:solidFill>
              </a:rPr>
              <a:t>問い合わせ先</a:t>
            </a:r>
            <a:endParaRPr lang="en-US" altLang="ja-JP" sz="2000" dirty="0">
              <a:solidFill>
                <a:srgbClr val="C00000"/>
              </a:solidFill>
            </a:endParaRPr>
          </a:p>
          <a:p>
            <a:pPr marL="0" indent="0">
              <a:lnSpc>
                <a:spcPct val="150000"/>
              </a:lnSpc>
              <a:buNone/>
            </a:pPr>
            <a:r>
              <a:rPr lang="en-US" altLang="ja-JP" sz="2000" u="sng" dirty="0">
                <a:solidFill>
                  <a:srgbClr val="C00000"/>
                </a:solidFill>
              </a:rPr>
              <a:t>Ⅱ</a:t>
            </a:r>
            <a:r>
              <a:rPr lang="ja-JP" altLang="ja-JP" sz="2000" u="sng" dirty="0">
                <a:solidFill>
                  <a:srgbClr val="C00000"/>
                </a:solidFill>
              </a:rPr>
              <a:t> </a:t>
            </a:r>
            <a:r>
              <a:rPr lang="en-US" altLang="ja-JP" sz="2000" u="sng" dirty="0">
                <a:solidFill>
                  <a:srgbClr val="C00000"/>
                </a:solidFill>
              </a:rPr>
              <a:t>.</a:t>
            </a:r>
            <a:r>
              <a:rPr lang="ja-JP" altLang="en-US" sz="2000" u="sng" dirty="0">
                <a:solidFill>
                  <a:srgbClr val="C00000"/>
                </a:solidFill>
              </a:rPr>
              <a:t>補助事業（交付決定以降）</a:t>
            </a:r>
            <a:r>
              <a:rPr lang="ja-JP" altLang="ja-JP" sz="2000" u="sng" dirty="0">
                <a:solidFill>
                  <a:srgbClr val="C00000"/>
                </a:solidFill>
              </a:rPr>
              <a:t>の留意事項</a:t>
            </a:r>
            <a:r>
              <a:rPr lang="ja-JP" altLang="en-US" sz="2000" u="sng" dirty="0">
                <a:solidFill>
                  <a:srgbClr val="C00000"/>
                </a:solidFill>
              </a:rPr>
              <a:t>等について</a:t>
            </a:r>
            <a:endParaRPr lang="en-US" altLang="ja-JP" sz="2000" u="sng" dirty="0">
              <a:solidFill>
                <a:srgbClr val="C00000"/>
              </a:solidFill>
            </a:endParaRPr>
          </a:p>
          <a:p>
            <a:pPr marL="0" indent="0">
              <a:lnSpc>
                <a:spcPts val="1500"/>
              </a:lnSpc>
              <a:buNone/>
            </a:pPr>
            <a:endParaRPr lang="en-US" altLang="ja-JP" sz="2000" dirty="0">
              <a:solidFill>
                <a:srgbClr val="C00000"/>
              </a:solidFill>
            </a:endParaRPr>
          </a:p>
          <a:p>
            <a:pPr marL="0" indent="0">
              <a:buNone/>
            </a:pPr>
            <a:r>
              <a:rPr lang="ja-JP" altLang="en-US" sz="2000" dirty="0">
                <a:solidFill>
                  <a:srgbClr val="007AD6"/>
                </a:solidFill>
              </a:rPr>
              <a:t>補助事業について</a:t>
            </a:r>
            <a:endParaRPr lang="en-US" altLang="ja-JP" sz="2000" dirty="0">
              <a:solidFill>
                <a:srgbClr val="007AD6"/>
              </a:solidFill>
            </a:endParaRPr>
          </a:p>
          <a:p>
            <a:pPr marL="0" indent="0" algn="just">
              <a:spcAft>
                <a:spcPts val="0"/>
              </a:spcAft>
              <a:buNone/>
            </a:pPr>
            <a:r>
              <a:rPr lang="ja-JP" altLang="en-US" sz="2000" u="sng" kern="0" dirty="0">
                <a:solidFill>
                  <a:srgbClr val="007AD6"/>
                </a:solidFill>
                <a:cs typeface="ＭＳ Ｐゴシック" panose="020B0600070205080204" pitchFamily="50" charset="-128"/>
                <a:sym typeface="ＭＳ 明朝" panose="02020609040205080304" pitchFamily="17" charset="-128"/>
              </a:rPr>
              <a:t>再エネ</a:t>
            </a:r>
            <a:r>
              <a:rPr lang="en-US" altLang="ja-JP" sz="2000" u="sng" kern="0" dirty="0">
                <a:solidFill>
                  <a:srgbClr val="007AD6"/>
                </a:solidFill>
                <a:cs typeface="ＭＳ Ｐゴシック" panose="020B0600070205080204" pitchFamily="50" charset="-128"/>
                <a:sym typeface="ＭＳ 明朝" panose="02020609040205080304" pitchFamily="17" charset="-128"/>
              </a:rPr>
              <a:t>×</a:t>
            </a:r>
            <a:r>
              <a:rPr lang="ja-JP" altLang="en-US" sz="2000" u="sng" kern="0" dirty="0">
                <a:solidFill>
                  <a:srgbClr val="007AD6"/>
                </a:solidFill>
                <a:cs typeface="ＭＳ Ｐゴシック" panose="020B0600070205080204" pitchFamily="50" charset="-128"/>
                <a:sym typeface="ＭＳ 明朝" panose="02020609040205080304" pitchFamily="17" charset="-128"/>
              </a:rPr>
              <a:t>電動車の同時導入による脱炭素型カーシェア・防災拠点化促進事業</a:t>
            </a:r>
            <a:r>
              <a:rPr lang="en-US" altLang="ja-JP" sz="2000" u="sng" kern="0" dirty="0">
                <a:solidFill>
                  <a:srgbClr val="007AD6"/>
                </a:solidFill>
                <a:cs typeface="ＭＳ Ｐゴシック" panose="020B0600070205080204" pitchFamily="50" charset="-128"/>
                <a:sym typeface="ＭＳ 明朝" panose="02020609040205080304" pitchFamily="17" charset="-128"/>
              </a:rPr>
              <a:t>『</a:t>
            </a:r>
            <a:r>
              <a:rPr lang="ja-JP" altLang="en-US" sz="2000" u="sng" kern="0" dirty="0">
                <a:solidFill>
                  <a:srgbClr val="007AD6"/>
                </a:solidFill>
                <a:cs typeface="ＭＳ Ｐゴシック" panose="020B0600070205080204" pitchFamily="50" charset="-128"/>
                <a:sym typeface="ＭＳ 明朝" panose="02020609040205080304" pitchFamily="17" charset="-128"/>
              </a:rPr>
              <a:t>カーシェア</a:t>
            </a:r>
            <a:r>
              <a:rPr lang="en-US" altLang="ja-JP" sz="2000" u="sng" kern="0" dirty="0">
                <a:solidFill>
                  <a:srgbClr val="007AD6"/>
                </a:solidFill>
                <a:cs typeface="ＭＳ Ｐゴシック" panose="020B0600070205080204" pitchFamily="50" charset="-128"/>
              </a:rPr>
              <a:t>』</a:t>
            </a:r>
            <a:endParaRPr lang="ja-JP" altLang="ja-JP" sz="2000" u="sng" dirty="0">
              <a:solidFill>
                <a:srgbClr val="007AD6"/>
              </a:solidFill>
            </a:endParaRPr>
          </a:p>
          <a:p>
            <a:pPr marL="0" indent="0">
              <a:lnSpc>
                <a:spcPct val="150000"/>
              </a:lnSpc>
              <a:buNone/>
            </a:pPr>
            <a:endParaRPr lang="ja-JP" altLang="ja-JP" sz="2000" dirty="0">
              <a:solidFill>
                <a:srgbClr val="C00000"/>
              </a:solidFill>
            </a:endParaRPr>
          </a:p>
        </p:txBody>
      </p:sp>
      <p:sp>
        <p:nvSpPr>
          <p:cNvPr id="5" name="タイトル 4"/>
          <p:cNvSpPr>
            <a:spLocks noGrp="1"/>
          </p:cNvSpPr>
          <p:nvPr>
            <p:ph type="title"/>
          </p:nvPr>
        </p:nvSpPr>
        <p:spPr>
          <a:xfrm>
            <a:off x="655686" y="239377"/>
            <a:ext cx="6172817" cy="544512"/>
          </a:xfrm>
        </p:spPr>
        <p:txBody>
          <a:bodyPr>
            <a:normAutofit/>
          </a:bodyPr>
          <a:lstStyle/>
          <a:p>
            <a:r>
              <a:rPr lang="ja-JP" altLang="en-US" sz="2400" dirty="0"/>
              <a:t>内容（目次） </a:t>
            </a:r>
            <a:endParaRPr kumimoji="1" lang="ja-JP" altLang="en-US" sz="2400" dirty="0"/>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Tree>
    <p:extLst>
      <p:ext uri="{BB962C8B-B14F-4D97-AF65-F5344CB8AC3E}">
        <p14:creationId xmlns:p14="http://schemas.microsoft.com/office/powerpoint/2010/main" val="25627916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83460" y="828069"/>
            <a:ext cx="8229600" cy="626192"/>
          </a:xfrm>
        </p:spPr>
        <p:txBody>
          <a:bodyPr>
            <a:normAutofit fontScale="92500"/>
          </a:bodyPr>
          <a:lstStyle/>
          <a:p>
            <a:pPr marL="0" indent="0">
              <a:buNone/>
            </a:pPr>
            <a:r>
              <a:rPr lang="en-US" altLang="ja-JP" sz="2600" b="1" dirty="0"/>
              <a:t>【</a:t>
            </a:r>
            <a:r>
              <a:rPr lang="ja-JP" altLang="en-US" sz="2600" b="1" dirty="0"/>
              <a:t>地方公共団体</a:t>
            </a:r>
            <a:r>
              <a:rPr lang="en-US" altLang="ja-JP" sz="2600" b="1" dirty="0"/>
              <a:t>】</a:t>
            </a:r>
            <a:r>
              <a:rPr kumimoji="1" lang="ja-JP" altLang="en-US" sz="2200" dirty="0"/>
              <a:t>消費税等相当額 補助対象判断フローチャート</a:t>
            </a:r>
          </a:p>
        </p:txBody>
      </p:sp>
      <p:sp>
        <p:nvSpPr>
          <p:cNvPr id="4" name="タイトル 3"/>
          <p:cNvSpPr>
            <a:spLocks noGrp="1"/>
          </p:cNvSpPr>
          <p:nvPr>
            <p:ph type="title"/>
          </p:nvPr>
        </p:nvSpPr>
        <p:spPr>
          <a:xfrm>
            <a:off x="624142" y="207421"/>
            <a:ext cx="8229600" cy="544512"/>
          </a:xfrm>
        </p:spPr>
        <p:txBody>
          <a:bodyPr>
            <a:normAutofit/>
          </a:bodyPr>
          <a:lstStyle/>
          <a:p>
            <a:r>
              <a:rPr lang="ja-JP" altLang="en-US" dirty="0"/>
              <a:t>＜参考＞</a:t>
            </a:r>
            <a:r>
              <a:rPr lang="en-US" altLang="ja-JP" dirty="0"/>
              <a:t> </a:t>
            </a:r>
            <a:r>
              <a:rPr lang="ja-JP" altLang="en-US" dirty="0"/>
              <a:t>消費税及び地方消費税相当額について </a:t>
            </a:r>
            <a:endParaRPr kumimoji="1" lang="ja-JP" altLang="en-US" dirty="0"/>
          </a:p>
        </p:txBody>
      </p:sp>
      <p:sp>
        <p:nvSpPr>
          <p:cNvPr id="5" name="フローチャート: 判断 4"/>
          <p:cNvSpPr/>
          <p:nvPr/>
        </p:nvSpPr>
        <p:spPr>
          <a:xfrm>
            <a:off x="1214588" y="2021743"/>
            <a:ext cx="2699223" cy="910965"/>
          </a:xfrm>
          <a:prstGeom prst="flowChartDecision">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一般会計である</a:t>
            </a:r>
          </a:p>
        </p:txBody>
      </p:sp>
      <p:sp>
        <p:nvSpPr>
          <p:cNvPr id="6" name="フローチャート: 代替処理 5"/>
          <p:cNvSpPr/>
          <p:nvPr/>
        </p:nvSpPr>
        <p:spPr>
          <a:xfrm>
            <a:off x="5233486" y="2120285"/>
            <a:ext cx="3111388" cy="728572"/>
          </a:xfrm>
          <a:prstGeom prst="flowChartAlternateProcess">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消費税等相当額を</a:t>
            </a:r>
            <a:r>
              <a:rPr kumimoji="1" lang="ja-JP" altLang="en-US" sz="16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補助対象経費に含めて応募申請可</a:t>
            </a:r>
          </a:p>
        </p:txBody>
      </p:sp>
      <p:cxnSp>
        <p:nvCxnSpPr>
          <p:cNvPr id="8" name="直線矢印コネクタ 7"/>
          <p:cNvCxnSpPr>
            <a:stCxn id="5" idx="3"/>
            <a:endCxn id="6" idx="1"/>
          </p:cNvCxnSpPr>
          <p:nvPr/>
        </p:nvCxnSpPr>
        <p:spPr>
          <a:xfrm>
            <a:off x="3913811" y="2477226"/>
            <a:ext cx="1319675" cy="7345"/>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5" name="フローチャート: 判断 14"/>
          <p:cNvSpPr/>
          <p:nvPr/>
        </p:nvSpPr>
        <p:spPr>
          <a:xfrm>
            <a:off x="1226727" y="3869980"/>
            <a:ext cx="2699223" cy="910965"/>
          </a:xfrm>
          <a:prstGeom prst="flowChartDecision">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特定収入割合が</a:t>
            </a:r>
            <a:endParaRPr kumimoji="1" lang="en-US" altLang="ja-JP"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５％を超える</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フローチャート: 代替処理 15"/>
          <p:cNvSpPr/>
          <p:nvPr/>
        </p:nvSpPr>
        <p:spPr>
          <a:xfrm>
            <a:off x="5175057" y="3963885"/>
            <a:ext cx="3111388" cy="728572"/>
          </a:xfrm>
          <a:prstGeom prst="flowChartAlternateProcess">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消費税等相当額を</a:t>
            </a:r>
            <a:r>
              <a:rPr kumimoji="1" lang="ja-JP" altLang="en-US" sz="16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補助対象経費に含めて応募申請可</a:t>
            </a:r>
          </a:p>
        </p:txBody>
      </p:sp>
      <p:cxnSp>
        <p:nvCxnSpPr>
          <p:cNvPr id="22" name="直線矢印コネクタ 21"/>
          <p:cNvCxnSpPr>
            <a:stCxn id="5" idx="2"/>
            <a:endCxn id="15" idx="0"/>
          </p:cNvCxnSpPr>
          <p:nvPr/>
        </p:nvCxnSpPr>
        <p:spPr>
          <a:xfrm>
            <a:off x="2564200" y="2932708"/>
            <a:ext cx="12139" cy="937272"/>
          </a:xfrm>
          <a:prstGeom prst="straightConnector1">
            <a:avLst/>
          </a:prstGeom>
          <a:ln w="254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15" idx="3"/>
            <a:endCxn id="16" idx="1"/>
          </p:cNvCxnSpPr>
          <p:nvPr/>
        </p:nvCxnSpPr>
        <p:spPr>
          <a:xfrm>
            <a:off x="3925950" y="4325463"/>
            <a:ext cx="1249107" cy="2708"/>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6054899" y="1601736"/>
            <a:ext cx="417751" cy="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6441717" y="1439910"/>
            <a:ext cx="646331" cy="369332"/>
          </a:xfrm>
          <a:prstGeom prst="rect">
            <a:avLst/>
          </a:prstGeom>
          <a:noFill/>
        </p:spPr>
        <p:txBody>
          <a:bodyPr wrap="none" rtlCol="0">
            <a:spAutoFit/>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はい</a:t>
            </a:r>
          </a:p>
        </p:txBody>
      </p:sp>
      <p:cxnSp>
        <p:nvCxnSpPr>
          <p:cNvPr id="36" name="直線矢印コネクタ 35"/>
          <p:cNvCxnSpPr/>
          <p:nvPr/>
        </p:nvCxnSpPr>
        <p:spPr>
          <a:xfrm>
            <a:off x="7270950" y="1585456"/>
            <a:ext cx="341552" cy="0"/>
          </a:xfrm>
          <a:prstGeom prst="straightConnector1">
            <a:avLst/>
          </a:prstGeom>
          <a:ln w="254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7623154" y="1443378"/>
            <a:ext cx="877163" cy="369332"/>
          </a:xfrm>
          <a:prstGeom prst="rect">
            <a:avLst/>
          </a:prstGeom>
          <a:noFill/>
        </p:spPr>
        <p:txBody>
          <a:bodyPr wrap="none" rtlCol="0">
            <a:spAutoFit/>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いいえ</a:t>
            </a:r>
          </a:p>
        </p:txBody>
      </p:sp>
      <p:sp>
        <p:nvSpPr>
          <p:cNvPr id="42" name="テキスト ボックス 41"/>
          <p:cNvSpPr txBox="1"/>
          <p:nvPr/>
        </p:nvSpPr>
        <p:spPr>
          <a:xfrm>
            <a:off x="5229266" y="1449231"/>
            <a:ext cx="877163" cy="369332"/>
          </a:xfrm>
          <a:prstGeom prst="rect">
            <a:avLst/>
          </a:prstGeom>
          <a:noFill/>
        </p:spPr>
        <p:txBody>
          <a:bodyPr wrap="none" rtlCol="0">
            <a:spAutoFit/>
          </a:bodyPr>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凡例：</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5130813" y="1392384"/>
            <a:ext cx="3361643" cy="416858"/>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636706" y="2961335"/>
            <a:ext cx="1107996" cy="369332"/>
          </a:xfrm>
          <a:prstGeom prst="rect">
            <a:avLst/>
          </a:prstGeom>
          <a:noFill/>
        </p:spPr>
        <p:txBody>
          <a:bodyPr wrap="none" rtlCol="0">
            <a:spAutoFit/>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特別会計</a:t>
            </a:r>
          </a:p>
        </p:txBody>
      </p:sp>
      <p:sp>
        <p:nvSpPr>
          <p:cNvPr id="25" name="テキスト ボックス 24"/>
          <p:cNvSpPr txBox="1"/>
          <p:nvPr/>
        </p:nvSpPr>
        <p:spPr>
          <a:xfrm>
            <a:off x="3759450" y="2488767"/>
            <a:ext cx="1107996" cy="369332"/>
          </a:xfrm>
          <a:prstGeom prst="rect">
            <a:avLst/>
          </a:prstGeom>
          <a:noFill/>
        </p:spPr>
        <p:txBody>
          <a:bodyPr wrap="none" rtlCol="0">
            <a:spAutoFit/>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一般会計</a:t>
            </a:r>
          </a:p>
        </p:txBody>
      </p:sp>
      <p:cxnSp>
        <p:nvCxnSpPr>
          <p:cNvPr id="31" name="直線矢印コネクタ 30"/>
          <p:cNvCxnSpPr>
            <a:stCxn id="15" idx="2"/>
            <a:endCxn id="23" idx="0"/>
          </p:cNvCxnSpPr>
          <p:nvPr/>
        </p:nvCxnSpPr>
        <p:spPr>
          <a:xfrm flipH="1">
            <a:off x="2572460" y="4780945"/>
            <a:ext cx="3879" cy="583539"/>
          </a:xfrm>
          <a:prstGeom prst="straightConnector1">
            <a:avLst/>
          </a:prstGeom>
          <a:ln w="254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1133604" y="5364484"/>
            <a:ext cx="2877711" cy="523220"/>
          </a:xfrm>
          <a:prstGeom prst="rect">
            <a:avLst/>
          </a:prstGeom>
          <a:noFill/>
        </p:spPr>
        <p:txBody>
          <a:bodyPr wrap="none" rtlCol="0">
            <a:spAutoFit/>
          </a:bodyPr>
          <a:lstStyle/>
          <a:p>
            <a:pPr algn="ctr"/>
            <a:r>
              <a:rPr lang="ja-JP" altLang="en-US" sz="14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消費税等相当額を補助対象経費</a:t>
            </a:r>
            <a:r>
              <a:rPr lang="en-US" altLang="ja-JP" sz="14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に含めて応募申請することは不可</a:t>
            </a:r>
          </a:p>
        </p:txBody>
      </p:sp>
      <p:pic>
        <p:nvPicPr>
          <p:cNvPr id="24" name="図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Tree>
    <p:extLst>
      <p:ext uri="{BB962C8B-B14F-4D97-AF65-F5344CB8AC3E}">
        <p14:creationId xmlns:p14="http://schemas.microsoft.com/office/powerpoint/2010/main" val="4226401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76250" y="1664565"/>
            <a:ext cx="8229600" cy="3288436"/>
          </a:xfrm>
        </p:spPr>
        <p:txBody>
          <a:bodyPr>
            <a:normAutofit/>
          </a:bodyPr>
          <a:lstStyle/>
          <a:p>
            <a:pPr marL="0" indent="0">
              <a:buNone/>
            </a:pPr>
            <a:r>
              <a:rPr lang="en-US" altLang="ja-JP" sz="2000" b="1" u="sng" dirty="0"/>
              <a:t>【</a:t>
            </a:r>
            <a:r>
              <a:rPr lang="ja-JP" altLang="en-US" sz="2000" b="1" u="sng" dirty="0"/>
              <a:t>補足</a:t>
            </a:r>
            <a:r>
              <a:rPr lang="en-US" altLang="ja-JP" sz="2000" b="1" u="sng" dirty="0"/>
              <a:t>】</a:t>
            </a:r>
            <a:r>
              <a:rPr lang="ja-JP" altLang="en-US" sz="1800" dirty="0"/>
              <a:t>［交付規程　第</a:t>
            </a:r>
            <a:r>
              <a:rPr lang="en-US" altLang="ja-JP" sz="1800" dirty="0"/>
              <a:t>8</a:t>
            </a:r>
            <a:r>
              <a:rPr lang="ja-JP" altLang="en-US" sz="1800" dirty="0"/>
              <a:t>条　第１項　第十号］</a:t>
            </a:r>
            <a:endParaRPr lang="en-US" altLang="ja-JP" dirty="0"/>
          </a:p>
          <a:p>
            <a:pPr marL="0" indent="0">
              <a:buNone/>
            </a:pPr>
            <a:r>
              <a:rPr lang="ja-JP" altLang="en-US" dirty="0"/>
              <a:t>　</a:t>
            </a:r>
            <a:r>
              <a:rPr lang="ja-JP" altLang="en-US" sz="2000" dirty="0">
                <a:solidFill>
                  <a:sysClr val="windowText" lastClr="000000"/>
                </a:solidFill>
              </a:rPr>
              <a:t>消費税等相当額を</a:t>
            </a:r>
            <a:r>
              <a:rPr lang="ja-JP" altLang="en-US" sz="2000" dirty="0"/>
              <a:t>補助対象経費に含めて</a:t>
            </a:r>
            <a:r>
              <a:rPr lang="ja-JP" altLang="ja-JP" sz="2000" dirty="0"/>
              <a:t>交付の申請がなされたものについては、補助事業完了後に、消費税及び地方消費税の申告により補助金に係る消費税等仕入控除税額が確定し、精算減額又は返還が発生した場合</a:t>
            </a:r>
            <a:r>
              <a:rPr lang="ja-JP" altLang="en-US" sz="2000" dirty="0"/>
              <a:t>は</a:t>
            </a:r>
            <a:r>
              <a:rPr lang="ja-JP" altLang="ja-JP" sz="2000" dirty="0"/>
              <a:t>、様式第９による消費税及び地方消費税に係る仕入控除税額報告書により、速やかに協会に報告して下さい。</a:t>
            </a:r>
            <a:r>
              <a:rPr lang="en-US" altLang="ja-JP" sz="2000" dirty="0"/>
              <a:t> </a:t>
            </a:r>
            <a:endParaRPr lang="ja-JP" altLang="ja-JP" sz="2000" dirty="0"/>
          </a:p>
        </p:txBody>
      </p:sp>
      <p:sp>
        <p:nvSpPr>
          <p:cNvPr id="24" name="正方形/長方形 23"/>
          <p:cNvSpPr/>
          <p:nvPr/>
        </p:nvSpPr>
        <p:spPr>
          <a:xfrm>
            <a:off x="7118166" y="704730"/>
            <a:ext cx="1701800" cy="33855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公募要領 </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p.16</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タイトル 3"/>
          <p:cNvSpPr>
            <a:spLocks noGrp="1"/>
          </p:cNvSpPr>
          <p:nvPr>
            <p:ph type="title"/>
          </p:nvPr>
        </p:nvSpPr>
        <p:spPr>
          <a:xfrm>
            <a:off x="609600" y="172647"/>
            <a:ext cx="8229600" cy="636587"/>
          </a:xfrm>
        </p:spPr>
        <p:txBody>
          <a:bodyPr>
            <a:normAutofit/>
          </a:bodyPr>
          <a:lstStyle/>
          <a:p>
            <a:r>
              <a:rPr lang="ja-JP" altLang="en-US" dirty="0"/>
              <a:t>＜参考＞</a:t>
            </a:r>
            <a:r>
              <a:rPr lang="en-US" altLang="ja-JP" dirty="0"/>
              <a:t> </a:t>
            </a:r>
            <a:r>
              <a:rPr lang="ja-JP" altLang="en-US" dirty="0"/>
              <a:t>消費税及び地方消費税相当額について</a:t>
            </a:r>
            <a:endParaRPr kumimoji="1" lang="ja-JP" altLang="en-US" dirty="0"/>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Tree>
    <p:extLst>
      <p:ext uri="{BB962C8B-B14F-4D97-AF65-F5344CB8AC3E}">
        <p14:creationId xmlns:p14="http://schemas.microsoft.com/office/powerpoint/2010/main" val="1302294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12956" y="3052295"/>
            <a:ext cx="8332837" cy="646331"/>
          </a:xfrm>
          <a:prstGeom prst="rect">
            <a:avLst/>
          </a:prstGeom>
          <a:noFill/>
        </p:spPr>
        <p:txBody>
          <a:bodyPr wrap="square" rtlCol="0">
            <a:spAutoFit/>
          </a:bodyPr>
          <a:lstStyle/>
          <a:p>
            <a:pPr algn="ctr"/>
            <a:r>
              <a:rPr lang="ja-JP" altLang="en-US" sz="3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補助事業について</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Tree>
    <p:extLst>
      <p:ext uri="{BB962C8B-B14F-4D97-AF65-F5344CB8AC3E}">
        <p14:creationId xmlns:p14="http://schemas.microsoft.com/office/powerpoint/2010/main" val="676722457"/>
      </p:ext>
    </p:extLst>
  </p:cSld>
  <p:clrMapOvr>
    <a:masterClrMapping/>
  </p:clrMapOvr>
  <p:transition spd="slow">
    <p:wheel spokes="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lang="en-US" altLang="ja-JP" sz="2400" dirty="0"/>
              <a:t>【</a:t>
            </a:r>
            <a:r>
              <a:rPr lang="ja-JP" altLang="en-US" sz="2400" dirty="0"/>
              <a:t>事業の目的</a:t>
            </a:r>
            <a:r>
              <a:rPr lang="en-US" altLang="ja-JP" sz="2400" dirty="0"/>
              <a:t>】</a:t>
            </a:r>
            <a:endParaRPr kumimoji="1" lang="ja-JP" altLang="en-US" sz="2400" dirty="0"/>
          </a:p>
        </p:txBody>
      </p:sp>
      <p:sp>
        <p:nvSpPr>
          <p:cNvPr id="6" name="コンテンツ プレースホルダー 5"/>
          <p:cNvSpPr>
            <a:spLocks noGrp="1"/>
          </p:cNvSpPr>
          <p:nvPr>
            <p:ph idx="1"/>
          </p:nvPr>
        </p:nvSpPr>
        <p:spPr>
          <a:xfrm>
            <a:off x="151430" y="790866"/>
            <a:ext cx="8887454" cy="2681100"/>
          </a:xfrm>
          <a:prstGeom prst="rect">
            <a:avLst/>
          </a:prstGeom>
          <a:ln>
            <a:solidFill>
              <a:srgbClr val="386D8F"/>
            </a:solidFill>
          </a:ln>
        </p:spPr>
        <p:style>
          <a:lnRef idx="2">
            <a:schemeClr val="accent2"/>
          </a:lnRef>
          <a:fillRef idx="1">
            <a:schemeClr val="lt1"/>
          </a:fillRef>
          <a:effectRef idx="0">
            <a:schemeClr val="accent2"/>
          </a:effectRef>
          <a:fontRef idx="minor">
            <a:schemeClr val="dk1"/>
          </a:fontRef>
        </p:style>
        <p:txBody>
          <a:bodyPr lIns="95783" tIns="47892" rIns="95783" bIns="47892" anchor="ctr"/>
          <a:lstStyle/>
          <a:p>
            <a:pPr marL="0" lvl="0" indent="0" algn="ctr" fontAlgn="base" hangingPunct="0">
              <a:spcBef>
                <a:spcPts val="0"/>
              </a:spcBef>
              <a:buNone/>
            </a:pPr>
            <a:endParaRPr lang="en-US" altLang="ja-JP" sz="1800" b="1" dirty="0">
              <a:solidFill>
                <a:prstClr val="black"/>
              </a:solidFill>
            </a:endParaRPr>
          </a:p>
          <a:p>
            <a:pPr marL="0" lvl="0" indent="0" algn="ctr" fontAlgn="base" hangingPunct="0">
              <a:spcBef>
                <a:spcPts val="0"/>
              </a:spcBef>
              <a:buNone/>
            </a:pPr>
            <a:r>
              <a:rPr lang="ja-JP" altLang="en-US" sz="1800" b="1" dirty="0">
                <a:solidFill>
                  <a:prstClr val="black"/>
                </a:solidFill>
              </a:rPr>
              <a:t>再生可能エネルギー発電設備と電気自動車等を同時導入し、地域住民等向けにシェアリングするとともに、充放電設備</a:t>
            </a:r>
            <a:r>
              <a:rPr lang="en-US" altLang="ja-JP" sz="1800" b="1" dirty="0">
                <a:solidFill>
                  <a:prstClr val="black"/>
                </a:solidFill>
              </a:rPr>
              <a:t>/</a:t>
            </a:r>
            <a:r>
              <a:rPr lang="ja-JP" altLang="en-US" sz="1800" b="1" dirty="0">
                <a:solidFill>
                  <a:prstClr val="black"/>
                </a:solidFill>
              </a:rPr>
              <a:t>外部給電気の導入及び災害時における活用を行う</a:t>
            </a:r>
            <a:endParaRPr lang="en-US" altLang="ja-JP" sz="1800" b="1" dirty="0">
              <a:solidFill>
                <a:prstClr val="black"/>
              </a:solidFill>
            </a:endParaRPr>
          </a:p>
          <a:p>
            <a:pPr marL="0" lvl="0" indent="0" algn="ctr" fontAlgn="base" hangingPunct="0">
              <a:spcBef>
                <a:spcPts val="0"/>
              </a:spcBef>
              <a:buNone/>
            </a:pPr>
            <a:endParaRPr lang="en-US" altLang="ja-JP" sz="1800" dirty="0">
              <a:solidFill>
                <a:prstClr val="black"/>
              </a:solidFill>
            </a:endParaRPr>
          </a:p>
          <a:p>
            <a:pPr marL="0" lvl="0" indent="0" algn="ctr" fontAlgn="base" hangingPunct="0">
              <a:spcBef>
                <a:spcPts val="0"/>
              </a:spcBef>
              <a:buNone/>
            </a:pPr>
            <a:endParaRPr lang="en-US" altLang="ja-JP" sz="1800" dirty="0">
              <a:solidFill>
                <a:prstClr val="black"/>
              </a:solidFill>
            </a:endParaRPr>
          </a:p>
          <a:p>
            <a:pPr marL="0" lvl="0" indent="0" algn="ctr" fontAlgn="base" hangingPunct="0">
              <a:spcBef>
                <a:spcPts val="0"/>
              </a:spcBef>
              <a:buNone/>
            </a:pPr>
            <a:r>
              <a:rPr lang="ja-JP" altLang="en-US" sz="1800" dirty="0">
                <a:solidFill>
                  <a:prstClr val="black"/>
                </a:solidFill>
              </a:rPr>
              <a:t>移動の脱炭素化を図るとともに災害時における地域のレジリエンス強化を図</a:t>
            </a:r>
            <a:r>
              <a:rPr lang="ja-JP" altLang="ja-JP" sz="1800" dirty="0">
                <a:solidFill>
                  <a:prstClr val="black"/>
                </a:solidFill>
              </a:rPr>
              <a:t>り、</a:t>
            </a:r>
            <a:endParaRPr lang="en-US" altLang="ja-JP" sz="1800" dirty="0">
              <a:solidFill>
                <a:prstClr val="black"/>
              </a:solidFill>
            </a:endParaRPr>
          </a:p>
          <a:p>
            <a:pPr marL="0" lvl="0" indent="0" algn="ctr" fontAlgn="base" hangingPunct="0">
              <a:spcBef>
                <a:spcPts val="0"/>
              </a:spcBef>
              <a:buNone/>
            </a:pPr>
            <a:r>
              <a:rPr lang="ja-JP" altLang="ja-JP" sz="1800" dirty="0">
                <a:solidFill>
                  <a:prstClr val="black"/>
                </a:solidFill>
              </a:rPr>
              <a:t>もって</a:t>
            </a:r>
            <a:r>
              <a:rPr lang="ja-JP" altLang="ja-JP" sz="1800" dirty="0">
                <a:solidFill>
                  <a:srgbClr val="0070C0"/>
                </a:solidFill>
              </a:rPr>
              <a:t>地球環境の保全に資する</a:t>
            </a:r>
            <a:endParaRPr lang="en-US" altLang="ja-JP" sz="1800" b="1" u="sng" dirty="0">
              <a:solidFill>
                <a:srgbClr val="0070C0"/>
              </a:solidFill>
            </a:endParaRPr>
          </a:p>
        </p:txBody>
      </p:sp>
      <p:sp>
        <p:nvSpPr>
          <p:cNvPr id="10" name="正方形/長方形 9"/>
          <p:cNvSpPr/>
          <p:nvPr/>
        </p:nvSpPr>
        <p:spPr>
          <a:xfrm>
            <a:off x="149624" y="806715"/>
            <a:ext cx="1249508" cy="373718"/>
          </a:xfrm>
          <a:prstGeom prst="rect">
            <a:avLst/>
          </a:prstGeom>
          <a:solidFill>
            <a:srgbClr val="386D8F"/>
          </a:solidFill>
        </p:spPr>
        <p:style>
          <a:lnRef idx="0">
            <a:schemeClr val="accent2"/>
          </a:lnRef>
          <a:fillRef idx="3">
            <a:schemeClr val="accent2"/>
          </a:fillRef>
          <a:effectRef idx="3">
            <a:schemeClr val="accent2"/>
          </a:effectRef>
          <a:fontRef idx="minor">
            <a:schemeClr val="lt1"/>
          </a:fontRef>
        </p:style>
        <p:txBody>
          <a:bodyPr wrap="square" lIns="95783" tIns="47892" rIns="95783" bIns="47892">
            <a:spAutoFit/>
          </a:bodyPr>
          <a:lstStyle/>
          <a:p>
            <a:pPr algn="ctr" fontAlgn="auto">
              <a:spcBef>
                <a:spcPts val="0"/>
              </a:spcBef>
              <a:spcAft>
                <a:spcPts val="0"/>
              </a:spcAft>
              <a:defRPr/>
            </a:pPr>
            <a:r>
              <a:rPr lang="ja-JP" altLang="en-US" b="1" u="sng" dirty="0">
                <a:latin typeface="メイリオ" panose="020B0604030504040204" pitchFamily="50" charset="-128"/>
                <a:ea typeface="メイリオ" panose="020B0604030504040204" pitchFamily="50" charset="-128"/>
                <a:cs typeface="メイリオ" panose="020B0604030504040204" pitchFamily="50" charset="-128"/>
              </a:rPr>
              <a:t>事業目的</a:t>
            </a:r>
          </a:p>
        </p:txBody>
      </p:sp>
      <p:sp>
        <p:nvSpPr>
          <p:cNvPr id="11" name="正方形/長方形 10"/>
          <p:cNvSpPr/>
          <p:nvPr/>
        </p:nvSpPr>
        <p:spPr>
          <a:xfrm>
            <a:off x="149624" y="3527446"/>
            <a:ext cx="8889260" cy="3051155"/>
          </a:xfrm>
          <a:prstGeom prst="rect">
            <a:avLst/>
          </a:prstGeom>
          <a:ln>
            <a:solidFill>
              <a:srgbClr val="386D8F"/>
            </a:solidFill>
          </a:ln>
        </p:spPr>
        <p:style>
          <a:lnRef idx="2">
            <a:schemeClr val="accent2"/>
          </a:lnRef>
          <a:fillRef idx="1">
            <a:schemeClr val="lt1"/>
          </a:fillRef>
          <a:effectRef idx="0">
            <a:schemeClr val="accent2"/>
          </a:effectRef>
          <a:fontRef idx="minor">
            <a:schemeClr val="dk1"/>
          </a:fontRef>
        </p:style>
        <p:txBody>
          <a:bodyPr lIns="95783" tIns="47892" rIns="95783" bIns="47892" anchor="ctr"/>
          <a:lstStyle/>
          <a:p>
            <a:pPr algn="ctr" fontAlgn="auto">
              <a:spcBef>
                <a:spcPts val="0"/>
              </a:spcBef>
              <a:spcAft>
                <a:spcPts val="0"/>
              </a:spcAft>
              <a:defRPr/>
            </a:pPr>
            <a:endParaRPr lang="ja-JP" altLang="en-US" sz="1400" dirty="0">
              <a:latin typeface="+mn-ea"/>
              <a:cs typeface="メイリオ" pitchFamily="50" charset="-128"/>
            </a:endParaRPr>
          </a:p>
        </p:txBody>
      </p:sp>
      <p:sp>
        <p:nvSpPr>
          <p:cNvPr id="12" name="正方形/長方形 11"/>
          <p:cNvSpPr/>
          <p:nvPr/>
        </p:nvSpPr>
        <p:spPr>
          <a:xfrm>
            <a:off x="151430" y="3532035"/>
            <a:ext cx="1295149" cy="373718"/>
          </a:xfrm>
          <a:prstGeom prst="rect">
            <a:avLst/>
          </a:prstGeom>
          <a:solidFill>
            <a:srgbClr val="386D8F"/>
          </a:solidFill>
        </p:spPr>
        <p:style>
          <a:lnRef idx="0">
            <a:schemeClr val="accent2"/>
          </a:lnRef>
          <a:fillRef idx="3">
            <a:schemeClr val="accent2"/>
          </a:fillRef>
          <a:effectRef idx="3">
            <a:schemeClr val="accent2"/>
          </a:effectRef>
          <a:fontRef idx="minor">
            <a:schemeClr val="lt1"/>
          </a:fontRef>
        </p:style>
        <p:txBody>
          <a:bodyPr wrap="square" lIns="95783" tIns="47892" rIns="95783" bIns="47892">
            <a:spAutoFit/>
          </a:bodyPr>
          <a:lstStyle/>
          <a:p>
            <a:pPr algn="ctr" fontAlgn="auto">
              <a:spcBef>
                <a:spcPts val="0"/>
              </a:spcBef>
              <a:spcAft>
                <a:spcPts val="0"/>
              </a:spcAft>
              <a:defRPr/>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イメージ</a:t>
            </a:r>
          </a:p>
        </p:txBody>
      </p:sp>
      <p:sp>
        <p:nvSpPr>
          <p:cNvPr id="13" name="下矢印 12"/>
          <p:cNvSpPr/>
          <p:nvPr/>
        </p:nvSpPr>
        <p:spPr>
          <a:xfrm>
            <a:off x="3961039" y="2088629"/>
            <a:ext cx="934621"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7356925" y="283794"/>
            <a:ext cx="1412958" cy="338554"/>
          </a:xfrm>
          <a:prstGeom prst="rect">
            <a:avLst/>
          </a:prstGeom>
          <a:solidFill>
            <a:schemeClr val="bg1"/>
          </a:solidFill>
          <a:ln>
            <a:solidFill>
              <a:schemeClr val="tx1"/>
            </a:solidFill>
          </a:ln>
        </p:spPr>
        <p:txBody>
          <a:bodyPr wrap="square" rtlCol="0">
            <a:spAutoFit/>
          </a:bodyPr>
          <a:lstStyle/>
          <a:p>
            <a:pPr algn="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p.4</a:t>
            </a:r>
          </a:p>
        </p:txBody>
      </p:sp>
      <p:grpSp>
        <p:nvGrpSpPr>
          <p:cNvPr id="29" name="グループ化 28"/>
          <p:cNvGrpSpPr/>
          <p:nvPr/>
        </p:nvGrpSpPr>
        <p:grpSpPr>
          <a:xfrm>
            <a:off x="625876" y="3956883"/>
            <a:ext cx="4082350" cy="2459594"/>
            <a:chOff x="5974416" y="2573078"/>
            <a:chExt cx="3489612" cy="2363064"/>
          </a:xfrm>
        </p:grpSpPr>
        <p:pic>
          <p:nvPicPr>
            <p:cNvPr id="30" name="図 29"/>
            <p:cNvPicPr>
              <a:picLocks noChangeAspect="1"/>
            </p:cNvPicPr>
            <p:nvPr/>
          </p:nvPicPr>
          <p:blipFill>
            <a:blip r:embed="rId2"/>
            <a:stretch>
              <a:fillRect/>
            </a:stretch>
          </p:blipFill>
          <p:spPr>
            <a:xfrm>
              <a:off x="6659661" y="3242047"/>
              <a:ext cx="1163994" cy="779873"/>
            </a:xfrm>
            <a:prstGeom prst="rect">
              <a:avLst/>
            </a:prstGeom>
          </p:spPr>
        </p:pic>
        <p:sp>
          <p:nvSpPr>
            <p:cNvPr id="31" name="楕円 30"/>
            <p:cNvSpPr/>
            <p:nvPr/>
          </p:nvSpPr>
          <p:spPr>
            <a:xfrm rot="2574528">
              <a:off x="6431213" y="2666256"/>
              <a:ext cx="1632862" cy="2269886"/>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p:txBody>
        </p:sp>
        <p:pic>
          <p:nvPicPr>
            <p:cNvPr id="32" name="図 31"/>
            <p:cNvPicPr>
              <a:picLocks noChangeAspect="1"/>
            </p:cNvPicPr>
            <p:nvPr/>
          </p:nvPicPr>
          <p:blipFill>
            <a:blip r:embed="rId3"/>
            <a:stretch>
              <a:fillRect/>
            </a:stretch>
          </p:blipFill>
          <p:spPr>
            <a:xfrm>
              <a:off x="6549989" y="4023118"/>
              <a:ext cx="595847" cy="595847"/>
            </a:xfrm>
            <a:prstGeom prst="rect">
              <a:avLst/>
            </a:prstGeom>
          </p:spPr>
        </p:pic>
        <p:pic>
          <p:nvPicPr>
            <p:cNvPr id="33" name="図 32"/>
            <p:cNvPicPr>
              <a:picLocks noChangeAspect="1"/>
            </p:cNvPicPr>
            <p:nvPr/>
          </p:nvPicPr>
          <p:blipFill>
            <a:blip r:embed="rId4"/>
            <a:stretch>
              <a:fillRect/>
            </a:stretch>
          </p:blipFill>
          <p:spPr>
            <a:xfrm>
              <a:off x="5976699" y="2583794"/>
              <a:ext cx="1053056" cy="1053056"/>
            </a:xfrm>
            <a:prstGeom prst="rect">
              <a:avLst/>
            </a:prstGeom>
          </p:spPr>
        </p:pic>
        <p:pic>
          <p:nvPicPr>
            <p:cNvPr id="34" name="図 33"/>
            <p:cNvPicPr>
              <a:picLocks noChangeAspect="1"/>
            </p:cNvPicPr>
            <p:nvPr/>
          </p:nvPicPr>
          <p:blipFill>
            <a:blip r:embed="rId5"/>
            <a:stretch>
              <a:fillRect/>
            </a:stretch>
          </p:blipFill>
          <p:spPr>
            <a:xfrm>
              <a:off x="7657058" y="2705281"/>
              <a:ext cx="518345" cy="467828"/>
            </a:xfrm>
            <a:prstGeom prst="rect">
              <a:avLst/>
            </a:prstGeom>
          </p:spPr>
        </p:pic>
        <p:pic>
          <p:nvPicPr>
            <p:cNvPr id="35" name="図 34"/>
            <p:cNvPicPr>
              <a:picLocks noChangeAspect="1"/>
            </p:cNvPicPr>
            <p:nvPr/>
          </p:nvPicPr>
          <p:blipFill>
            <a:blip r:embed="rId6"/>
            <a:stretch>
              <a:fillRect/>
            </a:stretch>
          </p:blipFill>
          <p:spPr>
            <a:xfrm>
              <a:off x="7616302" y="3961691"/>
              <a:ext cx="642286" cy="642286"/>
            </a:xfrm>
            <a:prstGeom prst="rect">
              <a:avLst/>
            </a:prstGeom>
          </p:spPr>
        </p:pic>
        <p:pic>
          <p:nvPicPr>
            <p:cNvPr id="36" name="図 35"/>
            <p:cNvPicPr>
              <a:picLocks noChangeAspect="1"/>
            </p:cNvPicPr>
            <p:nvPr/>
          </p:nvPicPr>
          <p:blipFill>
            <a:blip r:embed="rId7"/>
            <a:stretch>
              <a:fillRect/>
            </a:stretch>
          </p:blipFill>
          <p:spPr>
            <a:xfrm>
              <a:off x="8165643" y="2573078"/>
              <a:ext cx="509986" cy="380528"/>
            </a:xfrm>
            <a:prstGeom prst="rect">
              <a:avLst/>
            </a:prstGeom>
          </p:spPr>
        </p:pic>
        <p:pic>
          <p:nvPicPr>
            <p:cNvPr id="37" name="図 36"/>
            <p:cNvPicPr>
              <a:picLocks noChangeAspect="1"/>
            </p:cNvPicPr>
            <p:nvPr/>
          </p:nvPicPr>
          <p:blipFill>
            <a:blip r:embed="rId7"/>
            <a:stretch>
              <a:fillRect/>
            </a:stretch>
          </p:blipFill>
          <p:spPr>
            <a:xfrm>
              <a:off x="6898745" y="2649956"/>
              <a:ext cx="509986" cy="380528"/>
            </a:xfrm>
            <a:prstGeom prst="rect">
              <a:avLst/>
            </a:prstGeom>
          </p:spPr>
        </p:pic>
        <p:pic>
          <p:nvPicPr>
            <p:cNvPr id="38" name="図 37"/>
            <p:cNvPicPr>
              <a:picLocks noChangeAspect="1"/>
            </p:cNvPicPr>
            <p:nvPr/>
          </p:nvPicPr>
          <p:blipFill>
            <a:blip r:embed="rId7"/>
            <a:stretch>
              <a:fillRect/>
            </a:stretch>
          </p:blipFill>
          <p:spPr>
            <a:xfrm>
              <a:off x="8222504" y="3771427"/>
              <a:ext cx="509986" cy="380528"/>
            </a:xfrm>
            <a:prstGeom prst="rect">
              <a:avLst/>
            </a:prstGeom>
          </p:spPr>
        </p:pic>
        <p:pic>
          <p:nvPicPr>
            <p:cNvPr id="39" name="図 38"/>
            <p:cNvPicPr>
              <a:picLocks noChangeAspect="1"/>
            </p:cNvPicPr>
            <p:nvPr/>
          </p:nvPicPr>
          <p:blipFill>
            <a:blip r:embed="rId8"/>
            <a:stretch>
              <a:fillRect/>
            </a:stretch>
          </p:blipFill>
          <p:spPr>
            <a:xfrm>
              <a:off x="7559521" y="3294374"/>
              <a:ext cx="541148" cy="407428"/>
            </a:xfrm>
            <a:prstGeom prst="rect">
              <a:avLst/>
            </a:prstGeom>
          </p:spPr>
        </p:pic>
        <p:sp>
          <p:nvSpPr>
            <p:cNvPr id="40" name="正方形/長方形 39"/>
            <p:cNvSpPr/>
            <p:nvPr/>
          </p:nvSpPr>
          <p:spPr>
            <a:xfrm rot="2256102">
              <a:off x="8087229" y="3146118"/>
              <a:ext cx="1376799" cy="461665"/>
            </a:xfrm>
            <a:prstGeom prst="rect">
              <a:avLst/>
            </a:prstGeom>
          </p:spPr>
          <p:txBody>
            <a:bodyPr wrap="square">
              <a:spAutoFit/>
            </a:bodyPr>
            <a:lstStyle/>
            <a:p>
              <a:pPr defTabSz="986912" fontAlgn="base">
                <a:spcBef>
                  <a:spcPct val="0"/>
                </a:spcBef>
                <a:spcAft>
                  <a:spcPct val="0"/>
                </a:spcAft>
              </a:pPr>
              <a:r>
                <a:rPr lang="ja-JP" altLang="en-US" sz="1200" b="1" dirty="0">
                  <a:latin typeface="Cambria" pitchFamily="18" charset="0"/>
                  <a:ea typeface="メイリオ" pitchFamily="50" charset="-128"/>
                </a:rPr>
                <a:t>シェアリング</a:t>
              </a:r>
              <a:endParaRPr lang="en-US" altLang="ja-JP" sz="1200" b="1" dirty="0">
                <a:latin typeface="Cambria" pitchFamily="18" charset="0"/>
                <a:ea typeface="メイリオ" pitchFamily="50" charset="-128"/>
              </a:endParaRPr>
            </a:p>
            <a:p>
              <a:pPr defTabSz="986912" fontAlgn="base">
                <a:spcBef>
                  <a:spcPct val="0"/>
                </a:spcBef>
                <a:spcAft>
                  <a:spcPct val="0"/>
                </a:spcAft>
              </a:pPr>
              <a:r>
                <a:rPr lang="ja-JP" altLang="en-US" sz="1200" b="1" dirty="0">
                  <a:latin typeface="Cambria" pitchFamily="18" charset="0"/>
                  <a:ea typeface="メイリオ" pitchFamily="50" charset="-128"/>
                </a:rPr>
                <a:t>ネットワーク</a:t>
              </a:r>
            </a:p>
          </p:txBody>
        </p:sp>
        <p:pic>
          <p:nvPicPr>
            <p:cNvPr id="41" name="図 40"/>
            <p:cNvPicPr>
              <a:picLocks noChangeAspect="1"/>
            </p:cNvPicPr>
            <p:nvPr/>
          </p:nvPicPr>
          <p:blipFill>
            <a:blip r:embed="rId7"/>
            <a:stretch>
              <a:fillRect/>
            </a:stretch>
          </p:blipFill>
          <p:spPr>
            <a:xfrm>
              <a:off x="5974416" y="4069831"/>
              <a:ext cx="509986" cy="380528"/>
            </a:xfrm>
            <a:prstGeom prst="rect">
              <a:avLst/>
            </a:prstGeom>
          </p:spPr>
        </p:pic>
      </p:grpSp>
      <p:grpSp>
        <p:nvGrpSpPr>
          <p:cNvPr id="42" name="グループ化 41"/>
          <p:cNvGrpSpPr/>
          <p:nvPr/>
        </p:nvGrpSpPr>
        <p:grpSpPr>
          <a:xfrm>
            <a:off x="3841933" y="4703805"/>
            <a:ext cx="3322955" cy="1399733"/>
            <a:chOff x="5862886" y="4697317"/>
            <a:chExt cx="2355552" cy="1145011"/>
          </a:xfrm>
        </p:grpSpPr>
        <p:cxnSp>
          <p:nvCxnSpPr>
            <p:cNvPr id="43" name="直線コネクタ 42"/>
            <p:cNvCxnSpPr/>
            <p:nvPr/>
          </p:nvCxnSpPr>
          <p:spPr>
            <a:xfrm>
              <a:off x="6874741" y="5290726"/>
              <a:ext cx="1343697" cy="551602"/>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7512356" y="5299022"/>
              <a:ext cx="433585" cy="485800"/>
            </a:xfrm>
            <a:prstGeom prst="line">
              <a:avLst/>
            </a:prstGeom>
          </p:spPr>
          <p:style>
            <a:lnRef idx="1">
              <a:schemeClr val="accent1"/>
            </a:lnRef>
            <a:fillRef idx="0">
              <a:schemeClr val="accent1"/>
            </a:fillRef>
            <a:effectRef idx="0">
              <a:schemeClr val="accent1"/>
            </a:effectRef>
            <a:fontRef idx="minor">
              <a:schemeClr val="tx1"/>
            </a:fontRef>
          </p:style>
        </p:cxnSp>
        <p:pic>
          <p:nvPicPr>
            <p:cNvPr id="45" name="図 44"/>
            <p:cNvPicPr>
              <a:picLocks noChangeAspect="1"/>
            </p:cNvPicPr>
            <p:nvPr/>
          </p:nvPicPr>
          <p:blipFill rotWithShape="1">
            <a:blip r:embed="rId9">
              <a:clrChange>
                <a:clrFrom>
                  <a:srgbClr val="FFFFFF"/>
                </a:clrFrom>
                <a:clrTo>
                  <a:srgbClr val="FFFFFF">
                    <a:alpha val="0"/>
                  </a:srgbClr>
                </a:clrTo>
              </a:clrChange>
            </a:blip>
            <a:srcRect l="8766" t="3169" r="16199" b="12316"/>
            <a:stretch/>
          </p:blipFill>
          <p:spPr>
            <a:xfrm>
              <a:off x="5862886" y="4697317"/>
              <a:ext cx="1119398" cy="595605"/>
            </a:xfrm>
            <a:prstGeom prst="rect">
              <a:avLst/>
            </a:prstGeom>
          </p:spPr>
        </p:pic>
        <p:pic>
          <p:nvPicPr>
            <p:cNvPr id="46" name="図 45"/>
            <p:cNvPicPr>
              <a:picLocks noChangeAspect="1"/>
            </p:cNvPicPr>
            <p:nvPr/>
          </p:nvPicPr>
          <p:blipFill rotWithShape="1">
            <a:blip r:embed="rId10">
              <a:clrChange>
                <a:clrFrom>
                  <a:srgbClr val="FFFFFF"/>
                </a:clrFrom>
                <a:clrTo>
                  <a:srgbClr val="FFFFFF">
                    <a:alpha val="0"/>
                  </a:srgbClr>
                </a:clrTo>
              </a:clrChange>
            </a:blip>
            <a:srcRect l="11570" t="15070" r="13430" b="19567"/>
            <a:stretch/>
          </p:blipFill>
          <p:spPr>
            <a:xfrm>
              <a:off x="6431347" y="4709777"/>
              <a:ext cx="992724" cy="588447"/>
            </a:xfrm>
            <a:prstGeom prst="rect">
              <a:avLst/>
            </a:prstGeom>
          </p:spPr>
        </p:pic>
        <p:cxnSp>
          <p:nvCxnSpPr>
            <p:cNvPr id="47" name="直線コネクタ 46"/>
            <p:cNvCxnSpPr/>
            <p:nvPr/>
          </p:nvCxnSpPr>
          <p:spPr>
            <a:xfrm flipH="1">
              <a:off x="5994995" y="5304639"/>
              <a:ext cx="127252" cy="445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6133862" y="5311761"/>
              <a:ext cx="289439" cy="451423"/>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6133862" y="5311761"/>
              <a:ext cx="832252" cy="48999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6155187" y="5311761"/>
              <a:ext cx="1562864" cy="48999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6902032" y="5301634"/>
              <a:ext cx="544442" cy="496416"/>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flipH="1">
              <a:off x="6031624" y="5322975"/>
              <a:ext cx="1447791" cy="42498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flipH="1">
              <a:off x="6503226" y="5347610"/>
              <a:ext cx="976189" cy="418685"/>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flipH="1">
              <a:off x="7969131" y="5340559"/>
              <a:ext cx="188993" cy="446613"/>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flipH="1">
              <a:off x="7764483" y="5282112"/>
              <a:ext cx="390605" cy="481072"/>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71" name="図 70"/>
          <p:cNvPicPr>
            <a:picLocks noChangeAspect="1"/>
          </p:cNvPicPr>
          <p:nvPr/>
        </p:nvPicPr>
        <p:blipFill>
          <a:blip r:embed="rId11"/>
          <a:stretch>
            <a:fillRect/>
          </a:stretch>
        </p:blipFill>
        <p:spPr>
          <a:xfrm>
            <a:off x="3800050" y="5962778"/>
            <a:ext cx="3601153" cy="580762"/>
          </a:xfrm>
          <a:prstGeom prst="rect">
            <a:avLst/>
          </a:prstGeom>
        </p:spPr>
      </p:pic>
      <p:sp>
        <p:nvSpPr>
          <p:cNvPr id="72" name="正方形/長方形 71"/>
          <p:cNvSpPr/>
          <p:nvPr/>
        </p:nvSpPr>
        <p:spPr>
          <a:xfrm>
            <a:off x="4993555" y="4264643"/>
            <a:ext cx="2318007" cy="430887"/>
          </a:xfrm>
          <a:prstGeom prst="rect">
            <a:avLst/>
          </a:prstGeom>
        </p:spPr>
        <p:txBody>
          <a:bodyPr wrap="square">
            <a:spAutoFit/>
          </a:bodyPr>
          <a:lstStyle/>
          <a:p>
            <a:pPr defTabSz="986912" fontAlgn="base">
              <a:spcBef>
                <a:spcPct val="0"/>
              </a:spcBef>
              <a:spcAft>
                <a:spcPct val="0"/>
              </a:spcAft>
            </a:pPr>
            <a:r>
              <a:rPr lang="ja-JP" altLang="en-US" sz="1100" b="1" dirty="0">
                <a:latin typeface="Cambria" pitchFamily="18" charset="0"/>
                <a:ea typeface="メイリオ" pitchFamily="50" charset="-128"/>
              </a:rPr>
              <a:t>普段は公用車、遊休時は地域住民の足としてシェアリング</a:t>
            </a:r>
            <a:endParaRPr lang="en-US" altLang="ja-JP" sz="1100" b="1" dirty="0">
              <a:latin typeface="Cambria" pitchFamily="18" charset="0"/>
              <a:ea typeface="メイリオ" pitchFamily="50" charset="-128"/>
            </a:endParaRPr>
          </a:p>
        </p:txBody>
      </p:sp>
      <p:grpSp>
        <p:nvGrpSpPr>
          <p:cNvPr id="81" name="グループ化 80"/>
          <p:cNvGrpSpPr/>
          <p:nvPr/>
        </p:nvGrpSpPr>
        <p:grpSpPr>
          <a:xfrm>
            <a:off x="7575000" y="3640034"/>
            <a:ext cx="1235258" cy="2890300"/>
            <a:chOff x="8712808" y="3654402"/>
            <a:chExt cx="1141673" cy="2720291"/>
          </a:xfrm>
        </p:grpSpPr>
        <p:sp>
          <p:nvSpPr>
            <p:cNvPr id="82" name="正方形/長方形 81"/>
            <p:cNvSpPr/>
            <p:nvPr/>
          </p:nvSpPr>
          <p:spPr>
            <a:xfrm>
              <a:off x="8932920" y="3654402"/>
              <a:ext cx="857927" cy="253916"/>
            </a:xfrm>
            <a:prstGeom prst="rect">
              <a:avLst/>
            </a:prstGeom>
          </p:spPr>
          <p:txBody>
            <a:bodyPr wrap="none">
              <a:spAutoFit/>
            </a:bodyPr>
            <a:lstStyle/>
            <a:p>
              <a:r>
                <a:rPr lang="ja-JP" altLang="en-US" sz="1050" b="1" dirty="0"/>
                <a:t>充放電設備</a:t>
              </a:r>
            </a:p>
          </p:txBody>
        </p:sp>
        <p:sp>
          <p:nvSpPr>
            <p:cNvPr id="83" name="正方形/長方形 82"/>
            <p:cNvSpPr/>
            <p:nvPr/>
          </p:nvSpPr>
          <p:spPr>
            <a:xfrm>
              <a:off x="9032484" y="4522827"/>
              <a:ext cx="588623" cy="253916"/>
            </a:xfrm>
            <a:prstGeom prst="rect">
              <a:avLst/>
            </a:prstGeom>
          </p:spPr>
          <p:txBody>
            <a:bodyPr wrap="none">
              <a:spAutoFit/>
            </a:bodyPr>
            <a:lstStyle/>
            <a:p>
              <a:r>
                <a:rPr lang="ja-JP" altLang="en-US" sz="1050" b="1" dirty="0"/>
                <a:t>充電器</a:t>
              </a:r>
            </a:p>
          </p:txBody>
        </p:sp>
        <p:grpSp>
          <p:nvGrpSpPr>
            <p:cNvPr id="84" name="グループ化 83"/>
            <p:cNvGrpSpPr/>
            <p:nvPr/>
          </p:nvGrpSpPr>
          <p:grpSpPr>
            <a:xfrm>
              <a:off x="8712808" y="3839180"/>
              <a:ext cx="1141673" cy="2535513"/>
              <a:chOff x="8712808" y="3839180"/>
              <a:chExt cx="1141673" cy="2535513"/>
            </a:xfrm>
          </p:grpSpPr>
          <p:pic>
            <p:nvPicPr>
              <p:cNvPr id="85" name="図 84"/>
              <p:cNvPicPr>
                <a:picLocks noChangeAspect="1"/>
              </p:cNvPicPr>
              <p:nvPr/>
            </p:nvPicPr>
            <p:blipFill>
              <a:blip r:embed="rId12"/>
              <a:stretch>
                <a:fillRect/>
              </a:stretch>
            </p:blipFill>
            <p:spPr>
              <a:xfrm>
                <a:off x="8875121" y="3839180"/>
                <a:ext cx="951103" cy="673253"/>
              </a:xfrm>
              <a:prstGeom prst="rect">
                <a:avLst/>
              </a:prstGeom>
            </p:spPr>
          </p:pic>
          <p:pic>
            <p:nvPicPr>
              <p:cNvPr id="86" name="図 85"/>
              <p:cNvPicPr>
                <a:picLocks noChangeAspect="1"/>
              </p:cNvPicPr>
              <p:nvPr/>
            </p:nvPicPr>
            <p:blipFill rotWithShape="1">
              <a:blip r:embed="rId13">
                <a:clrChange>
                  <a:clrFrom>
                    <a:srgbClr val="FBF5F7"/>
                  </a:clrFrom>
                  <a:clrTo>
                    <a:srgbClr val="FBF5F7">
                      <a:alpha val="0"/>
                    </a:srgbClr>
                  </a:clrTo>
                </a:clrChange>
              </a:blip>
              <a:srcRect l="28734" r="32062"/>
              <a:stretch/>
            </p:blipFill>
            <p:spPr>
              <a:xfrm>
                <a:off x="9146531" y="4704726"/>
                <a:ext cx="372338" cy="711391"/>
              </a:xfrm>
              <a:prstGeom prst="rect">
                <a:avLst/>
              </a:prstGeom>
            </p:spPr>
          </p:pic>
          <p:pic>
            <p:nvPicPr>
              <p:cNvPr id="87" name="図 86"/>
              <p:cNvPicPr>
                <a:picLocks noChangeAspect="1"/>
              </p:cNvPicPr>
              <p:nvPr/>
            </p:nvPicPr>
            <p:blipFill>
              <a:blip r:embed="rId14">
                <a:clrChange>
                  <a:clrFrom>
                    <a:srgbClr val="FFFFFF"/>
                  </a:clrFrom>
                  <a:clrTo>
                    <a:srgbClr val="FFFFFF">
                      <a:alpha val="0"/>
                    </a:srgbClr>
                  </a:clrTo>
                </a:clrChange>
              </a:blip>
              <a:stretch>
                <a:fillRect/>
              </a:stretch>
            </p:blipFill>
            <p:spPr>
              <a:xfrm>
                <a:off x="8712808" y="5670336"/>
                <a:ext cx="1058460" cy="704357"/>
              </a:xfrm>
              <a:prstGeom prst="rect">
                <a:avLst/>
              </a:prstGeom>
            </p:spPr>
          </p:pic>
          <p:cxnSp>
            <p:nvCxnSpPr>
              <p:cNvPr id="88" name="曲線コネクタ 87"/>
              <p:cNvCxnSpPr>
                <a:stCxn id="86" idx="2"/>
                <a:endCxn id="87" idx="1"/>
              </p:cNvCxnSpPr>
              <p:nvPr/>
            </p:nvCxnSpPr>
            <p:spPr>
              <a:xfrm rot="5400000">
                <a:off x="8719555" y="5409370"/>
                <a:ext cx="606398" cy="619892"/>
              </a:xfrm>
              <a:prstGeom prst="curvedConnector4">
                <a:avLst>
                  <a:gd name="adj1" fmla="val 20961"/>
                  <a:gd name="adj2" fmla="val 136877"/>
                </a:avLst>
              </a:prstGeom>
              <a:ln>
                <a:tailEnd type="triangle"/>
              </a:ln>
            </p:spPr>
            <p:style>
              <a:lnRef idx="1">
                <a:schemeClr val="accent1"/>
              </a:lnRef>
              <a:fillRef idx="0">
                <a:schemeClr val="accent1"/>
              </a:fillRef>
              <a:effectRef idx="0">
                <a:schemeClr val="accent1"/>
              </a:effectRef>
              <a:fontRef idx="minor">
                <a:schemeClr val="tx1"/>
              </a:fontRef>
            </p:style>
          </p:cxnSp>
          <p:sp>
            <p:nvSpPr>
              <p:cNvPr id="89" name="角丸四角形 88"/>
              <p:cNvSpPr/>
              <p:nvPr/>
            </p:nvSpPr>
            <p:spPr>
              <a:xfrm>
                <a:off x="8712808" y="5605664"/>
                <a:ext cx="1141673" cy="730574"/>
              </a:xfrm>
              <a:prstGeom prst="roundRect">
                <a:avLst/>
              </a:prstGeom>
              <a:noFill/>
              <a:ln w="381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0" name="正方形/長方形 89"/>
              <p:cNvSpPr/>
              <p:nvPr/>
            </p:nvSpPr>
            <p:spPr>
              <a:xfrm>
                <a:off x="8745748" y="5620028"/>
                <a:ext cx="992579" cy="253916"/>
              </a:xfrm>
              <a:prstGeom prst="rect">
                <a:avLst/>
              </a:prstGeom>
            </p:spPr>
            <p:txBody>
              <a:bodyPr wrap="none">
                <a:spAutoFit/>
              </a:bodyPr>
              <a:lstStyle/>
              <a:p>
                <a:r>
                  <a:rPr lang="ja-JP" altLang="en-US" sz="1050" b="1" dirty="0"/>
                  <a:t>（一般開放）</a:t>
                </a:r>
              </a:p>
            </p:txBody>
          </p:sp>
        </p:grpSp>
      </p:grpSp>
      <p:pic>
        <p:nvPicPr>
          <p:cNvPr id="56" name="図 55"/>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Tree>
    <p:extLst>
      <p:ext uri="{BB962C8B-B14F-4D97-AF65-F5344CB8AC3E}">
        <p14:creationId xmlns:p14="http://schemas.microsoft.com/office/powerpoint/2010/main" val="2340502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44138" y="249151"/>
            <a:ext cx="5843599" cy="544512"/>
          </a:xfrm>
        </p:spPr>
        <p:txBody>
          <a:bodyPr>
            <a:noAutofit/>
          </a:bodyPr>
          <a:lstStyle/>
          <a:p>
            <a:r>
              <a:rPr lang="en-US" altLang="ja-JP" sz="2400" dirty="0">
                <a:solidFill>
                  <a:prstClr val="black"/>
                </a:solidFill>
              </a:rPr>
              <a:t>【</a:t>
            </a:r>
            <a:r>
              <a:rPr lang="ja-JP" altLang="en-US" sz="2400" dirty="0">
                <a:solidFill>
                  <a:prstClr val="black"/>
                </a:solidFill>
              </a:rPr>
              <a:t>対象事業の要件</a:t>
            </a:r>
            <a:r>
              <a:rPr lang="en-US" altLang="ja-JP" sz="2400" dirty="0">
                <a:solidFill>
                  <a:prstClr val="black"/>
                </a:solidFill>
              </a:rPr>
              <a:t>】</a:t>
            </a:r>
            <a:endParaRPr kumimoji="1" lang="ja-JP" altLang="en-US" sz="2400" dirty="0"/>
          </a:p>
        </p:txBody>
      </p:sp>
      <p:sp>
        <p:nvSpPr>
          <p:cNvPr id="6" name="テキスト ボックス 5"/>
          <p:cNvSpPr txBox="1"/>
          <p:nvPr/>
        </p:nvSpPr>
        <p:spPr>
          <a:xfrm>
            <a:off x="7478969" y="287470"/>
            <a:ext cx="1399550" cy="338554"/>
          </a:xfrm>
          <a:prstGeom prst="rect">
            <a:avLst/>
          </a:prstGeom>
          <a:solidFill>
            <a:schemeClr val="bg1"/>
          </a:solidFill>
          <a:ln>
            <a:solidFill>
              <a:schemeClr val="tx1"/>
            </a:solidFill>
          </a:ln>
        </p:spPr>
        <p:txBody>
          <a:bodyPr wrap="none" rtlCol="0">
            <a:spAutoFit/>
          </a:bodyPr>
          <a:lstStyle/>
          <a:p>
            <a:pPr algn="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p.5</a:t>
            </a:r>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
        <p:nvSpPr>
          <p:cNvPr id="3" name="正方形/長方形 2"/>
          <p:cNvSpPr/>
          <p:nvPr/>
        </p:nvSpPr>
        <p:spPr>
          <a:xfrm>
            <a:off x="321722" y="1298791"/>
            <a:ext cx="8146872" cy="3447098"/>
          </a:xfrm>
          <a:prstGeom prst="rect">
            <a:avLst/>
          </a:prstGeom>
        </p:spPr>
        <p:txBody>
          <a:bodyPr wrap="square">
            <a:spAutoFit/>
          </a:bodyPr>
          <a:lstStyle/>
          <a:p>
            <a:r>
              <a:rPr lang="ja-JP" altLang="en-US" sz="2000" dirty="0">
                <a:latin typeface="メイリオ" panose="020B0604030504040204" pitchFamily="50" charset="-128"/>
                <a:ea typeface="メイリオ" panose="020B0604030504040204" pitchFamily="50" charset="-128"/>
              </a:rPr>
              <a:t>（ア）「カーシェア事業」について</a:t>
            </a:r>
          </a:p>
          <a:p>
            <a:pPr marL="449263" indent="-182563"/>
            <a:r>
              <a:rPr lang="ja-JP" altLang="en-US" dirty="0">
                <a:latin typeface="メイリオ" panose="020B0604030504040204" pitchFamily="50" charset="-128"/>
                <a:ea typeface="メイリオ" panose="020B0604030504040204" pitchFamily="50" charset="-128"/>
              </a:rPr>
              <a:t>  </a:t>
            </a:r>
            <a:r>
              <a:rPr lang="ja-JP" altLang="en-US" u="sng" dirty="0">
                <a:latin typeface="メイリオ" panose="020B0604030504040204" pitchFamily="50" charset="-128"/>
                <a:ea typeface="メイリオ" panose="020B0604030504040204" pitchFamily="50" charset="-128"/>
              </a:rPr>
              <a:t>申請車両について、カーシェア事業として、以下の </a:t>
            </a:r>
            <a:r>
              <a:rPr lang="en-US" altLang="ja-JP" u="sng" dirty="0">
                <a:latin typeface="メイリオ" panose="020B0604030504040204" pitchFamily="50" charset="-128"/>
                <a:ea typeface="メイリオ" panose="020B0604030504040204" pitchFamily="50" charset="-128"/>
              </a:rPr>
              <a:t>a.</a:t>
            </a:r>
            <a:r>
              <a:rPr lang="ja-JP" altLang="en-US" u="sng" dirty="0">
                <a:latin typeface="メイリオ" panose="020B0604030504040204" pitchFamily="50" charset="-128"/>
                <a:ea typeface="メイリオ" panose="020B0604030504040204" pitchFamily="50" charset="-128"/>
              </a:rPr>
              <a:t>～</a:t>
            </a:r>
            <a:r>
              <a:rPr lang="en-US" altLang="ja-JP" u="sng" dirty="0">
                <a:latin typeface="メイリオ" panose="020B0604030504040204" pitchFamily="50" charset="-128"/>
                <a:ea typeface="メイリオ" panose="020B0604030504040204" pitchFamily="50" charset="-128"/>
              </a:rPr>
              <a:t>d.</a:t>
            </a:r>
            <a:r>
              <a:rPr lang="ja-JP" altLang="en-US" u="sng" dirty="0">
                <a:latin typeface="メイリオ" panose="020B0604030504040204" pitchFamily="50" charset="-128"/>
                <a:ea typeface="メイリオ" panose="020B0604030504040204" pitchFamily="50" charset="-128"/>
              </a:rPr>
              <a:t>のいずれかを満たすこと。</a:t>
            </a:r>
            <a:endParaRPr lang="en-US" altLang="ja-JP" u="sng" dirty="0">
              <a:latin typeface="メイリオ" panose="020B0604030504040204" pitchFamily="50" charset="-128"/>
              <a:ea typeface="メイリオ" panose="020B0604030504040204" pitchFamily="50" charset="-128"/>
            </a:endParaRPr>
          </a:p>
          <a:p>
            <a:pPr marL="449263" indent="-182563"/>
            <a:endParaRPr lang="ja-JP" altLang="en-US" dirty="0">
              <a:latin typeface="メイリオ" panose="020B0604030504040204" pitchFamily="50" charset="-128"/>
              <a:ea typeface="メイリオ" panose="020B0604030504040204" pitchFamily="50" charset="-128"/>
            </a:endParaRPr>
          </a:p>
          <a:p>
            <a:pPr marL="715963" indent="-715963"/>
            <a:r>
              <a:rPr lang="ja-JP" altLang="en-US" dirty="0">
                <a:latin typeface="メイリオ" panose="020B0604030504040204" pitchFamily="50" charset="-128"/>
                <a:ea typeface="メイリオ" panose="020B0604030504040204" pitchFamily="50" charset="-128"/>
              </a:rPr>
              <a:t>　ａ．平常時に公用車として使用し、災害時に限らず、地域住民等に有償又は無償にて貸し渡しする。</a:t>
            </a:r>
          </a:p>
          <a:p>
            <a:pPr marL="715963" indent="-715963"/>
            <a:r>
              <a:rPr lang="ja-JP" altLang="en-US" dirty="0">
                <a:latin typeface="メイリオ" panose="020B0604030504040204" pitchFamily="50" charset="-128"/>
                <a:ea typeface="メイリオ" panose="020B0604030504040204" pitchFamily="50" charset="-128"/>
              </a:rPr>
              <a:t>　ｂ．平常時に社用車として使用し、災害時に限らず、社員等に有償又は無償にて貸し渡しする。</a:t>
            </a:r>
          </a:p>
          <a:p>
            <a:pPr marL="715963" indent="-715963"/>
            <a:r>
              <a:rPr lang="ja-JP" altLang="en-US" dirty="0">
                <a:latin typeface="メイリオ" panose="020B0604030504040204" pitchFamily="50" charset="-128"/>
                <a:ea typeface="メイリオ" panose="020B0604030504040204" pitchFamily="50" charset="-128"/>
              </a:rPr>
              <a:t>　ｃ．平常時に公用車として使用し、災害時に限らず、他の地方公共団体</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民間企業間で共有する。</a:t>
            </a:r>
          </a:p>
          <a:p>
            <a:pPr marL="715963" indent="-534988"/>
            <a:r>
              <a:rPr lang="ja-JP" altLang="en-US" dirty="0">
                <a:latin typeface="メイリオ" panose="020B0604030504040204" pitchFamily="50" charset="-128"/>
                <a:ea typeface="メイリオ" panose="020B0604030504040204" pitchFamily="50" charset="-128"/>
              </a:rPr>
              <a:t> ｄ．平常時に社用車として使用し、災害時に限らず、他の地方公共団体</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民間企業間で共有する。</a:t>
            </a:r>
          </a:p>
        </p:txBody>
      </p:sp>
      <p:sp>
        <p:nvSpPr>
          <p:cNvPr id="7" name="正方形/長方形 6"/>
          <p:cNvSpPr/>
          <p:nvPr/>
        </p:nvSpPr>
        <p:spPr>
          <a:xfrm>
            <a:off x="489834" y="5989753"/>
            <a:ext cx="8263432" cy="276999"/>
          </a:xfrm>
          <a:prstGeom prst="rect">
            <a:avLst/>
          </a:prstGeom>
        </p:spPr>
        <p:txBody>
          <a:bodyPr wrap="square">
            <a:spAutoFit/>
          </a:bodyPr>
          <a:lstStyle/>
          <a:p>
            <a:r>
              <a:rPr lang="en-US" altLang="ja-JP" sz="1200" dirty="0">
                <a:latin typeface="メイリオ" panose="020B0604030504040204" pitchFamily="50" charset="-128"/>
                <a:ea typeface="メイリオ" panose="020B0604030504040204" pitchFamily="50" charset="-128"/>
              </a:rPr>
              <a:t>※a.</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d.</a:t>
            </a:r>
            <a:r>
              <a:rPr lang="ja-JP" altLang="en-US" sz="1200" dirty="0">
                <a:latin typeface="メイリオ" panose="020B0604030504040204" pitchFamily="50" charset="-128"/>
                <a:ea typeface="メイリオ" panose="020B0604030504040204" pitchFamily="50" charset="-128"/>
              </a:rPr>
              <a:t>以外にも、本事業の目的に合致した使用方法である場合には、カーシェア事業として認める場合があります。</a:t>
            </a:r>
          </a:p>
        </p:txBody>
      </p:sp>
      <p:sp>
        <p:nvSpPr>
          <p:cNvPr id="11" name="四角形吹き出し 10"/>
          <p:cNvSpPr/>
          <p:nvPr/>
        </p:nvSpPr>
        <p:spPr>
          <a:xfrm>
            <a:off x="544138" y="4811205"/>
            <a:ext cx="8209128" cy="988704"/>
          </a:xfrm>
          <a:prstGeom prst="wedgeRectCallout">
            <a:avLst>
              <a:gd name="adj1" fmla="val 1073"/>
              <a:gd name="adj2" fmla="val -84088"/>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C00000"/>
                </a:solidFill>
                <a:latin typeface="メイリオ" panose="020B0604030504040204" pitchFamily="50" charset="-128"/>
                <a:ea typeface="メイリオ" panose="020B0604030504040204" pitchFamily="50" charset="-128"/>
              </a:rPr>
              <a:t>公用車とは</a:t>
            </a:r>
            <a:r>
              <a:rPr lang="en-US" altLang="ja-JP" sz="1600" dirty="0">
                <a:solidFill>
                  <a:srgbClr val="C00000"/>
                </a:solidFill>
                <a:latin typeface="メイリオ" panose="020B0604030504040204" pitchFamily="50" charset="-128"/>
                <a:ea typeface="メイリオ" panose="020B0604030504040204" pitchFamily="50" charset="-128"/>
              </a:rPr>
              <a:t>…</a:t>
            </a:r>
            <a:r>
              <a:rPr lang="ja-JP" altLang="en-US" sz="1600" dirty="0">
                <a:solidFill>
                  <a:srgbClr val="C00000"/>
                </a:solidFill>
                <a:latin typeface="メイリオ" panose="020B0604030504040204" pitchFamily="50" charset="-128"/>
                <a:ea typeface="メイリオ" panose="020B0604030504040204" pitchFamily="50" charset="-128"/>
              </a:rPr>
              <a:t>地方公共団体が、業務に使用するために購入又はリースして管理する車両</a:t>
            </a:r>
          </a:p>
          <a:p>
            <a:r>
              <a:rPr lang="ja-JP" altLang="en-US" sz="1600" dirty="0">
                <a:solidFill>
                  <a:srgbClr val="C00000"/>
                </a:solidFill>
                <a:latin typeface="メイリオ" panose="020B0604030504040204" pitchFamily="50" charset="-128"/>
                <a:ea typeface="メイリオ" panose="020B0604030504040204" pitchFamily="50" charset="-128"/>
              </a:rPr>
              <a:t>社用車とは</a:t>
            </a:r>
            <a:r>
              <a:rPr lang="en-US" altLang="ja-JP" sz="1600" dirty="0">
                <a:solidFill>
                  <a:srgbClr val="C00000"/>
                </a:solidFill>
                <a:latin typeface="メイリオ" panose="020B0604030504040204" pitchFamily="50" charset="-128"/>
                <a:ea typeface="メイリオ" panose="020B0604030504040204" pitchFamily="50" charset="-128"/>
              </a:rPr>
              <a:t>…</a:t>
            </a:r>
            <a:r>
              <a:rPr lang="ja-JP" altLang="en-US" sz="1600" dirty="0">
                <a:solidFill>
                  <a:srgbClr val="C00000"/>
                </a:solidFill>
                <a:latin typeface="メイリオ" panose="020B0604030504040204" pitchFamily="50" charset="-128"/>
                <a:ea typeface="メイリオ" panose="020B0604030504040204" pitchFamily="50" charset="-128"/>
              </a:rPr>
              <a:t>民間企業・法人等が、業務に使用するために購入又はリースして管理する車両</a:t>
            </a:r>
            <a:endParaRPr kumimoji="1" lang="ja-JP" altLang="en-US" dirty="0"/>
          </a:p>
        </p:txBody>
      </p:sp>
    </p:spTree>
    <p:extLst>
      <p:ext uri="{BB962C8B-B14F-4D97-AF65-F5344CB8AC3E}">
        <p14:creationId xmlns:p14="http://schemas.microsoft.com/office/powerpoint/2010/main" val="2810545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44138" y="249151"/>
            <a:ext cx="5843599" cy="544512"/>
          </a:xfrm>
        </p:spPr>
        <p:txBody>
          <a:bodyPr>
            <a:noAutofit/>
          </a:bodyPr>
          <a:lstStyle/>
          <a:p>
            <a:r>
              <a:rPr lang="en-US" altLang="ja-JP" sz="2400" dirty="0">
                <a:solidFill>
                  <a:prstClr val="black"/>
                </a:solidFill>
              </a:rPr>
              <a:t>【</a:t>
            </a:r>
            <a:r>
              <a:rPr lang="ja-JP" altLang="en-US" sz="2400" dirty="0">
                <a:solidFill>
                  <a:prstClr val="black"/>
                </a:solidFill>
              </a:rPr>
              <a:t>対象事業の要件</a:t>
            </a:r>
            <a:r>
              <a:rPr lang="en-US" altLang="ja-JP" sz="2400" dirty="0">
                <a:solidFill>
                  <a:prstClr val="black"/>
                </a:solidFill>
              </a:rPr>
              <a:t>】</a:t>
            </a:r>
            <a:endParaRPr kumimoji="1" lang="ja-JP" altLang="en-US" sz="2400" dirty="0"/>
          </a:p>
        </p:txBody>
      </p:sp>
      <p:sp>
        <p:nvSpPr>
          <p:cNvPr id="6" name="テキスト ボックス 5"/>
          <p:cNvSpPr txBox="1"/>
          <p:nvPr/>
        </p:nvSpPr>
        <p:spPr>
          <a:xfrm>
            <a:off x="7478970" y="287470"/>
            <a:ext cx="1399549" cy="338554"/>
          </a:xfrm>
          <a:prstGeom prst="rect">
            <a:avLst/>
          </a:prstGeom>
          <a:solidFill>
            <a:schemeClr val="bg1"/>
          </a:solidFill>
          <a:ln>
            <a:solidFill>
              <a:schemeClr val="tx1"/>
            </a:solidFill>
          </a:ln>
        </p:spPr>
        <p:txBody>
          <a:bodyPr wrap="none" rtlCol="0">
            <a:spAutoFit/>
          </a:bodyPr>
          <a:lstStyle/>
          <a:p>
            <a:pPr algn="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p.6</a:t>
            </a:r>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
        <p:nvSpPr>
          <p:cNvPr id="5" name="コンテンツ プレースホルダー 4"/>
          <p:cNvSpPr>
            <a:spLocks noGrp="1"/>
          </p:cNvSpPr>
          <p:nvPr>
            <p:ph idx="1"/>
          </p:nvPr>
        </p:nvSpPr>
        <p:spPr>
          <a:xfrm>
            <a:off x="457200" y="819150"/>
            <a:ext cx="8229600" cy="5673725"/>
          </a:xfrm>
        </p:spPr>
        <p:txBody>
          <a:bodyPr>
            <a:noAutofit/>
          </a:bodyPr>
          <a:lstStyle/>
          <a:p>
            <a:pPr marL="0" indent="0">
              <a:buNone/>
            </a:pPr>
            <a:r>
              <a:rPr lang="ja-JP" altLang="en-US" sz="2000" dirty="0"/>
              <a:t>（イ）「再生可能エネルギー発電設備及びその付帯設備」について</a:t>
            </a:r>
          </a:p>
          <a:p>
            <a:pPr marL="630238" indent="-630238">
              <a:buNone/>
            </a:pPr>
            <a:endParaRPr lang="en-US" altLang="ja-JP" sz="1800" dirty="0"/>
          </a:p>
          <a:p>
            <a:pPr marL="630238" indent="-630238">
              <a:buNone/>
            </a:pPr>
            <a:endParaRPr lang="en-US" altLang="ja-JP" sz="1800" dirty="0"/>
          </a:p>
          <a:p>
            <a:pPr marL="630238" indent="-630238">
              <a:buNone/>
            </a:pPr>
            <a:r>
              <a:rPr lang="ja-JP" altLang="en-US" sz="1800" dirty="0"/>
              <a:t>　   </a:t>
            </a:r>
            <a:endParaRPr lang="en-US" altLang="ja-JP" sz="1800" dirty="0"/>
          </a:p>
          <a:p>
            <a:pPr marL="630238" indent="-630238">
              <a:buNone/>
            </a:pPr>
            <a:endParaRPr lang="en-US" altLang="ja-JP" sz="1800" dirty="0"/>
          </a:p>
          <a:p>
            <a:pPr marL="630238" indent="-630238">
              <a:buNone/>
            </a:pPr>
            <a:r>
              <a:rPr lang="en-US" altLang="ja-JP" sz="1800" dirty="0"/>
              <a:t>     </a:t>
            </a:r>
            <a:r>
              <a:rPr lang="ja-JP" altLang="en-US" sz="1400" dirty="0"/>
              <a:t>　</a:t>
            </a:r>
            <a:endParaRPr lang="en-US" altLang="ja-JP" sz="1400" dirty="0"/>
          </a:p>
          <a:p>
            <a:pPr marL="630238" indent="-630238">
              <a:buNone/>
            </a:pPr>
            <a:r>
              <a:rPr lang="en-US" altLang="ja-JP" sz="1400" dirty="0"/>
              <a:t>          </a:t>
            </a:r>
            <a:r>
              <a:rPr lang="ja-JP" altLang="en-US" sz="1600" u="sng" dirty="0"/>
              <a:t>既に再生可能エネルギー発電設備を導入済みの場合</a:t>
            </a:r>
            <a:endParaRPr lang="en-US" altLang="ja-JP" sz="1600" u="sng" dirty="0"/>
          </a:p>
          <a:p>
            <a:pPr marL="630238" indent="-630238">
              <a:buNone/>
            </a:pPr>
            <a:r>
              <a:rPr lang="en-US" altLang="ja-JP" sz="1600" dirty="0"/>
              <a:t>       </a:t>
            </a:r>
            <a:r>
              <a:rPr lang="ja-JP" altLang="en-US" sz="1600" dirty="0"/>
              <a:t>　「自家消費型であり、かつ、使途を限定された他の補助金を受けていない設備」による設備容量が、補助対象車両の走行による想定年間消費電力量をまかなえる容量以上の場合も可とする。</a:t>
            </a:r>
            <a:endParaRPr lang="en-US" altLang="ja-JP" sz="1600" dirty="0"/>
          </a:p>
          <a:p>
            <a:pPr marL="630238" indent="-630238">
              <a:buNone/>
            </a:pPr>
            <a:endParaRPr lang="en-US" altLang="ja-JP" sz="1600" dirty="0"/>
          </a:p>
          <a:p>
            <a:pPr marL="630238" indent="-180975">
              <a:buNone/>
            </a:pPr>
            <a:r>
              <a:rPr lang="ja-JP" altLang="en-US" sz="1600" dirty="0"/>
              <a:t>　</a:t>
            </a:r>
            <a:r>
              <a:rPr lang="ja-JP" altLang="en-US" sz="1600" u="sng" dirty="0"/>
              <a:t>再生可能エネルギー発電設備を設置できない場合又は設備容量が不足する場合</a:t>
            </a:r>
            <a:endParaRPr lang="en-US" altLang="ja-JP" sz="1600" dirty="0"/>
          </a:p>
          <a:p>
            <a:pPr marL="630238" indent="-180975">
              <a:buNone/>
            </a:pPr>
            <a:r>
              <a:rPr lang="en-US" altLang="ja-JP" sz="1600" dirty="0"/>
              <a:t>  </a:t>
            </a:r>
            <a:r>
              <a:rPr lang="ja-JP" altLang="en-US" sz="1600" dirty="0"/>
              <a:t> その不足分について「再エネ電力証書（グリーン電力証書及び再エネ電力由来Ｊ－クレジット又はいずれか一方）の購入」を行っても可とする。また、拠点において「再エネ電力メニューを導入」しても可とする。ただし、再エネ設備導入以外の再エネ電力調達に関する経費は補助の対象にはならない。</a:t>
            </a:r>
          </a:p>
          <a:p>
            <a:pPr marL="715963" indent="-266700">
              <a:buNone/>
            </a:pPr>
            <a:endParaRPr lang="en-US" altLang="ja-JP" sz="1800" dirty="0"/>
          </a:p>
          <a:p>
            <a:pPr marL="715963" indent="-266700">
              <a:buNone/>
            </a:pPr>
            <a:r>
              <a:rPr lang="en-US" altLang="ja-JP" sz="1800" dirty="0" smtClean="0"/>
              <a:t>※</a:t>
            </a:r>
            <a:r>
              <a:rPr lang="ja-JP" altLang="en-US" sz="1800" dirty="0"/>
              <a:t>再生可能エネルギー発電設備の発電効率が著しく悪い場合、補助対象と認めない場合があります。</a:t>
            </a:r>
          </a:p>
        </p:txBody>
      </p:sp>
      <p:sp>
        <p:nvSpPr>
          <p:cNvPr id="10" name="左大かっこ 9"/>
          <p:cNvSpPr/>
          <p:nvPr/>
        </p:nvSpPr>
        <p:spPr>
          <a:xfrm>
            <a:off x="939661" y="2687881"/>
            <a:ext cx="263724" cy="2858903"/>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5" name="テキスト ボックス 14"/>
          <p:cNvSpPr txBox="1"/>
          <p:nvPr/>
        </p:nvSpPr>
        <p:spPr>
          <a:xfrm>
            <a:off x="939661" y="1316639"/>
            <a:ext cx="7446693" cy="1200329"/>
          </a:xfrm>
          <a:prstGeom prst="rect">
            <a:avLst/>
          </a:prstGeom>
          <a:noFill/>
          <a:ln>
            <a:solidFill>
              <a:srgbClr val="C00000"/>
            </a:solidFill>
            <a:prstDash val="lgDash"/>
          </a:ln>
        </p:spPr>
        <p:txBody>
          <a:bodyPr wrap="square" rtlCol="0" anchor="ctr">
            <a:spAutoFit/>
          </a:bodyPr>
          <a:lstStyle/>
          <a:p>
            <a:r>
              <a:rPr lang="ja-JP" altLang="en-US"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「カーシェア事業」を実施する拠点において、公募要領別表</a:t>
            </a:r>
            <a:r>
              <a:rPr lang="en-US" altLang="ja-JP"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に定める計算式により算出した申請車両の走行による想定年間消費電力量をまかなえる容量以上の、自家消費型再生可能エネルギー発電設備を、</a:t>
            </a:r>
            <a:endParaRPr lang="en-US" altLang="ja-JP"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新たに導入すること。</a:t>
            </a:r>
          </a:p>
        </p:txBody>
      </p:sp>
    </p:spTree>
    <p:extLst>
      <p:ext uri="{BB962C8B-B14F-4D97-AF65-F5344CB8AC3E}">
        <p14:creationId xmlns:p14="http://schemas.microsoft.com/office/powerpoint/2010/main" val="3414233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44138" y="249151"/>
            <a:ext cx="5843599" cy="544512"/>
          </a:xfrm>
        </p:spPr>
        <p:txBody>
          <a:bodyPr>
            <a:noAutofit/>
          </a:bodyPr>
          <a:lstStyle/>
          <a:p>
            <a:r>
              <a:rPr lang="en-US" altLang="ja-JP" sz="2400" dirty="0">
                <a:solidFill>
                  <a:prstClr val="black"/>
                </a:solidFill>
              </a:rPr>
              <a:t>【</a:t>
            </a:r>
            <a:r>
              <a:rPr lang="ja-JP" altLang="en-US" sz="2400" dirty="0">
                <a:solidFill>
                  <a:prstClr val="black"/>
                </a:solidFill>
              </a:rPr>
              <a:t>対象事業の要件</a:t>
            </a:r>
            <a:r>
              <a:rPr lang="en-US" altLang="ja-JP" sz="2400" dirty="0">
                <a:solidFill>
                  <a:prstClr val="black"/>
                </a:solidFill>
              </a:rPr>
              <a:t>】</a:t>
            </a:r>
            <a:endParaRPr kumimoji="1" lang="ja-JP" altLang="en-US" sz="2400" dirty="0"/>
          </a:p>
        </p:txBody>
      </p:sp>
      <p:sp>
        <p:nvSpPr>
          <p:cNvPr id="6" name="テキスト ボックス 5"/>
          <p:cNvSpPr txBox="1"/>
          <p:nvPr/>
        </p:nvSpPr>
        <p:spPr>
          <a:xfrm>
            <a:off x="7478969" y="287470"/>
            <a:ext cx="1399550" cy="338554"/>
          </a:xfrm>
          <a:prstGeom prst="rect">
            <a:avLst/>
          </a:prstGeom>
          <a:solidFill>
            <a:schemeClr val="bg1"/>
          </a:solidFill>
          <a:ln>
            <a:solidFill>
              <a:schemeClr val="tx1"/>
            </a:solidFill>
          </a:ln>
        </p:spPr>
        <p:txBody>
          <a:bodyPr wrap="none" rtlCol="0">
            <a:spAutoFit/>
          </a:bodyPr>
          <a:lstStyle/>
          <a:p>
            <a:pPr algn="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p.6</a:t>
            </a:r>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
        <p:nvSpPr>
          <p:cNvPr id="8" name="コンテンツ プレースホルダー 4"/>
          <p:cNvSpPr>
            <a:spLocks noGrp="1"/>
          </p:cNvSpPr>
          <p:nvPr>
            <p:ph idx="1"/>
          </p:nvPr>
        </p:nvSpPr>
        <p:spPr>
          <a:xfrm>
            <a:off x="457200" y="858339"/>
            <a:ext cx="8229600" cy="5542461"/>
          </a:xfrm>
        </p:spPr>
        <p:txBody>
          <a:bodyPr>
            <a:noAutofit/>
          </a:bodyPr>
          <a:lstStyle/>
          <a:p>
            <a:pPr marL="0" indent="0">
              <a:buNone/>
            </a:pPr>
            <a:r>
              <a:rPr lang="ja-JP" altLang="en-US" sz="2000" dirty="0"/>
              <a:t>（ウ）「災害時等における地域への貢献等」について</a:t>
            </a:r>
          </a:p>
          <a:p>
            <a:pPr marL="449263" indent="-182563">
              <a:buNone/>
            </a:pPr>
            <a:r>
              <a:rPr lang="ja-JP" altLang="en-US" sz="1800" dirty="0"/>
              <a:t>・災害発生時には、導入する設備が非常用電源などとして機能するなど、</a:t>
            </a:r>
            <a:endParaRPr lang="en-US" altLang="ja-JP" sz="1800" dirty="0"/>
          </a:p>
          <a:p>
            <a:pPr marL="449263" indent="-182563">
              <a:buNone/>
            </a:pPr>
            <a:r>
              <a:rPr lang="ja-JP" altLang="en-US" sz="1800" dirty="0"/>
              <a:t>　地域貢献が図られる事業であること。</a:t>
            </a:r>
            <a:r>
              <a:rPr lang="en-US" altLang="ja-JP" sz="1800" dirty="0"/>
              <a:t> </a:t>
            </a:r>
          </a:p>
          <a:p>
            <a:pPr marL="449263" indent="-182563">
              <a:buNone/>
            </a:pPr>
            <a:endParaRPr lang="en-US" altLang="ja-JP" sz="1800" dirty="0"/>
          </a:p>
          <a:p>
            <a:pPr marL="449263" indent="-182563">
              <a:buNone/>
            </a:pPr>
            <a:r>
              <a:rPr lang="ja-JP" altLang="en-US" sz="1800" dirty="0"/>
              <a:t>・地域防災計画での位置づけや地方公共団体等との協定や連携等が可能な</a:t>
            </a:r>
            <a:endParaRPr lang="en-US" altLang="ja-JP" sz="1800" dirty="0"/>
          </a:p>
          <a:p>
            <a:pPr marL="449263" indent="-182563">
              <a:buNone/>
            </a:pPr>
            <a:r>
              <a:rPr lang="ja-JP" altLang="en-US" sz="1800" dirty="0"/>
              <a:t>　事業であること。</a:t>
            </a:r>
            <a:r>
              <a:rPr lang="en-US" altLang="ja-JP" sz="1800" dirty="0"/>
              <a:t>(</a:t>
            </a:r>
            <a:r>
              <a:rPr lang="ja-JP" altLang="en-US" sz="1800" dirty="0"/>
              <a:t>申請者の事業規模により、地域の自治会等との連携でも可</a:t>
            </a:r>
            <a:r>
              <a:rPr lang="en-US" altLang="ja-JP" sz="1800" dirty="0"/>
              <a:t>)</a:t>
            </a:r>
            <a:endParaRPr lang="ja-JP" altLang="en-US" sz="1800" dirty="0"/>
          </a:p>
          <a:p>
            <a:pPr marL="0" indent="0">
              <a:buNone/>
            </a:pPr>
            <a:endParaRPr lang="ja-JP" altLang="en-US" sz="1800" dirty="0"/>
          </a:p>
          <a:p>
            <a:pPr marL="0" indent="0">
              <a:buNone/>
            </a:pPr>
            <a:r>
              <a:rPr lang="ja-JP" altLang="en-US" sz="2000" dirty="0"/>
              <a:t>（エ）「電気自動車又はプラグインハイブリッド車」について</a:t>
            </a:r>
            <a:endParaRPr lang="en-US" altLang="ja-JP" sz="2000" dirty="0"/>
          </a:p>
          <a:p>
            <a:pPr marL="0" indent="0">
              <a:buNone/>
            </a:pPr>
            <a:r>
              <a:rPr lang="ja-JP" altLang="en-US" sz="2000" dirty="0"/>
              <a:t>　　</a:t>
            </a:r>
            <a:r>
              <a:rPr lang="ja-JP" altLang="en-US" sz="1800" dirty="0"/>
              <a:t>申請車両は以下のとおりであること。</a:t>
            </a:r>
            <a:endParaRPr lang="en-US" altLang="ja-JP" sz="1600" dirty="0">
              <a:solidFill>
                <a:srgbClr val="FF0000"/>
              </a:solidFill>
            </a:endParaRPr>
          </a:p>
          <a:p>
            <a:pPr marL="0" indent="801688">
              <a:buNone/>
            </a:pPr>
            <a:r>
              <a:rPr lang="ja-JP" altLang="en-US" sz="1600" dirty="0"/>
              <a:t>・交付申請日前に購入した車両も可とする。</a:t>
            </a:r>
          </a:p>
          <a:p>
            <a:pPr marL="0" indent="801688">
              <a:buNone/>
            </a:pPr>
            <a:r>
              <a:rPr lang="ja-JP" altLang="en-US" sz="1600" dirty="0"/>
              <a:t>　なお、車両の初度登録の日から交付申請日まで１ヶ月を超える車両は補助の</a:t>
            </a:r>
            <a:endParaRPr lang="en-US" altLang="ja-JP" sz="1600" dirty="0"/>
          </a:p>
          <a:p>
            <a:pPr marL="0" indent="801688">
              <a:buNone/>
            </a:pPr>
            <a:r>
              <a:rPr lang="ja-JP" altLang="en-US" sz="1600" dirty="0"/>
              <a:t>　対象外とするが、令和４年１１月８日から令和５年３月３１日に初度登録　</a:t>
            </a:r>
            <a:endParaRPr lang="en-US" altLang="ja-JP" sz="1600" dirty="0"/>
          </a:p>
          <a:p>
            <a:pPr marL="0" indent="801688">
              <a:buNone/>
            </a:pPr>
            <a:r>
              <a:rPr lang="ja-JP" altLang="en-US" sz="1600" dirty="0"/>
              <a:t>　された車両は令和５年５月３１日まで申請可能とする。</a:t>
            </a:r>
          </a:p>
          <a:p>
            <a:pPr marL="1077913" indent="-276225">
              <a:buNone/>
              <a:tabLst>
                <a:tab pos="449263" algn="l"/>
              </a:tabLst>
            </a:pPr>
            <a:r>
              <a:rPr lang="ja-JP" altLang="en-US" sz="1600" dirty="0"/>
              <a:t>・外部給電機能を有するものであって、初度登録された車両（中古の　輸入車の初度登録車、及び、既存自動車を改造した車の初度登録車を除く。）であること。</a:t>
            </a:r>
          </a:p>
          <a:p>
            <a:pPr marL="0" indent="801688">
              <a:buNone/>
            </a:pPr>
            <a:r>
              <a:rPr lang="ja-JP" altLang="en-US" sz="1600" dirty="0"/>
              <a:t>・自動車検査証の自家用・事業用の別の欄が自家用であること。</a:t>
            </a:r>
          </a:p>
          <a:p>
            <a:pPr marL="0" indent="0">
              <a:buNone/>
            </a:pPr>
            <a:endParaRPr lang="ja-JP" altLang="en-US" sz="1800" dirty="0"/>
          </a:p>
          <a:p>
            <a:pPr marL="0" indent="0">
              <a:buNone/>
            </a:pPr>
            <a:endParaRPr lang="ja-JP" altLang="en-US" sz="1800" dirty="0"/>
          </a:p>
        </p:txBody>
      </p:sp>
    </p:spTree>
    <p:extLst>
      <p:ext uri="{BB962C8B-B14F-4D97-AF65-F5344CB8AC3E}">
        <p14:creationId xmlns:p14="http://schemas.microsoft.com/office/powerpoint/2010/main" val="30966700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44138" y="249151"/>
            <a:ext cx="5843599" cy="544512"/>
          </a:xfrm>
        </p:spPr>
        <p:txBody>
          <a:bodyPr>
            <a:noAutofit/>
          </a:bodyPr>
          <a:lstStyle/>
          <a:p>
            <a:r>
              <a:rPr lang="en-US" altLang="ja-JP" sz="2400" dirty="0">
                <a:solidFill>
                  <a:prstClr val="black"/>
                </a:solidFill>
              </a:rPr>
              <a:t>【</a:t>
            </a:r>
            <a:r>
              <a:rPr lang="ja-JP" altLang="en-US" sz="2400" dirty="0">
                <a:solidFill>
                  <a:prstClr val="black"/>
                </a:solidFill>
              </a:rPr>
              <a:t>対象事業の要件</a:t>
            </a:r>
            <a:r>
              <a:rPr lang="en-US" altLang="ja-JP" sz="2400" dirty="0">
                <a:solidFill>
                  <a:prstClr val="black"/>
                </a:solidFill>
              </a:rPr>
              <a:t>】</a:t>
            </a:r>
            <a:endParaRPr kumimoji="1" lang="ja-JP" altLang="en-US" sz="2400" dirty="0"/>
          </a:p>
        </p:txBody>
      </p:sp>
      <p:sp>
        <p:nvSpPr>
          <p:cNvPr id="6" name="テキスト ボックス 5"/>
          <p:cNvSpPr txBox="1"/>
          <p:nvPr/>
        </p:nvSpPr>
        <p:spPr>
          <a:xfrm>
            <a:off x="7135926" y="287470"/>
            <a:ext cx="1742593" cy="338554"/>
          </a:xfrm>
          <a:prstGeom prst="rect">
            <a:avLst/>
          </a:prstGeom>
          <a:solidFill>
            <a:schemeClr val="bg1"/>
          </a:solidFill>
          <a:ln>
            <a:solidFill>
              <a:schemeClr val="tx1"/>
            </a:solidFill>
          </a:ln>
        </p:spPr>
        <p:txBody>
          <a:bodyPr wrap="none" rtlCol="0">
            <a:spAutoFit/>
          </a:bodyPr>
          <a:lstStyle/>
          <a:p>
            <a:pPr algn="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pp.6-7</a:t>
            </a:r>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
        <p:nvSpPr>
          <p:cNvPr id="8" name="コンテンツ プレースホルダー 4"/>
          <p:cNvSpPr>
            <a:spLocks noGrp="1"/>
          </p:cNvSpPr>
          <p:nvPr>
            <p:ph idx="1"/>
          </p:nvPr>
        </p:nvSpPr>
        <p:spPr>
          <a:xfrm>
            <a:off x="457200" y="832213"/>
            <a:ext cx="8229600" cy="5469507"/>
          </a:xfrm>
        </p:spPr>
        <p:txBody>
          <a:bodyPr>
            <a:noAutofit/>
          </a:bodyPr>
          <a:lstStyle/>
          <a:p>
            <a:pPr marL="0" indent="0">
              <a:buNone/>
            </a:pPr>
            <a:r>
              <a:rPr lang="ja-JP" altLang="en-US" sz="2000" dirty="0"/>
              <a:t>（オ）「</a:t>
            </a:r>
            <a:r>
              <a:rPr lang="en-US" altLang="ja-JP" sz="2000" dirty="0"/>
              <a:t>V2H</a:t>
            </a:r>
            <a:r>
              <a:rPr lang="ja-JP" altLang="en-US" sz="2000" dirty="0"/>
              <a:t>充放電設備又は外部給電器」について</a:t>
            </a:r>
          </a:p>
          <a:p>
            <a:pPr marL="266700" indent="0">
              <a:buNone/>
            </a:pPr>
            <a:r>
              <a:rPr lang="ja-JP" altLang="en-US" sz="1800" dirty="0"/>
              <a:t>　</a:t>
            </a:r>
            <a:r>
              <a:rPr lang="en-US" altLang="ja-JP" sz="1800" u="sng" dirty="0"/>
              <a:t>V2H</a:t>
            </a:r>
            <a:r>
              <a:rPr lang="ja-JP" altLang="en-US" sz="1800" u="sng" dirty="0"/>
              <a:t>充放電設備又は外部給電器（中古を除く）の導入を行うこと。</a:t>
            </a:r>
            <a:endParaRPr lang="en-US" altLang="ja-JP" sz="1800" u="sng" dirty="0"/>
          </a:p>
          <a:p>
            <a:pPr marL="449263" indent="-182563">
              <a:buNone/>
            </a:pPr>
            <a:r>
              <a:rPr lang="ja-JP" altLang="en-US" sz="1800" dirty="0"/>
              <a:t>・保管場所は、申請車両の自動車検査証の「使用の本拠の位置」と同一で</a:t>
            </a:r>
            <a:endParaRPr lang="en-US" altLang="ja-JP" sz="1800" dirty="0"/>
          </a:p>
          <a:p>
            <a:pPr marL="449263" indent="-182563">
              <a:buNone/>
            </a:pPr>
            <a:r>
              <a:rPr lang="ja-JP" altLang="en-US" sz="1800" dirty="0"/>
              <a:t>　あること。</a:t>
            </a:r>
            <a:endParaRPr lang="en-US" altLang="ja-JP" sz="1800" dirty="0"/>
          </a:p>
          <a:p>
            <a:pPr marL="0" indent="266700">
              <a:buNone/>
            </a:pPr>
            <a:r>
              <a:rPr lang="ja-JP" altLang="en-US" sz="1800" dirty="0"/>
              <a:t>・導入の上限数は申請車両台数までとする。</a:t>
            </a:r>
            <a:endParaRPr lang="en-US" altLang="ja-JP" sz="1800" dirty="0"/>
          </a:p>
          <a:p>
            <a:pPr marL="0" indent="266700">
              <a:buNone/>
            </a:pPr>
            <a:endParaRPr lang="ja-JP" altLang="en-US" sz="1800" dirty="0"/>
          </a:p>
          <a:p>
            <a:pPr marL="534988" indent="-268288">
              <a:buNone/>
            </a:pPr>
            <a:endParaRPr lang="en-US" altLang="ja-JP" sz="1800" dirty="0"/>
          </a:p>
          <a:p>
            <a:pPr marL="534988" indent="-268288">
              <a:buNone/>
            </a:pPr>
            <a:endParaRPr lang="en-US" altLang="ja-JP" sz="1800" dirty="0"/>
          </a:p>
          <a:p>
            <a:pPr marL="534988" indent="-268288">
              <a:buNone/>
            </a:pPr>
            <a:endParaRPr lang="en-US" altLang="ja-JP" sz="1800" dirty="0"/>
          </a:p>
          <a:p>
            <a:pPr marL="534988" indent="-268288">
              <a:buNone/>
            </a:pPr>
            <a:endParaRPr lang="ja-JP" altLang="en-US" sz="1800" dirty="0"/>
          </a:p>
          <a:p>
            <a:pPr marL="0" indent="0">
              <a:buNone/>
            </a:pPr>
            <a:r>
              <a:rPr lang="ja-JP" altLang="en-US" sz="2000" dirty="0"/>
              <a:t>（カ）「充電設備」について</a:t>
            </a:r>
          </a:p>
          <a:p>
            <a:pPr marL="449263" indent="-182563">
              <a:buNone/>
            </a:pPr>
            <a:r>
              <a:rPr lang="ja-JP" altLang="en-US" sz="1800" dirty="0"/>
              <a:t>・保管場所は、申請車両の自動車検査証の「使用の本拠の位置」と同一で</a:t>
            </a:r>
            <a:endParaRPr lang="en-US" altLang="ja-JP" sz="1800" dirty="0"/>
          </a:p>
          <a:p>
            <a:pPr marL="449263" indent="-182563">
              <a:buNone/>
            </a:pPr>
            <a:r>
              <a:rPr lang="ja-JP" altLang="en-US" sz="1800" dirty="0"/>
              <a:t>　あること。</a:t>
            </a:r>
          </a:p>
          <a:p>
            <a:pPr marL="0" indent="266700">
              <a:buNone/>
            </a:pPr>
            <a:r>
              <a:rPr lang="ja-JP" altLang="en-US" sz="1800" dirty="0"/>
              <a:t>・導入の上限数は申請車両台数までとする。</a:t>
            </a:r>
            <a:endParaRPr lang="en-US" altLang="ja-JP" sz="1800" dirty="0"/>
          </a:p>
          <a:p>
            <a:pPr marL="534988" indent="-268288">
              <a:buNone/>
              <a:tabLst>
                <a:tab pos="266700" algn="l"/>
              </a:tabLst>
            </a:pPr>
            <a:r>
              <a:rPr lang="ja-JP" altLang="en-US" sz="1800" dirty="0"/>
              <a:t>・急速充電設備を設置する場合は、平常時及び災害時において有償又は無償</a:t>
            </a:r>
            <a:endParaRPr lang="en-US" altLang="ja-JP" sz="1800" dirty="0"/>
          </a:p>
          <a:p>
            <a:pPr marL="534988" indent="-268288">
              <a:buNone/>
              <a:tabLst>
                <a:tab pos="266700" algn="l"/>
              </a:tabLst>
            </a:pPr>
            <a:r>
              <a:rPr lang="ja-JP" altLang="en-US" sz="1800" dirty="0"/>
              <a:t>　にて一般開放を行うこと。</a:t>
            </a:r>
          </a:p>
          <a:p>
            <a:pPr marL="0" indent="0">
              <a:buNone/>
            </a:pPr>
            <a:endParaRPr lang="ja-JP" altLang="en-US" sz="1800" dirty="0"/>
          </a:p>
          <a:p>
            <a:pPr marL="0" indent="0">
              <a:buNone/>
            </a:pPr>
            <a:endParaRPr lang="ja-JP" altLang="en-US" sz="1800" dirty="0"/>
          </a:p>
        </p:txBody>
      </p:sp>
      <p:sp>
        <p:nvSpPr>
          <p:cNvPr id="10" name="四角形吹き出し 9"/>
          <p:cNvSpPr/>
          <p:nvPr/>
        </p:nvSpPr>
        <p:spPr>
          <a:xfrm>
            <a:off x="352696" y="2804186"/>
            <a:ext cx="8421319" cy="1087094"/>
          </a:xfrm>
          <a:prstGeom prst="wedgeRectCallout">
            <a:avLst>
              <a:gd name="adj1" fmla="val 2471"/>
              <a:gd name="adj2" fmla="val -82126"/>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・既に設置されている場合（災害発生時に導入車両を使用する場所に設置されている場合を含む。）は、</a:t>
            </a:r>
            <a:endParaRPr lang="en-US" altLang="ja-JP" sz="1400"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導入を行わなくても可とする。</a:t>
            </a:r>
          </a:p>
          <a:p>
            <a:r>
              <a:rPr lang="ja-JP" altLang="en-US" sz="1400"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・車載コンセント（ </a:t>
            </a:r>
            <a:r>
              <a:rPr lang="en-US" altLang="ja-JP" sz="1400"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1500W/AC100V </a:t>
            </a:r>
            <a:r>
              <a:rPr lang="ja-JP" altLang="en-US" sz="1400"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）から電力を取り出せる給電機能がある車両を申請する場合に</a:t>
            </a:r>
            <a:endParaRPr lang="en-US" altLang="ja-JP" sz="1400"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ついては、導入を行わなくても可とする。</a:t>
            </a:r>
            <a:endParaRPr kumimoji="1" lang="ja-JP" altLang="en-US" dirty="0"/>
          </a:p>
        </p:txBody>
      </p:sp>
    </p:spTree>
    <p:extLst>
      <p:ext uri="{BB962C8B-B14F-4D97-AF65-F5344CB8AC3E}">
        <p14:creationId xmlns:p14="http://schemas.microsoft.com/office/powerpoint/2010/main" val="24416717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44138" y="249151"/>
            <a:ext cx="5843599" cy="544512"/>
          </a:xfrm>
        </p:spPr>
        <p:txBody>
          <a:bodyPr>
            <a:noAutofit/>
          </a:bodyPr>
          <a:lstStyle/>
          <a:p>
            <a:r>
              <a:rPr lang="en-US" altLang="ja-JP" sz="2400" dirty="0">
                <a:solidFill>
                  <a:prstClr val="black"/>
                </a:solidFill>
              </a:rPr>
              <a:t>【</a:t>
            </a:r>
            <a:r>
              <a:rPr lang="ja-JP" altLang="en-US" sz="2400" dirty="0">
                <a:solidFill>
                  <a:prstClr val="black"/>
                </a:solidFill>
              </a:rPr>
              <a:t>対象事業の要件</a:t>
            </a:r>
            <a:r>
              <a:rPr lang="en-US" altLang="ja-JP" sz="2400" dirty="0">
                <a:solidFill>
                  <a:prstClr val="black"/>
                </a:solidFill>
              </a:rPr>
              <a:t>】</a:t>
            </a:r>
            <a:endParaRPr kumimoji="1" lang="ja-JP" altLang="en-US" sz="2400" dirty="0"/>
          </a:p>
        </p:txBody>
      </p:sp>
      <p:sp>
        <p:nvSpPr>
          <p:cNvPr id="6" name="テキスト ボックス 5"/>
          <p:cNvSpPr txBox="1"/>
          <p:nvPr/>
        </p:nvSpPr>
        <p:spPr>
          <a:xfrm>
            <a:off x="7478969" y="287470"/>
            <a:ext cx="1399550" cy="338554"/>
          </a:xfrm>
          <a:prstGeom prst="rect">
            <a:avLst/>
          </a:prstGeom>
          <a:solidFill>
            <a:schemeClr val="bg1"/>
          </a:solidFill>
          <a:ln>
            <a:solidFill>
              <a:schemeClr val="tx1"/>
            </a:solidFill>
          </a:ln>
        </p:spPr>
        <p:txBody>
          <a:bodyPr wrap="none" rtlCol="0">
            <a:spAutoFit/>
          </a:bodyPr>
          <a:lstStyle/>
          <a:p>
            <a:pPr algn="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p.7</a:t>
            </a:r>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
        <p:nvSpPr>
          <p:cNvPr id="8" name="コンテンツ プレースホルダー 4"/>
          <p:cNvSpPr>
            <a:spLocks noGrp="1"/>
          </p:cNvSpPr>
          <p:nvPr>
            <p:ph idx="1"/>
          </p:nvPr>
        </p:nvSpPr>
        <p:spPr>
          <a:xfrm>
            <a:off x="457200" y="819149"/>
            <a:ext cx="8229600" cy="3622221"/>
          </a:xfrm>
        </p:spPr>
        <p:txBody>
          <a:bodyPr>
            <a:noAutofit/>
          </a:bodyPr>
          <a:lstStyle/>
          <a:p>
            <a:pPr marL="0" indent="0">
              <a:buNone/>
            </a:pPr>
            <a:endParaRPr lang="ja-JP" altLang="en-US" sz="1800" dirty="0"/>
          </a:p>
          <a:p>
            <a:pPr marL="0" indent="0">
              <a:buNone/>
            </a:pPr>
            <a:r>
              <a:rPr lang="ja-JP" altLang="en-US" sz="2800" dirty="0"/>
              <a:t>（キ）その他</a:t>
            </a:r>
            <a:endParaRPr lang="en-US" altLang="ja-JP" sz="2800" dirty="0"/>
          </a:p>
          <a:p>
            <a:pPr marL="0" indent="0">
              <a:buNone/>
            </a:pPr>
            <a:endParaRPr lang="ja-JP" altLang="en-US" dirty="0"/>
          </a:p>
          <a:p>
            <a:pPr marL="0" indent="266700">
              <a:buNone/>
            </a:pPr>
            <a:r>
              <a:rPr lang="ja-JP" altLang="en-US" dirty="0"/>
              <a:t>・</a:t>
            </a:r>
            <a:r>
              <a:rPr lang="en-US" altLang="ja-JP" dirty="0"/>
              <a:t>CO2</a:t>
            </a:r>
            <a:r>
              <a:rPr lang="ja-JP" altLang="en-US" dirty="0"/>
              <a:t>削減効果が図られる事業であること。</a:t>
            </a:r>
            <a:endParaRPr lang="en-US" altLang="ja-JP" dirty="0"/>
          </a:p>
          <a:p>
            <a:pPr marL="0" indent="266700">
              <a:buNone/>
            </a:pPr>
            <a:endParaRPr lang="ja-JP" altLang="en-US" dirty="0"/>
          </a:p>
          <a:p>
            <a:pPr marL="534988" indent="-268288">
              <a:buNone/>
            </a:pPr>
            <a:r>
              <a:rPr lang="ja-JP" altLang="en-US" dirty="0"/>
              <a:t>・補助対象設備を導入する施設の耐震性、土砂災害危険性及び浸水被害危険性等を考慮した上で、補助対象設備の導入、運用が行われるものであること。</a:t>
            </a:r>
          </a:p>
          <a:p>
            <a:pPr marL="0" indent="0">
              <a:buNone/>
            </a:pPr>
            <a:endParaRPr lang="ja-JP" altLang="en-US" sz="1800" dirty="0"/>
          </a:p>
          <a:p>
            <a:pPr marL="0" indent="0">
              <a:buNone/>
            </a:pPr>
            <a:endParaRPr lang="ja-JP" altLang="en-US" sz="1800" dirty="0"/>
          </a:p>
        </p:txBody>
      </p:sp>
    </p:spTree>
    <p:extLst>
      <p:ext uri="{BB962C8B-B14F-4D97-AF65-F5344CB8AC3E}">
        <p14:creationId xmlns:p14="http://schemas.microsoft.com/office/powerpoint/2010/main" val="4599534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94261" y="243974"/>
            <a:ext cx="5880413" cy="544512"/>
          </a:xfrm>
        </p:spPr>
        <p:txBody>
          <a:bodyPr>
            <a:noAutofit/>
          </a:bodyPr>
          <a:lstStyle/>
          <a:p>
            <a:r>
              <a:rPr lang="en-US" altLang="ja-JP" sz="2400" b="1" dirty="0"/>
              <a:t>【</a:t>
            </a:r>
            <a:r>
              <a:rPr lang="ja-JP" altLang="ja-JP" sz="2400" dirty="0"/>
              <a:t>補助</a:t>
            </a:r>
            <a:r>
              <a:rPr lang="ja-JP" altLang="en-US" sz="2400" dirty="0"/>
              <a:t>事業</a:t>
            </a:r>
            <a:r>
              <a:rPr lang="ja-JP" altLang="ja-JP" sz="2400" dirty="0"/>
              <a:t>の申請者</a:t>
            </a:r>
            <a:r>
              <a:rPr lang="en-US" altLang="ja-JP" sz="2400" b="1" dirty="0"/>
              <a:t>】</a:t>
            </a:r>
            <a:endParaRPr kumimoji="1" lang="ja-JP" altLang="en-US" sz="1800" b="1" dirty="0"/>
          </a:p>
        </p:txBody>
      </p:sp>
      <p:sp>
        <p:nvSpPr>
          <p:cNvPr id="5" name="テキスト ボックス 4"/>
          <p:cNvSpPr txBox="1"/>
          <p:nvPr/>
        </p:nvSpPr>
        <p:spPr>
          <a:xfrm>
            <a:off x="7426215" y="283005"/>
            <a:ext cx="1399550" cy="338554"/>
          </a:xfrm>
          <a:prstGeom prst="rect">
            <a:avLst/>
          </a:prstGeom>
          <a:solidFill>
            <a:schemeClr val="bg1"/>
          </a:solidFill>
          <a:ln>
            <a:solidFill>
              <a:schemeClr val="tx1"/>
            </a:solidFill>
          </a:ln>
        </p:spPr>
        <p:txBody>
          <a:bodyPr wrap="none" rtlCol="0">
            <a:spAutoFit/>
          </a:bodyPr>
          <a:lstStyle/>
          <a:p>
            <a:pPr algn="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p.7</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367911" y="924925"/>
            <a:ext cx="8457854" cy="5704126"/>
          </a:xfrm>
          <a:prstGeom prst="rect">
            <a:avLst/>
          </a:prstGeom>
          <a:noFill/>
        </p:spPr>
        <p:txBody>
          <a:bodyPr wrap="square" rtlCol="0">
            <a:spAutoFit/>
          </a:bodyPr>
          <a:lstStyle/>
          <a:p>
            <a:pPr fontAlgn="ctr"/>
            <a:r>
              <a:rPr lang="ja-JP" altLang="en-US" sz="2200" kern="0" dirty="0">
                <a:latin typeface="メイリオ" panose="020B0604030504040204" pitchFamily="50" charset="-128"/>
                <a:ea typeface="メイリオ" panose="020B0604030504040204" pitchFamily="50" charset="-128"/>
                <a:cs typeface="ＭＳ Ｐゴシック" panose="020B0600070205080204" pitchFamily="50" charset="-128"/>
              </a:rPr>
              <a:t>　</a:t>
            </a:r>
            <a:r>
              <a:rPr lang="ja-JP" altLang="ja-JP" sz="2000" kern="0" dirty="0">
                <a:latin typeface="メイリオ" panose="020B0604030504040204" pitchFamily="50" charset="-128"/>
                <a:ea typeface="メイリオ" panose="020B0604030504040204" pitchFamily="50" charset="-128"/>
                <a:cs typeface="ＭＳ Ｐゴシック" panose="020B0600070205080204" pitchFamily="50" charset="-128"/>
              </a:rPr>
              <a:t>本事業について補助金の交付を申請できる者は、次に掲げる者とする。</a:t>
            </a:r>
            <a:endParaRPr lang="en-US" altLang="ja-JP" sz="2000" kern="0" dirty="0">
              <a:latin typeface="メイリオ" panose="020B0604030504040204" pitchFamily="50" charset="-128"/>
              <a:ea typeface="メイリオ" panose="020B0604030504040204" pitchFamily="50" charset="-128"/>
              <a:cs typeface="ＭＳ Ｐゴシック" panose="020B0600070205080204" pitchFamily="50" charset="-128"/>
            </a:endParaRPr>
          </a:p>
          <a:p>
            <a:pPr fontAlgn="ctr"/>
            <a:endParaRPr lang="en-US" altLang="ja-JP" sz="2200" dirty="0">
              <a:latin typeface="メイリオ" panose="020B0604030504040204" pitchFamily="50" charset="-128"/>
              <a:ea typeface="メイリオ" panose="020B0604030504040204" pitchFamily="50" charset="-128"/>
            </a:endParaRPr>
          </a:p>
          <a:p>
            <a:pPr fontAlgn="ctr"/>
            <a:r>
              <a:rPr lang="ja-JP" altLang="en-US" sz="2200" dirty="0">
                <a:latin typeface="メイリオ" panose="020B0604030504040204" pitchFamily="50" charset="-128"/>
                <a:ea typeface="メイリオ" panose="020B0604030504040204" pitchFamily="50" charset="-128"/>
              </a:rPr>
              <a:t>　（ア）民間企業</a:t>
            </a:r>
            <a:endParaRPr lang="en-US" altLang="ja-JP" sz="2200" dirty="0">
              <a:latin typeface="メイリオ" panose="020B0604030504040204" pitchFamily="50" charset="-128"/>
              <a:ea typeface="メイリオ" panose="020B0604030504040204" pitchFamily="50" charset="-128"/>
            </a:endParaRPr>
          </a:p>
          <a:p>
            <a:pPr fontAlgn="ctr">
              <a:lnSpc>
                <a:spcPts val="1700"/>
              </a:lnSpc>
            </a:pPr>
            <a:endParaRPr lang="en-US" altLang="ja-JP" sz="2200" dirty="0">
              <a:latin typeface="メイリオ" panose="020B0604030504040204" pitchFamily="50" charset="-128"/>
              <a:ea typeface="メイリオ" panose="020B0604030504040204" pitchFamily="50" charset="-128"/>
            </a:endParaRPr>
          </a:p>
          <a:p>
            <a:pPr fontAlgn="ctr"/>
            <a:r>
              <a:rPr lang="ja-JP" altLang="en-US" sz="2200" dirty="0">
                <a:latin typeface="メイリオ" panose="020B0604030504040204" pitchFamily="50" charset="-128"/>
                <a:ea typeface="メイリオ" panose="020B0604030504040204" pitchFamily="50" charset="-128"/>
              </a:rPr>
              <a:t>　（イ）地方公共団体</a:t>
            </a:r>
            <a:endParaRPr lang="en-US" altLang="ja-JP" sz="2200" dirty="0">
              <a:latin typeface="メイリオ" panose="020B0604030504040204" pitchFamily="50" charset="-128"/>
              <a:ea typeface="メイリオ" panose="020B0604030504040204" pitchFamily="50" charset="-128"/>
            </a:endParaRPr>
          </a:p>
          <a:p>
            <a:pPr fontAlgn="ctr">
              <a:lnSpc>
                <a:spcPts val="1700"/>
              </a:lnSpc>
            </a:pPr>
            <a:endParaRPr lang="ja-JP" altLang="en-US" sz="2200" dirty="0">
              <a:latin typeface="メイリオ" panose="020B0604030504040204" pitchFamily="50" charset="-128"/>
              <a:ea typeface="メイリオ" panose="020B0604030504040204" pitchFamily="50" charset="-128"/>
            </a:endParaRPr>
          </a:p>
          <a:p>
            <a:pPr fontAlgn="ctr"/>
            <a:r>
              <a:rPr lang="ja-JP" altLang="en-US" sz="2200" dirty="0">
                <a:latin typeface="メイリオ" panose="020B0604030504040204" pitchFamily="50" charset="-128"/>
                <a:ea typeface="メイリオ" panose="020B0604030504040204" pitchFamily="50" charset="-128"/>
              </a:rPr>
              <a:t>　（ウ）独立行政法人通則法</a:t>
            </a:r>
            <a:r>
              <a:rPr lang="en-US" altLang="ja-JP" sz="2200" dirty="0">
                <a:latin typeface="メイリオ" panose="020B0604030504040204" pitchFamily="50" charset="-128"/>
                <a:ea typeface="メイリオ" panose="020B0604030504040204" pitchFamily="50" charset="-128"/>
              </a:rPr>
              <a:t>(</a:t>
            </a:r>
            <a:r>
              <a:rPr lang="ja-JP" altLang="en-US" sz="2200" dirty="0">
                <a:latin typeface="メイリオ" panose="020B0604030504040204" pitchFamily="50" charset="-128"/>
                <a:ea typeface="メイリオ" panose="020B0604030504040204" pitchFamily="50" charset="-128"/>
              </a:rPr>
              <a:t>平成</a:t>
            </a:r>
            <a:r>
              <a:rPr lang="en-US" altLang="ja-JP" sz="2200" dirty="0">
                <a:latin typeface="メイリオ" panose="020B0604030504040204" pitchFamily="50" charset="-128"/>
                <a:ea typeface="メイリオ" panose="020B0604030504040204" pitchFamily="50" charset="-128"/>
              </a:rPr>
              <a:t>11</a:t>
            </a:r>
            <a:r>
              <a:rPr lang="ja-JP" altLang="en-US" sz="2200" dirty="0">
                <a:latin typeface="メイリオ" panose="020B0604030504040204" pitchFamily="50" charset="-128"/>
                <a:ea typeface="メイリオ" panose="020B0604030504040204" pitchFamily="50" charset="-128"/>
              </a:rPr>
              <a:t>年法律第</a:t>
            </a:r>
            <a:r>
              <a:rPr lang="en-US" altLang="ja-JP" sz="2200" dirty="0">
                <a:latin typeface="メイリオ" panose="020B0604030504040204" pitchFamily="50" charset="-128"/>
                <a:ea typeface="メイリオ" panose="020B0604030504040204" pitchFamily="50" charset="-128"/>
              </a:rPr>
              <a:t>103</a:t>
            </a:r>
            <a:r>
              <a:rPr lang="ja-JP" altLang="en-US" sz="2200" dirty="0">
                <a:latin typeface="メイリオ" panose="020B0604030504040204" pitchFamily="50" charset="-128"/>
                <a:ea typeface="メイリオ" panose="020B0604030504040204" pitchFamily="50" charset="-128"/>
              </a:rPr>
              <a:t>号</a:t>
            </a:r>
            <a:r>
              <a:rPr lang="en-US" altLang="ja-JP" sz="2200" dirty="0">
                <a:latin typeface="メイリオ" panose="020B0604030504040204" pitchFamily="50" charset="-128"/>
                <a:ea typeface="メイリオ" panose="020B0604030504040204" pitchFamily="50" charset="-128"/>
              </a:rPr>
              <a:t>)</a:t>
            </a:r>
            <a:r>
              <a:rPr lang="ja-JP" altLang="en-US" sz="2200" dirty="0">
                <a:latin typeface="メイリオ" panose="020B0604030504040204" pitchFamily="50" charset="-128"/>
                <a:ea typeface="メイリオ" panose="020B0604030504040204" pitchFamily="50" charset="-128"/>
              </a:rPr>
              <a:t>第２条</a:t>
            </a:r>
            <a:endParaRPr lang="en-US" altLang="ja-JP" sz="2200" dirty="0">
              <a:latin typeface="メイリオ" panose="020B0604030504040204" pitchFamily="50" charset="-128"/>
              <a:ea typeface="メイリオ" panose="020B0604030504040204" pitchFamily="50" charset="-128"/>
            </a:endParaRPr>
          </a:p>
          <a:p>
            <a:pPr fontAlgn="ctr"/>
            <a:r>
              <a:rPr lang="ja-JP" altLang="en-US" sz="2200" dirty="0">
                <a:latin typeface="メイリオ" panose="020B0604030504040204" pitchFamily="50" charset="-128"/>
                <a:ea typeface="メイリオ" panose="020B0604030504040204" pitchFamily="50" charset="-128"/>
              </a:rPr>
              <a:t>　　　　第</a:t>
            </a:r>
            <a:r>
              <a:rPr lang="en-US" altLang="ja-JP" sz="2200" dirty="0">
                <a:latin typeface="メイリオ" panose="020B0604030504040204" pitchFamily="50" charset="-128"/>
                <a:ea typeface="メイリオ" panose="020B0604030504040204" pitchFamily="50" charset="-128"/>
              </a:rPr>
              <a:t>1</a:t>
            </a:r>
            <a:r>
              <a:rPr lang="ja-JP" altLang="en-US" sz="2200" dirty="0">
                <a:latin typeface="メイリオ" panose="020B0604030504040204" pitchFamily="50" charset="-128"/>
                <a:ea typeface="メイリオ" panose="020B0604030504040204" pitchFamily="50" charset="-128"/>
              </a:rPr>
              <a:t>項に規定する独立行政法人</a:t>
            </a:r>
            <a:endParaRPr lang="en-US" altLang="ja-JP" sz="2200" dirty="0">
              <a:latin typeface="メイリオ" panose="020B0604030504040204" pitchFamily="50" charset="-128"/>
              <a:ea typeface="メイリオ" panose="020B0604030504040204" pitchFamily="50" charset="-128"/>
            </a:endParaRPr>
          </a:p>
          <a:p>
            <a:pPr fontAlgn="ctr">
              <a:lnSpc>
                <a:spcPts val="1700"/>
              </a:lnSpc>
            </a:pPr>
            <a:endParaRPr lang="ja-JP" altLang="en-US" sz="2200" dirty="0">
              <a:latin typeface="メイリオ" panose="020B0604030504040204" pitchFamily="50" charset="-128"/>
              <a:ea typeface="メイリオ" panose="020B0604030504040204" pitchFamily="50" charset="-128"/>
            </a:endParaRPr>
          </a:p>
          <a:p>
            <a:pPr fontAlgn="ctr"/>
            <a:r>
              <a:rPr lang="ja-JP" altLang="en-US" sz="2200" dirty="0">
                <a:latin typeface="メイリオ" panose="020B0604030504040204" pitchFamily="50" charset="-128"/>
                <a:ea typeface="メイリオ" panose="020B0604030504040204" pitchFamily="50" charset="-128"/>
              </a:rPr>
              <a:t>　（エ）一般社団法人・一般財団法人及び公益社団法人・公益</a:t>
            </a:r>
            <a:endParaRPr lang="en-US" altLang="ja-JP" sz="2200" dirty="0">
              <a:latin typeface="メイリオ" panose="020B0604030504040204" pitchFamily="50" charset="-128"/>
              <a:ea typeface="メイリオ" panose="020B0604030504040204" pitchFamily="50" charset="-128"/>
            </a:endParaRPr>
          </a:p>
          <a:p>
            <a:pPr fontAlgn="ctr"/>
            <a:r>
              <a:rPr lang="ja-JP" altLang="en-US" sz="2200" dirty="0">
                <a:latin typeface="メイリオ" panose="020B0604030504040204" pitchFamily="50" charset="-128"/>
                <a:ea typeface="メイリオ" panose="020B0604030504040204" pitchFamily="50" charset="-128"/>
              </a:rPr>
              <a:t>　　　　財団法人</a:t>
            </a:r>
            <a:endParaRPr lang="en-US" altLang="ja-JP" sz="2200" dirty="0">
              <a:latin typeface="メイリオ" panose="020B0604030504040204" pitchFamily="50" charset="-128"/>
              <a:ea typeface="メイリオ" panose="020B0604030504040204" pitchFamily="50" charset="-128"/>
            </a:endParaRPr>
          </a:p>
          <a:p>
            <a:pPr fontAlgn="ctr">
              <a:lnSpc>
                <a:spcPts val="1700"/>
              </a:lnSpc>
            </a:pPr>
            <a:endParaRPr lang="en-US" altLang="ja-JP" sz="2200" dirty="0">
              <a:latin typeface="メイリオ" panose="020B0604030504040204" pitchFamily="50" charset="-128"/>
              <a:ea typeface="メイリオ" panose="020B0604030504040204" pitchFamily="50" charset="-128"/>
            </a:endParaRPr>
          </a:p>
          <a:p>
            <a:pPr fontAlgn="ctr"/>
            <a:r>
              <a:rPr lang="ja-JP" altLang="en-US" sz="2200" dirty="0">
                <a:latin typeface="メイリオ" panose="020B0604030504040204" pitchFamily="50" charset="-128"/>
                <a:ea typeface="メイリオ" panose="020B0604030504040204" pitchFamily="50" charset="-128"/>
              </a:rPr>
              <a:t>　（オ）上記（ア）から（エ）及び</a:t>
            </a:r>
            <a:r>
              <a:rPr lang="en-US" altLang="ja-JP" sz="2200" dirty="0">
                <a:latin typeface="メイリオ" panose="020B0604030504040204" pitchFamily="50" charset="-128"/>
                <a:ea typeface="メイリオ" panose="020B0604030504040204" pitchFamily="50" charset="-128"/>
              </a:rPr>
              <a:t>(</a:t>
            </a:r>
            <a:r>
              <a:rPr lang="ja-JP" altLang="en-US" sz="2200" dirty="0">
                <a:latin typeface="メイリオ" panose="020B0604030504040204" pitchFamily="50" charset="-128"/>
                <a:ea typeface="メイリオ" panose="020B0604030504040204" pitchFamily="50" charset="-128"/>
              </a:rPr>
              <a:t>カ</a:t>
            </a:r>
            <a:r>
              <a:rPr lang="en-US" altLang="ja-JP" sz="2200" dirty="0">
                <a:latin typeface="メイリオ" panose="020B0604030504040204" pitchFamily="50" charset="-128"/>
                <a:ea typeface="メイリオ" panose="020B0604030504040204" pitchFamily="50" charset="-128"/>
              </a:rPr>
              <a:t>)</a:t>
            </a:r>
            <a:r>
              <a:rPr lang="ja-JP" altLang="en-US" sz="2200" dirty="0">
                <a:latin typeface="メイリオ" panose="020B0604030504040204" pitchFamily="50" charset="-128"/>
                <a:ea typeface="メイリオ" panose="020B0604030504040204" pitchFamily="50" charset="-128"/>
              </a:rPr>
              <a:t>の者に対し、</a:t>
            </a:r>
            <a:endParaRPr lang="en-US" altLang="ja-JP" sz="2200" dirty="0">
              <a:latin typeface="メイリオ" panose="020B0604030504040204" pitchFamily="50" charset="-128"/>
              <a:ea typeface="メイリオ" panose="020B0604030504040204" pitchFamily="50" charset="-128"/>
            </a:endParaRPr>
          </a:p>
          <a:p>
            <a:pPr fontAlgn="ctr"/>
            <a:r>
              <a:rPr lang="ja-JP" altLang="en-US" sz="2200" dirty="0">
                <a:latin typeface="メイリオ" panose="020B0604030504040204" pitchFamily="50" charset="-128"/>
                <a:ea typeface="メイリオ" panose="020B0604030504040204" pitchFamily="50" charset="-128"/>
              </a:rPr>
              <a:t>　　　　ファイナンスリース又はオペレーションリースにより</a:t>
            </a:r>
            <a:endParaRPr lang="en-US" altLang="ja-JP" sz="2200" dirty="0">
              <a:latin typeface="メイリオ" panose="020B0604030504040204" pitchFamily="50" charset="-128"/>
              <a:ea typeface="メイリオ" panose="020B0604030504040204" pitchFamily="50" charset="-128"/>
            </a:endParaRPr>
          </a:p>
          <a:p>
            <a:pPr fontAlgn="ctr"/>
            <a:r>
              <a:rPr lang="ja-JP" altLang="en-US" sz="2200" dirty="0">
                <a:latin typeface="メイリオ" panose="020B0604030504040204" pitchFamily="50" charset="-128"/>
                <a:ea typeface="メイリオ" panose="020B0604030504040204" pitchFamily="50" charset="-128"/>
              </a:rPr>
              <a:t>　　　　提供する契約を行う民間企業</a:t>
            </a:r>
            <a:endParaRPr lang="en-US" altLang="ja-JP" sz="2200" dirty="0">
              <a:latin typeface="メイリオ" panose="020B0604030504040204" pitchFamily="50" charset="-128"/>
              <a:ea typeface="メイリオ" panose="020B0604030504040204" pitchFamily="50" charset="-128"/>
            </a:endParaRPr>
          </a:p>
          <a:p>
            <a:pPr fontAlgn="ctr"/>
            <a:endParaRPr lang="ja-JP" altLang="en-US" sz="2200" dirty="0">
              <a:latin typeface="メイリオ" panose="020B0604030504040204" pitchFamily="50" charset="-128"/>
              <a:ea typeface="メイリオ" panose="020B0604030504040204" pitchFamily="50" charset="-128"/>
            </a:endParaRPr>
          </a:p>
          <a:p>
            <a:pPr marL="990600" indent="-990600" fontAlgn="ctr"/>
            <a:r>
              <a:rPr lang="ja-JP" altLang="en-US" sz="2200" dirty="0">
                <a:latin typeface="メイリオ" panose="020B0604030504040204" pitchFamily="50" charset="-128"/>
                <a:ea typeface="メイリオ" panose="020B0604030504040204" pitchFamily="50" charset="-128"/>
              </a:rPr>
              <a:t>　（カ）その他環境大臣の承認を得て協会が適当と認める者</a:t>
            </a:r>
            <a:endParaRPr lang="en-US" altLang="ja-JP" sz="2200" dirty="0">
              <a:latin typeface="メイリオ" panose="020B0604030504040204" pitchFamily="50" charset="-128"/>
              <a:ea typeface="メイリオ" panose="020B0604030504040204" pitchFamily="50" charset="-128"/>
            </a:endParaRPr>
          </a:p>
          <a:p>
            <a:pPr marL="990600" fontAlgn="ctr"/>
            <a:r>
              <a:rPr lang="en-US" altLang="ja-JP" sz="2200">
                <a:latin typeface="メイリオ" panose="020B0604030504040204" pitchFamily="50" charset="-128"/>
                <a:ea typeface="メイリオ" panose="020B0604030504040204" pitchFamily="50" charset="-128"/>
              </a:rPr>
              <a:t>(</a:t>
            </a:r>
            <a:r>
              <a:rPr lang="ja-JP" altLang="en-US" sz="2200">
                <a:latin typeface="メイリオ" panose="020B0604030504040204" pitchFamily="50" charset="-128"/>
                <a:ea typeface="メイリオ" panose="020B0604030504040204" pitchFamily="50" charset="-128"/>
              </a:rPr>
              <a:t>法人格を</a:t>
            </a:r>
            <a:r>
              <a:rPr lang="ja-JP" altLang="en-US" sz="2200" dirty="0">
                <a:latin typeface="メイリオ" panose="020B0604030504040204" pitchFamily="50" charset="-128"/>
                <a:ea typeface="メイリオ" panose="020B0604030504040204" pitchFamily="50" charset="-128"/>
              </a:rPr>
              <a:t>有する者に限る</a:t>
            </a:r>
            <a:r>
              <a:rPr lang="en-US" altLang="ja-JP" sz="2200" dirty="0">
                <a:latin typeface="メイリオ" panose="020B0604030504040204" pitchFamily="50" charset="-128"/>
                <a:ea typeface="メイリオ" panose="020B0604030504040204" pitchFamily="50" charset="-128"/>
              </a:rPr>
              <a:t>)</a:t>
            </a:r>
            <a:endParaRPr lang="ja-JP" altLang="en-US" sz="22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Tree>
    <p:extLst>
      <p:ext uri="{BB962C8B-B14F-4D97-AF65-F5344CB8AC3E}">
        <p14:creationId xmlns:p14="http://schemas.microsoft.com/office/powerpoint/2010/main" val="1268661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37424" y="2609204"/>
            <a:ext cx="8229600" cy="1435258"/>
          </a:xfrm>
        </p:spPr>
        <p:txBody>
          <a:bodyPr>
            <a:noAutofit/>
          </a:bodyPr>
          <a:lstStyle/>
          <a:p>
            <a:pPr marL="0" indent="0" algn="ctr">
              <a:buNone/>
            </a:pPr>
            <a:r>
              <a:rPr lang="ja-JP" altLang="en-US" sz="4000" dirty="0">
                <a:solidFill>
                  <a:prstClr val="black"/>
                </a:solidFill>
              </a:rPr>
              <a:t>補助事業全般について</a:t>
            </a:r>
            <a:endParaRPr lang="en-US" altLang="ja-JP" sz="4000" dirty="0">
              <a:solidFill>
                <a:prstClr val="black"/>
              </a:solidFill>
            </a:endParaRPr>
          </a:p>
          <a:p>
            <a:pPr marL="0" indent="0" algn="ctr">
              <a:buNone/>
            </a:pPr>
            <a:r>
              <a:rPr lang="en-US" altLang="ja-JP" sz="4000" dirty="0"/>
              <a:t>Ⅰ.</a:t>
            </a:r>
            <a:r>
              <a:rPr lang="ja-JP" altLang="en-US" sz="4000" dirty="0"/>
              <a:t>補助事業の概要</a:t>
            </a:r>
          </a:p>
          <a:p>
            <a:pPr marL="0" indent="0" algn="ctr">
              <a:buNone/>
            </a:pPr>
            <a:endParaRPr kumimoji="1" lang="ja-JP" altLang="en-US" sz="4000" dirty="0"/>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Tree>
    <p:extLst>
      <p:ext uri="{BB962C8B-B14F-4D97-AF65-F5344CB8AC3E}">
        <p14:creationId xmlns:p14="http://schemas.microsoft.com/office/powerpoint/2010/main" val="37090025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44138" y="1057557"/>
            <a:ext cx="8038160" cy="4807668"/>
          </a:xfrm>
        </p:spPr>
        <p:txBody>
          <a:bodyPr>
            <a:noAutofit/>
          </a:bodyPr>
          <a:lstStyle/>
          <a:p>
            <a:pPr marL="0" indent="0">
              <a:buNone/>
            </a:pPr>
            <a:r>
              <a:rPr lang="ja-JP" altLang="en-US" sz="2000" dirty="0"/>
              <a:t>○補助事業期間</a:t>
            </a:r>
            <a:endParaRPr lang="en-US" altLang="ja-JP" sz="2000" dirty="0"/>
          </a:p>
          <a:p>
            <a:pPr marL="0" indent="0">
              <a:buNone/>
            </a:pPr>
            <a:r>
              <a:rPr lang="ja-JP" altLang="en-US" sz="2000" dirty="0"/>
              <a:t>　交付決定を受けた日</a:t>
            </a:r>
            <a:r>
              <a:rPr lang="ja-JP" altLang="en-US" sz="2000"/>
              <a:t>から令和６年２月２９日</a:t>
            </a:r>
            <a:r>
              <a:rPr lang="ja-JP" altLang="en-US" sz="2000" dirty="0"/>
              <a:t>までの間とします。</a:t>
            </a:r>
          </a:p>
          <a:p>
            <a:pPr marL="0" indent="0">
              <a:buNone/>
            </a:pPr>
            <a:endParaRPr lang="en-US" altLang="ja-JP" sz="2000" dirty="0"/>
          </a:p>
          <a:p>
            <a:pPr marL="0" indent="0">
              <a:buNone/>
            </a:pPr>
            <a:endParaRPr lang="en-US" altLang="ja-JP" sz="2000" b="1" u="sng" dirty="0"/>
          </a:p>
          <a:p>
            <a:pPr marL="0" indent="0">
              <a:buNone/>
            </a:pPr>
            <a:endParaRPr lang="en-US" altLang="ja-JP" sz="2000" b="1" u="sng" dirty="0"/>
          </a:p>
          <a:p>
            <a:pPr marL="0" indent="0">
              <a:buNone/>
            </a:pPr>
            <a:endParaRPr lang="en-US" altLang="ja-JP" sz="2000" b="1" u="sng" dirty="0"/>
          </a:p>
          <a:p>
            <a:pPr marL="0" indent="0">
              <a:buNone/>
            </a:pPr>
            <a:r>
              <a:rPr lang="ja-JP" altLang="en-US" sz="2000" dirty="0"/>
              <a:t>○補助対象、補助率、補助上限額</a:t>
            </a:r>
            <a:endParaRPr lang="en-US" altLang="ja-JP" sz="2000" dirty="0"/>
          </a:p>
          <a:p>
            <a:pPr marL="0" indent="0">
              <a:buNone/>
            </a:pPr>
            <a:r>
              <a:rPr lang="ja-JP" altLang="en-US" sz="2000" dirty="0"/>
              <a:t>　総補助対象経費に１，０００円未満の端数が生じた場合には、これを切り捨てるものと し、算出された額が１億円を超えた場合は、１億円を交付額とする。</a:t>
            </a:r>
            <a:endParaRPr lang="en-US" altLang="ja-JP" sz="2000" dirty="0"/>
          </a:p>
          <a:p>
            <a:pPr marL="0" indent="0">
              <a:buNone/>
            </a:pPr>
            <a:endParaRPr lang="en-US" altLang="ja-JP" sz="2000" dirty="0"/>
          </a:p>
          <a:p>
            <a:pPr marL="0" indent="0">
              <a:buNone/>
            </a:pPr>
            <a:r>
              <a:rPr lang="ja-JP" altLang="en-US" sz="2000" dirty="0"/>
              <a:t>　（各設備の詳細は次頁以降を参照）</a:t>
            </a:r>
            <a:endParaRPr lang="en-US" altLang="ja-JP" sz="2000" b="1" u="sng" dirty="0"/>
          </a:p>
          <a:p>
            <a:pPr marL="0" indent="0">
              <a:buNone/>
            </a:pPr>
            <a:endParaRPr lang="en-US" altLang="ja-JP" sz="2000" b="1" u="sng" dirty="0"/>
          </a:p>
          <a:p>
            <a:pPr marL="0" indent="0">
              <a:buNone/>
            </a:pPr>
            <a:endParaRPr lang="en-US" altLang="ja-JP" sz="2000" b="1" u="sng" dirty="0"/>
          </a:p>
        </p:txBody>
      </p:sp>
      <p:sp>
        <p:nvSpPr>
          <p:cNvPr id="4" name="タイトル 3"/>
          <p:cNvSpPr>
            <a:spLocks noGrp="1"/>
          </p:cNvSpPr>
          <p:nvPr>
            <p:ph type="title"/>
          </p:nvPr>
        </p:nvSpPr>
        <p:spPr>
          <a:xfrm>
            <a:off x="544138" y="243609"/>
            <a:ext cx="6899396" cy="544512"/>
          </a:xfrm>
        </p:spPr>
        <p:txBody>
          <a:bodyPr>
            <a:noAutofit/>
          </a:bodyPr>
          <a:lstStyle/>
          <a:p>
            <a:r>
              <a:rPr lang="en-US" altLang="ja-JP" sz="2200" dirty="0"/>
              <a:t>【</a:t>
            </a:r>
            <a:r>
              <a:rPr lang="ja-JP" altLang="en-US" sz="2200" dirty="0">
                <a:solidFill>
                  <a:prstClr val="black"/>
                </a:solidFill>
              </a:rPr>
              <a:t>補助事業期間</a:t>
            </a:r>
            <a:r>
              <a:rPr lang="en-US" altLang="ja-JP" sz="2200" dirty="0">
                <a:solidFill>
                  <a:prstClr val="black"/>
                </a:solidFill>
              </a:rPr>
              <a:t>】【</a:t>
            </a:r>
            <a:r>
              <a:rPr lang="ja-JP" altLang="en-US" sz="2200" dirty="0">
                <a:solidFill>
                  <a:prstClr val="black"/>
                </a:solidFill>
              </a:rPr>
              <a:t>補助対象、補助率、補助上限額</a:t>
            </a:r>
            <a:r>
              <a:rPr lang="en-US" altLang="ja-JP" sz="2200" dirty="0">
                <a:solidFill>
                  <a:prstClr val="black"/>
                </a:solidFill>
              </a:rPr>
              <a:t>】</a:t>
            </a:r>
            <a:endParaRPr kumimoji="1" lang="ja-JP" altLang="en-US" sz="2200" dirty="0"/>
          </a:p>
        </p:txBody>
      </p:sp>
      <p:sp>
        <p:nvSpPr>
          <p:cNvPr id="5" name="テキスト ボックス 4"/>
          <p:cNvSpPr txBox="1"/>
          <p:nvPr/>
        </p:nvSpPr>
        <p:spPr>
          <a:xfrm>
            <a:off x="6443516" y="688875"/>
            <a:ext cx="2399632" cy="338554"/>
          </a:xfrm>
          <a:prstGeom prst="rect">
            <a:avLst/>
          </a:prstGeom>
          <a:solidFill>
            <a:schemeClr val="bg1"/>
          </a:solidFill>
          <a:ln>
            <a:solidFill>
              <a:schemeClr val="tx1"/>
            </a:solidFill>
          </a:ln>
        </p:spPr>
        <p:txBody>
          <a:bodyPr wrap="none" rtlCol="0">
            <a:spAutoFit/>
          </a:bodyPr>
          <a:lstStyle/>
          <a:p>
            <a:pPr algn="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pp.8-9</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p.11</a:t>
            </a:r>
          </a:p>
        </p:txBody>
      </p:sp>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
        <p:nvSpPr>
          <p:cNvPr id="12" name="四角形吹き出し 11"/>
          <p:cNvSpPr/>
          <p:nvPr/>
        </p:nvSpPr>
        <p:spPr>
          <a:xfrm>
            <a:off x="1881051" y="2210091"/>
            <a:ext cx="5016138" cy="496388"/>
          </a:xfrm>
          <a:prstGeom prst="wedgeRectCallout">
            <a:avLst>
              <a:gd name="adj1" fmla="val -4066"/>
              <a:gd name="adj2" fmla="val -132893"/>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C00000"/>
                </a:solidFill>
                <a:latin typeface="メイリオ" panose="020B0604030504040204" pitchFamily="50" charset="-128"/>
                <a:ea typeface="メイリオ" panose="020B0604030504040204" pitchFamily="50" charset="-128"/>
              </a:rPr>
              <a:t>補正予算のため、単年度申請のみとなります。</a:t>
            </a:r>
            <a:endParaRPr lang="en-US" altLang="ja-JP" dirty="0">
              <a:solidFill>
                <a:srgbClr val="C0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88411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7800" y="818424"/>
            <a:ext cx="8693638" cy="5674452"/>
          </a:xfrm>
        </p:spPr>
        <p:txBody>
          <a:bodyPr>
            <a:noAutofit/>
          </a:bodyPr>
          <a:lstStyle/>
          <a:p>
            <a:pPr marL="0" indent="0">
              <a:buNone/>
            </a:pPr>
            <a:r>
              <a:rPr lang="ja-JP" altLang="en-US" sz="1800" dirty="0"/>
              <a:t>　　</a:t>
            </a:r>
            <a:endParaRPr lang="en-US" altLang="ja-JP" sz="1800" dirty="0"/>
          </a:p>
          <a:p>
            <a:pPr marL="0" indent="0">
              <a:buNone/>
            </a:pPr>
            <a:endParaRPr lang="en-US" altLang="ja-JP" sz="1800" dirty="0"/>
          </a:p>
          <a:p>
            <a:pPr marL="0" indent="0">
              <a:buNone/>
            </a:pPr>
            <a:endParaRPr lang="en-US" altLang="ja-JP" sz="1800" dirty="0"/>
          </a:p>
          <a:p>
            <a:pPr marL="0" indent="0">
              <a:buNone/>
            </a:pPr>
            <a:endParaRPr lang="en-US" altLang="ja-JP" sz="1800" b="1" u="sng" dirty="0"/>
          </a:p>
          <a:p>
            <a:pPr marL="0" indent="0">
              <a:buNone/>
            </a:pPr>
            <a:endParaRPr lang="en-US" altLang="ja-JP" sz="1800" b="1" u="sng" dirty="0"/>
          </a:p>
          <a:p>
            <a:pPr marL="0" indent="0">
              <a:buNone/>
            </a:pPr>
            <a:endParaRPr lang="en-US" altLang="ja-JP" sz="1800" b="1" u="sng" dirty="0"/>
          </a:p>
          <a:p>
            <a:pPr marL="0" indent="0">
              <a:buNone/>
            </a:pPr>
            <a:endParaRPr lang="en-US" altLang="ja-JP" sz="1800" b="1" u="sng" dirty="0"/>
          </a:p>
          <a:p>
            <a:pPr marL="0" indent="0">
              <a:buNone/>
            </a:pPr>
            <a:endParaRPr lang="en-US" altLang="ja-JP" sz="1800" b="1" u="sng" dirty="0"/>
          </a:p>
        </p:txBody>
      </p:sp>
      <p:sp>
        <p:nvSpPr>
          <p:cNvPr id="4" name="タイトル 3"/>
          <p:cNvSpPr>
            <a:spLocks noGrp="1"/>
          </p:cNvSpPr>
          <p:nvPr>
            <p:ph type="title"/>
          </p:nvPr>
        </p:nvSpPr>
        <p:spPr>
          <a:xfrm>
            <a:off x="544138" y="243609"/>
            <a:ext cx="6248548" cy="544512"/>
          </a:xfrm>
        </p:spPr>
        <p:txBody>
          <a:bodyPr>
            <a:noAutofit/>
          </a:bodyPr>
          <a:lstStyle/>
          <a:p>
            <a:r>
              <a:rPr lang="en-US" altLang="ja-JP" sz="2400" dirty="0"/>
              <a:t>【</a:t>
            </a:r>
            <a:r>
              <a:rPr lang="ja-JP" altLang="en-US" sz="2400" dirty="0">
                <a:solidFill>
                  <a:prstClr val="black"/>
                </a:solidFill>
              </a:rPr>
              <a:t>補助対象、補助率、補助上限額</a:t>
            </a:r>
            <a:r>
              <a:rPr lang="en-US" altLang="ja-JP" sz="2400" dirty="0">
                <a:solidFill>
                  <a:prstClr val="black"/>
                </a:solidFill>
              </a:rPr>
              <a:t>】</a:t>
            </a:r>
            <a:endParaRPr kumimoji="1" lang="ja-JP" altLang="en-US" sz="2400" dirty="0"/>
          </a:p>
        </p:txBody>
      </p:sp>
      <p:sp>
        <p:nvSpPr>
          <p:cNvPr id="5" name="テキスト ボックス 4"/>
          <p:cNvSpPr txBox="1"/>
          <p:nvPr/>
        </p:nvSpPr>
        <p:spPr>
          <a:xfrm>
            <a:off x="6443452" y="349240"/>
            <a:ext cx="2399696" cy="584775"/>
          </a:xfrm>
          <a:prstGeom prst="rect">
            <a:avLst/>
          </a:prstGeom>
          <a:solidFill>
            <a:schemeClr val="bg1"/>
          </a:solidFill>
          <a:ln>
            <a:solidFill>
              <a:schemeClr val="tx1"/>
            </a:solidFill>
          </a:ln>
        </p:spPr>
        <p:txBody>
          <a:bodyPr wrap="none" rtlCol="0">
            <a:spAutoFit/>
          </a:bodyPr>
          <a:lstStyle/>
          <a:p>
            <a:pPr algn="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p.6</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pp.9-10</a:t>
            </a:r>
          </a:p>
          <a:p>
            <a:pPr algn="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別表５</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
        <p:nvSpPr>
          <p:cNvPr id="3" name="テキスト ボックス 2"/>
          <p:cNvSpPr txBox="1"/>
          <p:nvPr/>
        </p:nvSpPr>
        <p:spPr>
          <a:xfrm>
            <a:off x="177800" y="818423"/>
            <a:ext cx="8250389" cy="5539978"/>
          </a:xfrm>
          <a:prstGeom prst="rect">
            <a:avLst/>
          </a:prstGeom>
          <a:noFill/>
        </p:spPr>
        <p:txBody>
          <a:bodyPr wrap="square" rtlCol="0">
            <a:spAutoFit/>
          </a:bodyPr>
          <a:lstStyle/>
          <a:p>
            <a:r>
              <a:rPr lang="ja-JP" altLang="en-US" sz="2800" dirty="0">
                <a:latin typeface="メイリオ" panose="020B0604030504040204" pitchFamily="50" charset="-128"/>
                <a:ea typeface="メイリオ" panose="020B0604030504040204" pitchFamily="50" charset="-128"/>
              </a:rPr>
              <a:t>①</a:t>
            </a:r>
            <a:r>
              <a:rPr lang="ja-JP" altLang="en-US" sz="2800" u="sng" dirty="0">
                <a:latin typeface="メイリオ" panose="020B0604030504040204" pitchFamily="50" charset="-128"/>
                <a:ea typeface="メイリオ" panose="020B0604030504040204" pitchFamily="50" charset="-128"/>
              </a:rPr>
              <a:t>電気自動車</a:t>
            </a:r>
            <a:endParaRPr lang="en-US" altLang="ja-JP" sz="2800" u="sng"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endParaRPr lang="en-US" altLang="ja-JP"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・自動車検査証の交付を受けた自動車</a:t>
            </a:r>
          </a:p>
          <a:p>
            <a:pPr marL="180975" indent="-180975"/>
            <a:r>
              <a:rPr lang="ja-JP" altLang="en-US" sz="1400" dirty="0">
                <a:latin typeface="メイリオ" panose="020B0604030504040204" pitchFamily="50" charset="-128"/>
                <a:ea typeface="メイリオ" panose="020B0604030504040204" pitchFamily="50" charset="-128"/>
              </a:rPr>
              <a:t>・長さ</a:t>
            </a:r>
            <a:r>
              <a:rPr lang="en-US" altLang="ja-JP" sz="1400" dirty="0">
                <a:latin typeface="メイリオ" panose="020B0604030504040204" pitchFamily="50" charset="-128"/>
                <a:ea typeface="メイリオ" panose="020B0604030504040204" pitchFamily="50" charset="-128"/>
              </a:rPr>
              <a:t>2.5</a:t>
            </a:r>
            <a:r>
              <a:rPr lang="ja-JP" altLang="en-US" sz="1400" dirty="0" err="1">
                <a:latin typeface="メイリオ" panose="020B0604030504040204" pitchFamily="50" charset="-128"/>
                <a:ea typeface="メイリオ" panose="020B0604030504040204" pitchFamily="50" charset="-128"/>
              </a:rPr>
              <a:t>ｍ</a:t>
            </a:r>
            <a:r>
              <a:rPr lang="ja-JP" altLang="en-US" sz="1400" dirty="0">
                <a:latin typeface="メイリオ" panose="020B0604030504040204" pitchFamily="50" charset="-128"/>
                <a:ea typeface="メイリオ" panose="020B0604030504040204" pitchFamily="50" charset="-128"/>
              </a:rPr>
              <a:t>、幅</a:t>
            </a:r>
            <a:r>
              <a:rPr lang="en-US" altLang="ja-JP" sz="1400" dirty="0">
                <a:latin typeface="メイリオ" panose="020B0604030504040204" pitchFamily="50" charset="-128"/>
                <a:ea typeface="メイリオ" panose="020B0604030504040204" pitchFamily="50" charset="-128"/>
              </a:rPr>
              <a:t>1.3</a:t>
            </a:r>
            <a:r>
              <a:rPr lang="ja-JP" altLang="en-US" sz="1400" dirty="0" err="1">
                <a:latin typeface="メイリオ" panose="020B0604030504040204" pitchFamily="50" charset="-128"/>
                <a:ea typeface="メイリオ" panose="020B0604030504040204" pitchFamily="50" charset="-128"/>
              </a:rPr>
              <a:t>ｍ</a:t>
            </a:r>
            <a:r>
              <a:rPr lang="ja-JP" altLang="en-US" sz="1400" dirty="0">
                <a:latin typeface="メイリオ" panose="020B0604030504040204" pitchFamily="50" charset="-128"/>
                <a:ea typeface="メイリオ" panose="020B0604030504040204" pitchFamily="50" charset="-128"/>
              </a:rPr>
              <a:t>、高さ</a:t>
            </a:r>
            <a:r>
              <a:rPr lang="en-US" altLang="ja-JP" sz="1400" dirty="0">
                <a:latin typeface="メイリオ" panose="020B0604030504040204" pitchFamily="50" charset="-128"/>
                <a:ea typeface="メイリオ" panose="020B0604030504040204" pitchFamily="50" charset="-128"/>
              </a:rPr>
              <a:t>2m</a:t>
            </a:r>
            <a:r>
              <a:rPr lang="ja-JP" altLang="en-US" sz="1400" dirty="0">
                <a:latin typeface="メイリオ" panose="020B0604030504040204" pitchFamily="50" charset="-128"/>
                <a:ea typeface="メイリオ" panose="020B0604030504040204" pitchFamily="50" charset="-128"/>
              </a:rPr>
              <a:t>を超えない軽自動車、最高速度</a:t>
            </a:r>
            <a:r>
              <a:rPr lang="en-US" altLang="ja-JP" sz="1400" dirty="0">
                <a:latin typeface="メイリオ" panose="020B0604030504040204" pitchFamily="50" charset="-128"/>
                <a:ea typeface="メイリオ" panose="020B0604030504040204" pitchFamily="50" charset="-128"/>
              </a:rPr>
              <a:t>60km/h</a:t>
            </a:r>
            <a:r>
              <a:rPr lang="ja-JP" altLang="en-US" sz="1400" dirty="0">
                <a:latin typeface="メイリオ" panose="020B0604030504040204" pitchFamily="50" charset="-128"/>
                <a:ea typeface="メイリオ" panose="020B0604030504040204" pitchFamily="50" charset="-128"/>
              </a:rPr>
              <a:t>以下、高速自動車国道等を運行しないもの</a:t>
            </a:r>
          </a:p>
          <a:p>
            <a:r>
              <a:rPr lang="ja-JP" altLang="en-US" sz="1400" dirty="0">
                <a:latin typeface="メイリオ" panose="020B0604030504040204" pitchFamily="50" charset="-128"/>
                <a:ea typeface="メイリオ" panose="020B0604030504040204" pitchFamily="50" charset="-128"/>
              </a:rPr>
              <a:t>・基準緩和の認定を受けた自動車</a:t>
            </a:r>
            <a:r>
              <a:rPr lang="ja-JP" altLang="ja-JP" sz="1400" kern="100" baseline="30000" dirty="0">
                <a:latin typeface="メイリオ" panose="020B0604030504040204" pitchFamily="50" charset="-128"/>
                <a:ea typeface="メイリオ" panose="020B0604030504040204" pitchFamily="50" charset="-128"/>
                <a:cs typeface="Times New Roman" panose="02020603050405020304" pitchFamily="18" charset="0"/>
              </a:rPr>
              <a:t>※１</a:t>
            </a:r>
            <a:r>
              <a:rPr lang="ja-JP" altLang="en-US" sz="1400" dirty="0">
                <a:latin typeface="メイリオ" panose="020B0604030504040204" pitchFamily="50" charset="-128"/>
                <a:ea typeface="メイリオ" panose="020B0604030504040204" pitchFamily="50" charset="-128"/>
              </a:rPr>
              <a:t>で、長さ</a:t>
            </a:r>
            <a:r>
              <a:rPr lang="en-US" altLang="ja-JP" sz="1400" dirty="0">
                <a:latin typeface="メイリオ" panose="020B0604030504040204" pitchFamily="50" charset="-128"/>
                <a:ea typeface="メイリオ" panose="020B0604030504040204" pitchFamily="50" charset="-128"/>
              </a:rPr>
              <a:t>3.4</a:t>
            </a:r>
            <a:r>
              <a:rPr lang="ja-JP" altLang="en-US" sz="1400" dirty="0" err="1">
                <a:latin typeface="メイリオ" panose="020B0604030504040204" pitchFamily="50" charset="-128"/>
                <a:ea typeface="メイリオ" panose="020B0604030504040204" pitchFamily="50" charset="-128"/>
              </a:rPr>
              <a:t>ｍ</a:t>
            </a:r>
            <a:r>
              <a:rPr lang="ja-JP" altLang="en-US" sz="1400" dirty="0">
                <a:latin typeface="メイリオ" panose="020B0604030504040204" pitchFamily="50" charset="-128"/>
                <a:ea typeface="メイリオ" panose="020B0604030504040204" pitchFamily="50" charset="-128"/>
              </a:rPr>
              <a:t>、幅</a:t>
            </a:r>
            <a:r>
              <a:rPr lang="en-US" altLang="ja-JP" sz="1400" dirty="0">
                <a:latin typeface="メイリオ" panose="020B0604030504040204" pitchFamily="50" charset="-128"/>
                <a:ea typeface="メイリオ" panose="020B0604030504040204" pitchFamily="50" charset="-128"/>
              </a:rPr>
              <a:t>1.48</a:t>
            </a:r>
            <a:r>
              <a:rPr lang="ja-JP" altLang="en-US" sz="1400" dirty="0" err="1">
                <a:latin typeface="メイリオ" panose="020B0604030504040204" pitchFamily="50" charset="-128"/>
                <a:ea typeface="メイリオ" panose="020B0604030504040204" pitchFamily="50" charset="-128"/>
              </a:rPr>
              <a:t>ｍ</a:t>
            </a:r>
            <a:r>
              <a:rPr lang="ja-JP" altLang="en-US" sz="1400" dirty="0">
                <a:latin typeface="メイリオ" panose="020B0604030504040204" pitchFamily="50" charset="-128"/>
                <a:ea typeface="メイリオ" panose="020B0604030504040204" pitchFamily="50" charset="-128"/>
              </a:rPr>
              <a:t>、高さ</a:t>
            </a:r>
            <a:r>
              <a:rPr lang="en-US" altLang="ja-JP" sz="1400" dirty="0">
                <a:latin typeface="メイリオ" panose="020B0604030504040204" pitchFamily="50" charset="-128"/>
                <a:ea typeface="メイリオ" panose="020B0604030504040204" pitchFamily="50" charset="-128"/>
              </a:rPr>
              <a:t>2m</a:t>
            </a:r>
            <a:r>
              <a:rPr lang="ja-JP" altLang="en-US" sz="1400" dirty="0">
                <a:latin typeface="メイリオ" panose="020B0604030504040204" pitchFamily="50" charset="-128"/>
                <a:ea typeface="メイリオ" panose="020B0604030504040204" pitchFamily="50" charset="-128"/>
              </a:rPr>
              <a:t>を超えない軽自動車</a:t>
            </a:r>
          </a:p>
          <a:p>
            <a:pPr marL="180975"/>
            <a:r>
              <a:rPr lang="ja-JP" altLang="en-US" sz="1400" dirty="0">
                <a:latin typeface="メイリオ" panose="020B0604030504040204" pitchFamily="50" charset="-128"/>
                <a:ea typeface="メイリオ" panose="020B0604030504040204" pitchFamily="50" charset="-128"/>
              </a:rPr>
              <a:t>ただし、検査済自動車にあっては、以下を除く。</a:t>
            </a:r>
          </a:p>
          <a:p>
            <a:r>
              <a:rPr lang="ja-JP" altLang="en-US" sz="1400" dirty="0">
                <a:latin typeface="メイリオ" panose="020B0604030504040204" pitchFamily="50" charset="-128"/>
                <a:ea typeface="メイリオ" panose="020B0604030504040204" pitchFamily="50" charset="-128"/>
              </a:rPr>
              <a:t>　　・鉛電池によって駆動されるもの</a:t>
            </a:r>
          </a:p>
          <a:p>
            <a:pPr marL="361950" indent="-361950"/>
            <a:r>
              <a:rPr lang="ja-JP" altLang="en-US" sz="1400" dirty="0">
                <a:latin typeface="メイリオ" panose="020B0604030504040204" pitchFamily="50" charset="-128"/>
                <a:ea typeface="メイリオ" panose="020B0604030504040204" pitchFamily="50" charset="-128"/>
              </a:rPr>
              <a:t>　　・事業用自動車、地方公共団体ならびに地方公共団体が出資する法人が所有もしくは使用する</a:t>
            </a:r>
            <a:endParaRPr lang="en-US" altLang="ja-JP" sz="1400" dirty="0">
              <a:latin typeface="メイリオ" panose="020B0604030504040204" pitchFamily="50" charset="-128"/>
              <a:ea typeface="メイリオ" panose="020B0604030504040204" pitchFamily="50" charset="-128"/>
            </a:endParaRPr>
          </a:p>
          <a:p>
            <a:pPr marL="361950" indent="-361950"/>
            <a:r>
              <a:rPr lang="ja-JP" altLang="en-US" sz="1400" dirty="0">
                <a:latin typeface="メイリオ" panose="020B0604030504040204" pitchFamily="50" charset="-128"/>
                <a:ea typeface="メイリオ" panose="020B0604030504040204" pitchFamily="50" charset="-128"/>
              </a:rPr>
              <a:t>　　　ゴミ収集車及び大型特殊自動車</a:t>
            </a:r>
          </a:p>
          <a:p>
            <a:endParaRPr lang="ja-JP" altLang="en-US" sz="1200" dirty="0">
              <a:latin typeface="メイリオ" panose="020B0604030504040204" pitchFamily="50" charset="-128"/>
              <a:ea typeface="メイリオ" panose="020B0604030504040204" pitchFamily="50" charset="-128"/>
            </a:endParaRPr>
          </a:p>
          <a:p>
            <a:r>
              <a:rPr lang="ja-JP" altLang="ja-JP" sz="1100" dirty="0">
                <a:latin typeface="メイリオ" panose="020B0604030504040204" pitchFamily="50" charset="-128"/>
                <a:ea typeface="メイリオ" panose="020B0604030504040204" pitchFamily="50" charset="-128"/>
              </a:rPr>
              <a:t>※１</a:t>
            </a:r>
            <a:r>
              <a:rPr lang="ja-JP" altLang="en-US" sz="1100" dirty="0">
                <a:latin typeface="メイリオ" panose="020B0604030504040204" pitchFamily="50" charset="-128"/>
                <a:ea typeface="メイリオ" panose="020B0604030504040204" pitchFamily="50" charset="-128"/>
              </a:rPr>
              <a:t>「基準緩和の認定を受けた自動車」とは、</a:t>
            </a:r>
          </a:p>
          <a:p>
            <a:r>
              <a:rPr lang="ja-JP" altLang="en-US" sz="1100" dirty="0">
                <a:latin typeface="メイリオ" panose="020B0604030504040204" pitchFamily="50" charset="-128"/>
                <a:ea typeface="メイリオ" panose="020B0604030504040204" pitchFamily="50" charset="-128"/>
              </a:rPr>
              <a:t>・特殊自動車</a:t>
            </a:r>
          </a:p>
          <a:p>
            <a:r>
              <a:rPr lang="ja-JP" altLang="en-US" sz="1100" dirty="0">
                <a:latin typeface="メイリオ" panose="020B0604030504040204" pitchFamily="50" charset="-128"/>
                <a:ea typeface="メイリオ" panose="020B0604030504040204" pitchFamily="50" charset="-128"/>
              </a:rPr>
              <a:t>・臨時運行、回送運行の許可を受けて、工場と工場、保管施設もしくは試験場との間またはこれらの相互間を運行する自動車</a:t>
            </a:r>
          </a:p>
          <a:p>
            <a:r>
              <a:rPr lang="ja-JP" altLang="en-US" sz="1100" dirty="0">
                <a:latin typeface="メイリオ" panose="020B0604030504040204" pitchFamily="50" charset="-128"/>
                <a:ea typeface="メイリオ" panose="020B0604030504040204" pitchFamily="50" charset="-128"/>
              </a:rPr>
              <a:t>・道路以外の場所において使用し、多数の人員の輸送を行う自動車</a:t>
            </a:r>
            <a:endParaRPr lang="en-US" altLang="ja-JP" sz="11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pPr marL="361950"/>
            <a:r>
              <a:rPr lang="ja-JP" altLang="en-US" sz="2400" dirty="0">
                <a:latin typeface="メイリオ" panose="020B0604030504040204" pitchFamily="50" charset="-128"/>
                <a:ea typeface="メイリオ" panose="020B0604030504040204" pitchFamily="50" charset="-128"/>
              </a:rPr>
              <a:t>　　　補助対象経費</a:t>
            </a:r>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  車両本体価格（税抜）</a:t>
            </a:r>
            <a:r>
              <a:rPr lang="en-US" altLang="ja-JP" sz="2400" dirty="0">
                <a:latin typeface="メイリオ" panose="020B0604030504040204" pitchFamily="50" charset="-128"/>
                <a:ea typeface="メイリオ" panose="020B0604030504040204" pitchFamily="50" charset="-128"/>
              </a:rPr>
              <a:t> </a:t>
            </a:r>
          </a:p>
          <a:p>
            <a:pPr marL="361950"/>
            <a:r>
              <a:rPr lang="ja-JP" altLang="en-US" sz="2400" dirty="0">
                <a:latin typeface="メイリオ" panose="020B0604030504040204" pitchFamily="50" charset="-128"/>
                <a:ea typeface="メイリオ" panose="020B0604030504040204" pitchFamily="50" charset="-128"/>
              </a:rPr>
              <a:t>　　　上    限    額： </a:t>
            </a:r>
            <a:r>
              <a:rPr lang="en-US" altLang="ja-JP" sz="2400" dirty="0">
                <a:latin typeface="メイリオ" panose="020B0604030504040204" pitchFamily="50" charset="-128"/>
                <a:ea typeface="メイリオ" panose="020B0604030504040204" pitchFamily="50" charset="-128"/>
              </a:rPr>
              <a:t>1,200</a:t>
            </a:r>
            <a:r>
              <a:rPr lang="ja-JP" altLang="en-US" sz="2400" dirty="0">
                <a:latin typeface="メイリオ" panose="020B0604030504040204" pitchFamily="50" charset="-128"/>
                <a:ea typeface="メイリオ" panose="020B0604030504040204" pitchFamily="50" charset="-128"/>
              </a:rPr>
              <a:t>千円</a:t>
            </a:r>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台</a:t>
            </a:r>
            <a:endParaRPr lang="en-US" altLang="ja-JP" sz="2400" dirty="0">
              <a:latin typeface="メイリオ" panose="020B0604030504040204" pitchFamily="50" charset="-128"/>
              <a:ea typeface="メイリオ" panose="020B0604030504040204" pitchFamily="50" charset="-128"/>
            </a:endParaRPr>
          </a:p>
          <a:p>
            <a:pPr marL="361950"/>
            <a:r>
              <a:rPr lang="ja-JP" altLang="en-US" sz="2400" dirty="0">
                <a:latin typeface="メイリオ" panose="020B0604030504040204" pitchFamily="50" charset="-128"/>
                <a:ea typeface="メイリオ" panose="020B0604030504040204" pitchFamily="50" charset="-128"/>
              </a:rPr>
              <a:t>　　　補 　助　 率： </a:t>
            </a:r>
            <a:r>
              <a:rPr lang="en-US" altLang="ja-JP" sz="2400" dirty="0">
                <a:latin typeface="メイリオ" panose="020B0604030504040204" pitchFamily="50" charset="-128"/>
                <a:ea typeface="メイリオ" panose="020B0604030504040204" pitchFamily="50" charset="-128"/>
              </a:rPr>
              <a:t>1/3</a:t>
            </a:r>
            <a:r>
              <a:rPr lang="ja-JP" altLang="en-US" sz="2400" dirty="0">
                <a:latin typeface="メイリオ" panose="020B0604030504040204" pitchFamily="50" charset="-128"/>
                <a:ea typeface="メイリオ" panose="020B0604030504040204" pitchFamily="50" charset="-128"/>
              </a:rPr>
              <a:t>以内</a:t>
            </a:r>
          </a:p>
        </p:txBody>
      </p:sp>
      <p:sp>
        <p:nvSpPr>
          <p:cNvPr id="6" name="左大かっこ 5"/>
          <p:cNvSpPr/>
          <p:nvPr/>
        </p:nvSpPr>
        <p:spPr>
          <a:xfrm>
            <a:off x="643445" y="3467226"/>
            <a:ext cx="45719" cy="664234"/>
          </a:xfrm>
          <a:prstGeom prst="leftBracket">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四角形吹き出し 11"/>
          <p:cNvSpPr/>
          <p:nvPr/>
        </p:nvSpPr>
        <p:spPr>
          <a:xfrm>
            <a:off x="544139" y="1437684"/>
            <a:ext cx="7345827" cy="711034"/>
          </a:xfrm>
          <a:prstGeom prst="wedgeRectCallout">
            <a:avLst>
              <a:gd name="adj1" fmla="val -36593"/>
              <a:gd name="adj2" fmla="val -72681"/>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搭載された電池又は燃料電池によって駆動し、内燃機関を併用しない以下の自動車</a:t>
            </a:r>
          </a:p>
        </p:txBody>
      </p:sp>
    </p:spTree>
    <p:extLst>
      <p:ext uri="{BB962C8B-B14F-4D97-AF65-F5344CB8AC3E}">
        <p14:creationId xmlns:p14="http://schemas.microsoft.com/office/powerpoint/2010/main" val="1581146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7800" y="818424"/>
            <a:ext cx="8693638" cy="5674452"/>
          </a:xfrm>
        </p:spPr>
        <p:txBody>
          <a:bodyPr>
            <a:noAutofit/>
          </a:bodyPr>
          <a:lstStyle/>
          <a:p>
            <a:pPr marL="0" indent="0">
              <a:buNone/>
            </a:pPr>
            <a:r>
              <a:rPr lang="ja-JP" altLang="en-US" sz="1800" dirty="0"/>
              <a:t>　　</a:t>
            </a:r>
            <a:endParaRPr lang="en-US" altLang="ja-JP" sz="1800" dirty="0"/>
          </a:p>
          <a:p>
            <a:pPr marL="0" indent="0">
              <a:buNone/>
            </a:pPr>
            <a:endParaRPr lang="en-US" altLang="ja-JP" sz="1800" dirty="0"/>
          </a:p>
          <a:p>
            <a:pPr marL="0" indent="0">
              <a:buNone/>
            </a:pPr>
            <a:endParaRPr lang="en-US" altLang="ja-JP" sz="1800" dirty="0"/>
          </a:p>
          <a:p>
            <a:pPr marL="0" indent="0">
              <a:buNone/>
            </a:pPr>
            <a:endParaRPr lang="en-US" altLang="ja-JP" sz="1800" b="1" u="sng" dirty="0"/>
          </a:p>
          <a:p>
            <a:pPr marL="0" indent="0">
              <a:buNone/>
            </a:pPr>
            <a:endParaRPr lang="en-US" altLang="ja-JP" sz="1800" b="1" u="sng" dirty="0"/>
          </a:p>
          <a:p>
            <a:pPr marL="0" indent="0">
              <a:buNone/>
            </a:pPr>
            <a:endParaRPr lang="en-US" altLang="ja-JP" sz="1800" b="1" u="sng" dirty="0"/>
          </a:p>
          <a:p>
            <a:pPr marL="0" indent="0">
              <a:buNone/>
            </a:pPr>
            <a:endParaRPr lang="en-US" altLang="ja-JP" sz="1800" b="1" u="sng" dirty="0"/>
          </a:p>
          <a:p>
            <a:pPr marL="0" indent="0">
              <a:buNone/>
            </a:pPr>
            <a:endParaRPr lang="en-US" altLang="ja-JP" sz="1800" b="1" u="sng" dirty="0"/>
          </a:p>
        </p:txBody>
      </p:sp>
      <p:sp>
        <p:nvSpPr>
          <p:cNvPr id="4" name="タイトル 3"/>
          <p:cNvSpPr>
            <a:spLocks noGrp="1"/>
          </p:cNvSpPr>
          <p:nvPr>
            <p:ph type="title"/>
          </p:nvPr>
        </p:nvSpPr>
        <p:spPr>
          <a:xfrm>
            <a:off x="535511" y="219936"/>
            <a:ext cx="6248548" cy="544512"/>
          </a:xfrm>
        </p:spPr>
        <p:txBody>
          <a:bodyPr>
            <a:noAutofit/>
          </a:bodyPr>
          <a:lstStyle/>
          <a:p>
            <a:r>
              <a:rPr lang="en-US" altLang="ja-JP" sz="2400" dirty="0"/>
              <a:t>【</a:t>
            </a:r>
            <a:r>
              <a:rPr lang="ja-JP" altLang="en-US" sz="2400" dirty="0">
                <a:solidFill>
                  <a:prstClr val="black"/>
                </a:solidFill>
              </a:rPr>
              <a:t>補助対象、補助率、補助上限額</a:t>
            </a:r>
            <a:r>
              <a:rPr lang="en-US" altLang="ja-JP" sz="2400" dirty="0">
                <a:solidFill>
                  <a:prstClr val="black"/>
                </a:solidFill>
              </a:rPr>
              <a:t>】</a:t>
            </a:r>
            <a:endParaRPr kumimoji="1" lang="ja-JP" altLang="en-US" sz="2400" dirty="0"/>
          </a:p>
        </p:txBody>
      </p:sp>
      <p:sp>
        <p:nvSpPr>
          <p:cNvPr id="5" name="テキスト ボックス 4"/>
          <p:cNvSpPr txBox="1"/>
          <p:nvPr/>
        </p:nvSpPr>
        <p:spPr>
          <a:xfrm>
            <a:off x="6443516" y="349240"/>
            <a:ext cx="2399632" cy="584775"/>
          </a:xfrm>
          <a:prstGeom prst="rect">
            <a:avLst/>
          </a:prstGeom>
          <a:solidFill>
            <a:schemeClr val="bg1"/>
          </a:solidFill>
          <a:ln>
            <a:solidFill>
              <a:schemeClr val="tx1"/>
            </a:solidFill>
          </a:ln>
        </p:spPr>
        <p:txBody>
          <a:bodyPr wrap="none" rtlCol="0">
            <a:spAutoFit/>
          </a:bodyPr>
          <a:lstStyle/>
          <a:p>
            <a:pPr algn="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p.6</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pp.9-10</a:t>
            </a:r>
          </a:p>
          <a:p>
            <a:pPr algn="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別表</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5</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
        <p:nvSpPr>
          <p:cNvPr id="3" name="テキスト ボックス 2"/>
          <p:cNvSpPr txBox="1"/>
          <p:nvPr/>
        </p:nvSpPr>
        <p:spPr>
          <a:xfrm>
            <a:off x="465415" y="885661"/>
            <a:ext cx="8250389" cy="4862870"/>
          </a:xfrm>
          <a:prstGeom prst="rect">
            <a:avLst/>
          </a:prstGeom>
          <a:noFill/>
        </p:spPr>
        <p:txBody>
          <a:bodyPr wrap="square" rtlCol="0">
            <a:spAutoFit/>
          </a:bodyPr>
          <a:lstStyle/>
          <a:p>
            <a:r>
              <a:rPr lang="ja-JP" altLang="ja-JP" sz="2800" dirty="0">
                <a:latin typeface="メイリオ" panose="020B0604030504040204" pitchFamily="50" charset="-128"/>
                <a:ea typeface="メイリオ" panose="020B0604030504040204" pitchFamily="50" charset="-128"/>
              </a:rPr>
              <a:t>②</a:t>
            </a:r>
            <a:r>
              <a:rPr lang="ja-JP" altLang="ja-JP" sz="2800" u="sng" dirty="0">
                <a:latin typeface="メイリオ" panose="020B0604030504040204" pitchFamily="50" charset="-128"/>
                <a:ea typeface="メイリオ" panose="020B0604030504040204" pitchFamily="50" charset="-128"/>
              </a:rPr>
              <a:t>プラグインハイブリッド自動車</a:t>
            </a:r>
            <a:r>
              <a:rPr lang="ja-JP" altLang="en-US" dirty="0">
                <a:latin typeface="メイリオ" panose="020B0604030504040204" pitchFamily="50" charset="-128"/>
                <a:ea typeface="メイリオ" panose="020B0604030504040204" pitchFamily="50" charset="-128"/>
              </a:rPr>
              <a:t>　</a:t>
            </a:r>
            <a:endParaRPr lang="en-US" altLang="ja-JP"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ただし、以下を除く。</a:t>
            </a:r>
          </a:p>
          <a:p>
            <a:pPr marL="180975"/>
            <a:r>
              <a:rPr lang="ja-JP" altLang="en-US" sz="1400" dirty="0">
                <a:latin typeface="メイリオ" panose="020B0604030504040204" pitchFamily="50" charset="-128"/>
                <a:ea typeface="メイリオ" panose="020B0604030504040204" pitchFamily="50" charset="-128"/>
              </a:rPr>
              <a:t>・鉛電池によって駆動されるもの</a:t>
            </a:r>
          </a:p>
          <a:p>
            <a:pPr marL="361950" indent="-180975"/>
            <a:r>
              <a:rPr lang="ja-JP" altLang="en-US" sz="1400" dirty="0">
                <a:latin typeface="メイリオ" panose="020B0604030504040204" pitchFamily="50" charset="-128"/>
                <a:ea typeface="メイリオ" panose="020B0604030504040204" pitchFamily="50" charset="-128"/>
              </a:rPr>
              <a:t>・事業用自動車、地方公共団体ならびに地方公共団体が出資する法人が所有もしくは使用する</a:t>
            </a:r>
            <a:endParaRPr lang="en-US" altLang="ja-JP" sz="1400" dirty="0">
              <a:latin typeface="メイリオ" panose="020B0604030504040204" pitchFamily="50" charset="-128"/>
              <a:ea typeface="メイリオ" panose="020B0604030504040204" pitchFamily="50" charset="-128"/>
            </a:endParaRPr>
          </a:p>
          <a:p>
            <a:pPr marL="361950" indent="-180975"/>
            <a:r>
              <a:rPr lang="ja-JP" altLang="en-US" sz="1400" dirty="0">
                <a:latin typeface="メイリオ" panose="020B0604030504040204" pitchFamily="50" charset="-128"/>
                <a:ea typeface="メイリオ" panose="020B0604030504040204" pitchFamily="50" charset="-128"/>
              </a:rPr>
              <a:t>　ゴミ収集車及び大型特殊自動車</a:t>
            </a:r>
          </a:p>
          <a:p>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pPr marL="361950"/>
            <a:r>
              <a:rPr lang="ja-JP" altLang="en-US" sz="2400" dirty="0">
                <a:latin typeface="メイリオ" panose="020B0604030504040204" pitchFamily="50" charset="-128"/>
                <a:ea typeface="メイリオ" panose="020B0604030504040204" pitchFamily="50" charset="-128"/>
              </a:rPr>
              <a:t>　　　補助対象経費</a:t>
            </a:r>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  車両本体価格</a:t>
            </a:r>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税抜</a:t>
            </a:r>
            <a:r>
              <a:rPr lang="en-US" altLang="ja-JP" sz="2400" dirty="0">
                <a:latin typeface="メイリオ" panose="020B0604030504040204" pitchFamily="50" charset="-128"/>
                <a:ea typeface="メイリオ" panose="020B0604030504040204" pitchFamily="50" charset="-128"/>
              </a:rPr>
              <a:t>) </a:t>
            </a:r>
          </a:p>
          <a:p>
            <a:pPr marL="361950"/>
            <a:r>
              <a:rPr lang="ja-JP" altLang="en-US" sz="2400" dirty="0">
                <a:latin typeface="メイリオ" panose="020B0604030504040204" pitchFamily="50" charset="-128"/>
                <a:ea typeface="メイリオ" panose="020B0604030504040204" pitchFamily="50" charset="-128"/>
              </a:rPr>
              <a:t>　　　上    限    額： </a:t>
            </a:r>
            <a:r>
              <a:rPr lang="en-US" altLang="ja-JP" sz="2400" dirty="0">
                <a:latin typeface="メイリオ" panose="020B0604030504040204" pitchFamily="50" charset="-128"/>
                <a:ea typeface="メイリオ" panose="020B0604030504040204" pitchFamily="50" charset="-128"/>
              </a:rPr>
              <a:t>720</a:t>
            </a:r>
            <a:r>
              <a:rPr lang="ja-JP" altLang="ja-JP" sz="2400" dirty="0">
                <a:latin typeface="メイリオ" panose="020B0604030504040204" pitchFamily="50" charset="-128"/>
                <a:ea typeface="メイリオ" panose="020B0604030504040204" pitchFamily="50" charset="-128"/>
              </a:rPr>
              <a:t>千円</a:t>
            </a:r>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台</a:t>
            </a:r>
            <a:endParaRPr lang="en-US" altLang="ja-JP" sz="2400" dirty="0">
              <a:latin typeface="メイリオ" panose="020B0604030504040204" pitchFamily="50" charset="-128"/>
              <a:ea typeface="メイリオ" panose="020B0604030504040204" pitchFamily="50" charset="-128"/>
            </a:endParaRPr>
          </a:p>
          <a:p>
            <a:pPr marL="361950"/>
            <a:r>
              <a:rPr lang="ja-JP" altLang="en-US" sz="2400" dirty="0">
                <a:latin typeface="メイリオ" panose="020B0604030504040204" pitchFamily="50" charset="-128"/>
                <a:ea typeface="メイリオ" panose="020B0604030504040204" pitchFamily="50" charset="-128"/>
              </a:rPr>
              <a:t>　　　補 　助　 率： </a:t>
            </a:r>
            <a:r>
              <a:rPr lang="en-US" altLang="ja-JP" sz="2400" dirty="0">
                <a:latin typeface="メイリオ" panose="020B0604030504040204" pitchFamily="50" charset="-128"/>
                <a:ea typeface="メイリオ" panose="020B0604030504040204" pitchFamily="50" charset="-128"/>
              </a:rPr>
              <a:t>1/3</a:t>
            </a:r>
            <a:r>
              <a:rPr lang="ja-JP" altLang="en-US" sz="2400" dirty="0">
                <a:latin typeface="メイリオ" panose="020B0604030504040204" pitchFamily="50" charset="-128"/>
                <a:ea typeface="メイリオ" panose="020B0604030504040204" pitchFamily="50" charset="-128"/>
              </a:rPr>
              <a:t>以内</a:t>
            </a:r>
          </a:p>
        </p:txBody>
      </p:sp>
      <p:sp>
        <p:nvSpPr>
          <p:cNvPr id="6" name="左大かっこ 5"/>
          <p:cNvSpPr/>
          <p:nvPr/>
        </p:nvSpPr>
        <p:spPr>
          <a:xfrm>
            <a:off x="708784" y="3357959"/>
            <a:ext cx="156707" cy="718397"/>
          </a:xfrm>
          <a:prstGeom prst="leftBracket">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四角形吹き出し 8"/>
          <p:cNvSpPr/>
          <p:nvPr/>
        </p:nvSpPr>
        <p:spPr>
          <a:xfrm>
            <a:off x="1787282" y="1736942"/>
            <a:ext cx="5136035" cy="927882"/>
          </a:xfrm>
          <a:prstGeom prst="wedgeRectCallout">
            <a:avLst>
              <a:gd name="adj1" fmla="val -38133"/>
              <a:gd name="adj2" fmla="val -86011"/>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搭載された電池による駆動と内燃機関を併用し、かつ外部からの充電が可能な検査済自動車</a:t>
            </a:r>
          </a:p>
        </p:txBody>
      </p:sp>
    </p:spTree>
    <p:extLst>
      <p:ext uri="{BB962C8B-B14F-4D97-AF65-F5344CB8AC3E}">
        <p14:creationId xmlns:p14="http://schemas.microsoft.com/office/powerpoint/2010/main" val="6843796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7800" y="818424"/>
            <a:ext cx="8693638" cy="5674452"/>
          </a:xfrm>
        </p:spPr>
        <p:txBody>
          <a:bodyPr>
            <a:noAutofit/>
          </a:bodyPr>
          <a:lstStyle/>
          <a:p>
            <a:pPr marL="0" indent="0">
              <a:buNone/>
            </a:pPr>
            <a:r>
              <a:rPr lang="ja-JP" altLang="en-US" sz="1800" dirty="0"/>
              <a:t>　　</a:t>
            </a:r>
            <a:endParaRPr lang="en-US" altLang="ja-JP" sz="1800" dirty="0"/>
          </a:p>
          <a:p>
            <a:pPr marL="0" indent="0">
              <a:buNone/>
            </a:pPr>
            <a:endParaRPr lang="en-US" altLang="ja-JP" sz="1800" dirty="0"/>
          </a:p>
          <a:p>
            <a:pPr marL="0" indent="0">
              <a:buNone/>
            </a:pPr>
            <a:endParaRPr lang="en-US" altLang="ja-JP" sz="1800" dirty="0"/>
          </a:p>
          <a:p>
            <a:pPr marL="0" indent="0">
              <a:buNone/>
            </a:pPr>
            <a:endParaRPr lang="en-US" altLang="ja-JP" sz="1800" b="1" u="sng" dirty="0"/>
          </a:p>
          <a:p>
            <a:pPr marL="0" indent="0">
              <a:buNone/>
            </a:pPr>
            <a:endParaRPr lang="en-US" altLang="ja-JP" sz="1800" b="1" u="sng" dirty="0"/>
          </a:p>
          <a:p>
            <a:pPr marL="0" indent="0">
              <a:buNone/>
            </a:pPr>
            <a:endParaRPr lang="en-US" altLang="ja-JP" sz="1800" b="1" u="sng" dirty="0"/>
          </a:p>
          <a:p>
            <a:pPr marL="0" indent="0">
              <a:buNone/>
            </a:pPr>
            <a:endParaRPr lang="en-US" altLang="ja-JP" sz="1800" b="1" u="sng" dirty="0"/>
          </a:p>
          <a:p>
            <a:pPr marL="0" indent="0">
              <a:buNone/>
            </a:pPr>
            <a:endParaRPr lang="en-US" altLang="ja-JP" sz="1800" b="1" u="sng" dirty="0"/>
          </a:p>
        </p:txBody>
      </p:sp>
      <p:sp>
        <p:nvSpPr>
          <p:cNvPr id="4" name="タイトル 3"/>
          <p:cNvSpPr>
            <a:spLocks noGrp="1"/>
          </p:cNvSpPr>
          <p:nvPr>
            <p:ph type="title"/>
          </p:nvPr>
        </p:nvSpPr>
        <p:spPr>
          <a:xfrm>
            <a:off x="544138" y="243609"/>
            <a:ext cx="6248548" cy="544512"/>
          </a:xfrm>
        </p:spPr>
        <p:txBody>
          <a:bodyPr>
            <a:noAutofit/>
          </a:bodyPr>
          <a:lstStyle/>
          <a:p>
            <a:r>
              <a:rPr lang="en-US" altLang="ja-JP" sz="2400" dirty="0"/>
              <a:t>【</a:t>
            </a:r>
            <a:r>
              <a:rPr lang="ja-JP" altLang="en-US" sz="2400" dirty="0">
                <a:solidFill>
                  <a:prstClr val="black"/>
                </a:solidFill>
              </a:rPr>
              <a:t>補助対象、補助率、補助上限額</a:t>
            </a:r>
            <a:r>
              <a:rPr lang="en-US" altLang="ja-JP" sz="2400" dirty="0">
                <a:solidFill>
                  <a:prstClr val="black"/>
                </a:solidFill>
              </a:rPr>
              <a:t>】</a:t>
            </a:r>
            <a:endParaRPr kumimoji="1" lang="ja-JP" altLang="en-US" sz="2400" dirty="0"/>
          </a:p>
        </p:txBody>
      </p:sp>
      <p:sp>
        <p:nvSpPr>
          <p:cNvPr id="5" name="テキスト ボックス 4"/>
          <p:cNvSpPr txBox="1"/>
          <p:nvPr/>
        </p:nvSpPr>
        <p:spPr>
          <a:xfrm>
            <a:off x="6350158" y="349240"/>
            <a:ext cx="2492990" cy="584775"/>
          </a:xfrm>
          <a:prstGeom prst="rect">
            <a:avLst/>
          </a:prstGeom>
          <a:solidFill>
            <a:schemeClr val="bg1"/>
          </a:solidFill>
          <a:ln>
            <a:solidFill>
              <a:schemeClr val="tx1"/>
            </a:solidFill>
          </a:ln>
        </p:spPr>
        <p:txBody>
          <a:bodyPr wrap="none" rtlCol="0">
            <a:spAutoFit/>
          </a:bodyPr>
          <a:lstStyle/>
          <a:p>
            <a:pPr algn="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p.6</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pp.9-11</a:t>
            </a:r>
          </a:p>
          <a:p>
            <a:pPr algn="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別表１～</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別表</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5</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
        <p:nvSpPr>
          <p:cNvPr id="3" name="テキスト ボックス 2"/>
          <p:cNvSpPr txBox="1"/>
          <p:nvPr/>
        </p:nvSpPr>
        <p:spPr>
          <a:xfrm>
            <a:off x="321721" y="934015"/>
            <a:ext cx="8250389" cy="2954655"/>
          </a:xfrm>
          <a:prstGeom prst="rect">
            <a:avLst/>
          </a:prstGeom>
          <a:noFill/>
        </p:spPr>
        <p:txBody>
          <a:bodyPr wrap="square" rtlCol="0">
            <a:spAutoFit/>
          </a:bodyPr>
          <a:lstStyle/>
          <a:p>
            <a:r>
              <a:rPr lang="ja-JP" altLang="en-US" sz="2800" dirty="0">
                <a:latin typeface="メイリオ" panose="020B0604030504040204" pitchFamily="50" charset="-128"/>
                <a:ea typeface="メイリオ" panose="020B0604030504040204" pitchFamily="50" charset="-128"/>
              </a:rPr>
              <a:t>③</a:t>
            </a:r>
            <a:r>
              <a:rPr lang="ja-JP" altLang="ja-JP" sz="2800" u="sng" dirty="0">
                <a:latin typeface="メイリオ" panose="020B0604030504040204" pitchFamily="50" charset="-128"/>
                <a:ea typeface="メイリオ" panose="020B0604030504040204" pitchFamily="50" charset="-128"/>
              </a:rPr>
              <a:t>再生可能エネルギー発電設備及びその付帯設備</a:t>
            </a:r>
            <a:r>
              <a:rPr lang="ja-JP" altLang="en-US" dirty="0">
                <a:latin typeface="メイリオ" panose="020B0604030504040204" pitchFamily="50" charset="-128"/>
                <a:ea typeface="メイリオ" panose="020B0604030504040204" pitchFamily="50" charset="-128"/>
              </a:rPr>
              <a:t>　</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補助対象経費</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機器本体価格</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税抜</a:t>
            </a:r>
            <a:r>
              <a:rPr lang="en-US" altLang="ja-JP" sz="2000" dirty="0">
                <a:latin typeface="メイリオ" panose="020B0604030504040204" pitchFamily="50" charset="-128"/>
                <a:ea typeface="メイリオ" panose="020B0604030504040204" pitchFamily="50" charset="-128"/>
              </a:rPr>
              <a:t>) </a:t>
            </a:r>
          </a:p>
          <a:p>
            <a:r>
              <a:rPr lang="ja-JP" altLang="en-US" sz="2000" dirty="0">
                <a:latin typeface="メイリオ" panose="020B0604030504040204" pitchFamily="50" charset="-128"/>
                <a:ea typeface="メイリオ" panose="020B0604030504040204" pitchFamily="50" charset="-128"/>
              </a:rPr>
              <a:t>　　　　上    限    額： </a:t>
            </a:r>
            <a:r>
              <a:rPr lang="ja-JP" altLang="en-US" sz="2000" dirty="0" err="1">
                <a:latin typeface="メイリオ" panose="020B0604030504040204" pitchFamily="50" charset="-128"/>
                <a:ea typeface="メイリオ" panose="020B0604030504040204" pitchFamily="50" charset="-128"/>
              </a:rPr>
              <a:t>ー</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補 　助　 率： </a:t>
            </a:r>
            <a:r>
              <a:rPr lang="en-US" altLang="ja-JP" sz="2000" dirty="0">
                <a:latin typeface="メイリオ" panose="020B0604030504040204" pitchFamily="50" charset="-128"/>
                <a:ea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rPr>
              <a:t>２以内</a:t>
            </a:r>
          </a:p>
        </p:txBody>
      </p:sp>
      <p:sp>
        <p:nvSpPr>
          <p:cNvPr id="9" name="テキスト ボックス 8"/>
          <p:cNvSpPr txBox="1"/>
          <p:nvPr/>
        </p:nvSpPr>
        <p:spPr>
          <a:xfrm>
            <a:off x="321721" y="4163892"/>
            <a:ext cx="8250389" cy="2185214"/>
          </a:xfrm>
          <a:prstGeom prst="rect">
            <a:avLst/>
          </a:prstGeom>
          <a:noFill/>
        </p:spPr>
        <p:txBody>
          <a:bodyPr wrap="square" rtlCol="0">
            <a:spAutoFit/>
          </a:bodyPr>
          <a:lstStyle/>
          <a:p>
            <a:r>
              <a:rPr lang="ja-JP" altLang="ja-JP" sz="2800" dirty="0">
                <a:latin typeface="メイリオ" panose="020B0604030504040204" pitchFamily="50" charset="-128"/>
                <a:ea typeface="メイリオ" panose="020B0604030504040204" pitchFamily="50" charset="-128"/>
              </a:rPr>
              <a:t>④</a:t>
            </a:r>
            <a:r>
              <a:rPr lang="ja-JP" altLang="ja-JP" sz="2800" u="sng" dirty="0">
                <a:latin typeface="メイリオ" panose="020B0604030504040204" pitchFamily="50" charset="-128"/>
                <a:ea typeface="メイリオ" panose="020B0604030504040204" pitchFamily="50" charset="-128"/>
              </a:rPr>
              <a:t>再生可能エネルギー発電設備設置工事</a:t>
            </a:r>
            <a:r>
              <a:rPr lang="ja-JP" altLang="en-US" dirty="0">
                <a:latin typeface="メイリオ" panose="020B0604030504040204" pitchFamily="50" charset="-128"/>
                <a:ea typeface="メイリオ" panose="020B0604030504040204" pitchFamily="50" charset="-128"/>
              </a:rPr>
              <a:t>　</a:t>
            </a:r>
            <a:endParaRPr lang="en-US" altLang="ja-JP" dirty="0">
              <a:latin typeface="メイリオ" panose="020B0604030504040204" pitchFamily="50" charset="-128"/>
              <a:ea typeface="メイリオ" panose="020B0604030504040204" pitchFamily="50" charset="-128"/>
            </a:endParaRPr>
          </a:p>
          <a:p>
            <a:pPr fontAlgn="base" hangingPunct="0"/>
            <a:endParaRPr lang="en-US" altLang="ja-JP" sz="12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補助対象経費</a:t>
            </a:r>
            <a:r>
              <a:rPr lang="en-US" altLang="ja-JP" sz="2000" dirty="0">
                <a:latin typeface="メイリオ" panose="020B0604030504040204" pitchFamily="50" charset="-128"/>
                <a:ea typeface="メイリオ" panose="020B0604030504040204" pitchFamily="50" charset="-128"/>
              </a:rPr>
              <a:t>:</a:t>
            </a:r>
            <a:r>
              <a:rPr lang="ja-JP" altLang="ja-JP" sz="2000" dirty="0">
                <a:latin typeface="メイリオ" panose="020B0604030504040204" pitchFamily="50" charset="-128"/>
                <a:ea typeface="メイリオ" panose="020B0604030504040204" pitchFamily="50" charset="-128"/>
              </a:rPr>
              <a:t>再生可能エネルギー発電設備設置工事費</a:t>
            </a:r>
          </a:p>
          <a:p>
            <a:pPr marL="266700" indent="-180975">
              <a:tabLst>
                <a:tab pos="2243138" algn="l"/>
              </a:tabLst>
            </a:pP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a:t>
            </a:r>
            <a:r>
              <a:rPr lang="ja-JP" altLang="ja-JP" sz="1200" dirty="0">
                <a:latin typeface="メイリオ" panose="020B0604030504040204" pitchFamily="50" charset="-128"/>
                <a:ea typeface="メイリオ" panose="020B0604030504040204" pitchFamily="50" charset="-128"/>
              </a:rPr>
              <a:t>再生可能エネルギー発電設備設置工事費、付帯設備工事費、その他設置に係る費用</a:t>
            </a:r>
            <a:r>
              <a:rPr lang="ja-JP" altLang="en-US" sz="1200" dirty="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a:p>
            <a:pPr marL="266700" indent="-180975">
              <a:tabLst>
                <a:tab pos="2243138" algn="l"/>
              </a:tabLst>
            </a:pPr>
            <a:r>
              <a:rPr lang="ja-JP" altLang="en-US" sz="1200" dirty="0">
                <a:latin typeface="メイリオ" panose="020B0604030504040204" pitchFamily="50" charset="-128"/>
                <a:ea typeface="メイリオ" panose="020B0604030504040204" pitchFamily="50" charset="-128"/>
              </a:rPr>
              <a:t>　　　　　　　　</a:t>
            </a:r>
            <a:r>
              <a:rPr lang="ja-JP" altLang="ja-JP" sz="1200" dirty="0">
                <a:latin typeface="メイリオ" panose="020B0604030504040204" pitchFamily="50" charset="-128"/>
                <a:ea typeface="メイリオ" panose="020B0604030504040204" pitchFamily="50" charset="-128"/>
              </a:rPr>
              <a:t>設置工事費の詳細項目については</a:t>
            </a:r>
            <a:r>
              <a:rPr lang="ja-JP" altLang="en-US" sz="1200" dirty="0">
                <a:latin typeface="メイリオ" panose="020B0604030504040204" pitchFamily="50" charset="-128"/>
                <a:ea typeface="メイリオ" panose="020B0604030504040204" pitchFamily="50" charset="-128"/>
              </a:rPr>
              <a:t>公募要領別表</a:t>
            </a:r>
            <a:r>
              <a:rPr lang="en-US" altLang="ja-JP" sz="1200" dirty="0">
                <a:latin typeface="メイリオ" panose="020B0604030504040204" pitchFamily="50" charset="-128"/>
                <a:ea typeface="メイリオ" panose="020B0604030504040204" pitchFamily="50" charset="-128"/>
              </a:rPr>
              <a:t>2</a:t>
            </a:r>
            <a:r>
              <a:rPr lang="ja-JP" altLang="ja-JP" sz="1200" dirty="0">
                <a:latin typeface="メイリオ" panose="020B0604030504040204" pitchFamily="50" charset="-128"/>
                <a:ea typeface="メイリオ" panose="020B0604030504040204" pitchFamily="50" charset="-128"/>
              </a:rPr>
              <a:t>に定める。</a:t>
            </a:r>
            <a:endParaRPr lang="en-US" altLang="ja-JP" sz="1200" dirty="0">
              <a:latin typeface="メイリオ" panose="020B0604030504040204" pitchFamily="50" charset="-128"/>
              <a:ea typeface="メイリオ" panose="020B0604030504040204" pitchFamily="50" charset="-128"/>
            </a:endParaRPr>
          </a:p>
          <a:p>
            <a:pPr marL="266700" indent="-180975">
              <a:tabLst>
                <a:tab pos="2243138" algn="l"/>
              </a:tabLst>
            </a:pPr>
            <a:endParaRPr lang="en-US" altLang="ja-JP" sz="12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上    限    額：</a:t>
            </a:r>
            <a:r>
              <a:rPr lang="ja-JP" altLang="en-US" sz="2000" dirty="0" err="1">
                <a:latin typeface="メイリオ" panose="020B0604030504040204" pitchFamily="50" charset="-128"/>
                <a:ea typeface="メイリオ" panose="020B0604030504040204" pitchFamily="50" charset="-128"/>
              </a:rPr>
              <a:t>ー</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補 　助　 率： </a:t>
            </a:r>
            <a:r>
              <a:rPr lang="en-US" altLang="ja-JP" sz="2000" dirty="0">
                <a:latin typeface="メイリオ" panose="020B0604030504040204" pitchFamily="50" charset="-128"/>
                <a:ea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rPr>
              <a:t>２以内</a:t>
            </a:r>
          </a:p>
        </p:txBody>
      </p:sp>
      <p:sp>
        <p:nvSpPr>
          <p:cNvPr id="10" name="四角形吹き出し 9"/>
          <p:cNvSpPr/>
          <p:nvPr/>
        </p:nvSpPr>
        <p:spPr>
          <a:xfrm>
            <a:off x="859816" y="1693988"/>
            <a:ext cx="7160778" cy="944710"/>
          </a:xfrm>
          <a:prstGeom prst="wedgeRectCallout">
            <a:avLst>
              <a:gd name="adj1" fmla="val -35686"/>
              <a:gd name="adj2" fmla="val -81257"/>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太陽光、風力、バイオマス資源などを利活用する発電設備。</a:t>
            </a:r>
          </a:p>
          <a:p>
            <a:r>
              <a:rPr lang="ja-JP" altLang="en-US" sz="16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バイオマス発電設備については、バイオマス依存率が</a:t>
            </a:r>
            <a:r>
              <a:rPr lang="en-US" altLang="ja-JP" sz="16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6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％以上であること。</a:t>
            </a:r>
            <a:endParaRPr lang="en-US" altLang="ja-JP" sz="16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バイオマス依存率も記載する。）</a:t>
            </a:r>
          </a:p>
        </p:txBody>
      </p:sp>
    </p:spTree>
    <p:extLst>
      <p:ext uri="{BB962C8B-B14F-4D97-AF65-F5344CB8AC3E}">
        <p14:creationId xmlns:p14="http://schemas.microsoft.com/office/powerpoint/2010/main" val="23280282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7800" y="818424"/>
            <a:ext cx="8693638" cy="5674452"/>
          </a:xfrm>
        </p:spPr>
        <p:txBody>
          <a:bodyPr>
            <a:noAutofit/>
          </a:bodyPr>
          <a:lstStyle/>
          <a:p>
            <a:pPr marL="0" indent="0">
              <a:buNone/>
            </a:pPr>
            <a:r>
              <a:rPr lang="ja-JP" altLang="en-US" sz="1800" dirty="0"/>
              <a:t>　　</a:t>
            </a:r>
            <a:endParaRPr lang="en-US" altLang="ja-JP" sz="1800" dirty="0"/>
          </a:p>
          <a:p>
            <a:pPr marL="0" indent="0">
              <a:buNone/>
            </a:pPr>
            <a:endParaRPr lang="en-US" altLang="ja-JP" sz="1800" dirty="0"/>
          </a:p>
          <a:p>
            <a:pPr marL="0" indent="0">
              <a:buNone/>
            </a:pPr>
            <a:endParaRPr lang="en-US" altLang="ja-JP" sz="1800" dirty="0"/>
          </a:p>
          <a:p>
            <a:pPr marL="0" indent="0">
              <a:buNone/>
            </a:pPr>
            <a:endParaRPr lang="en-US" altLang="ja-JP" sz="1800" b="1" u="sng" dirty="0"/>
          </a:p>
          <a:p>
            <a:pPr marL="0" indent="0">
              <a:buNone/>
            </a:pPr>
            <a:endParaRPr lang="en-US" altLang="ja-JP" sz="1800" b="1" u="sng" dirty="0"/>
          </a:p>
          <a:p>
            <a:pPr marL="0" indent="0">
              <a:buNone/>
            </a:pPr>
            <a:endParaRPr lang="en-US" altLang="ja-JP" sz="1800" b="1" u="sng" dirty="0"/>
          </a:p>
          <a:p>
            <a:pPr marL="0" indent="0">
              <a:buNone/>
            </a:pPr>
            <a:endParaRPr lang="en-US" altLang="ja-JP" sz="1800" b="1" u="sng" dirty="0"/>
          </a:p>
          <a:p>
            <a:pPr marL="0" indent="0">
              <a:buNone/>
            </a:pPr>
            <a:endParaRPr lang="en-US" altLang="ja-JP" sz="1800" b="1" u="sng" dirty="0"/>
          </a:p>
        </p:txBody>
      </p:sp>
      <p:sp>
        <p:nvSpPr>
          <p:cNvPr id="4" name="タイトル 3"/>
          <p:cNvSpPr>
            <a:spLocks noGrp="1"/>
          </p:cNvSpPr>
          <p:nvPr>
            <p:ph type="title"/>
          </p:nvPr>
        </p:nvSpPr>
        <p:spPr>
          <a:xfrm>
            <a:off x="544138" y="243609"/>
            <a:ext cx="6248548" cy="544512"/>
          </a:xfrm>
        </p:spPr>
        <p:txBody>
          <a:bodyPr>
            <a:noAutofit/>
          </a:bodyPr>
          <a:lstStyle/>
          <a:p>
            <a:r>
              <a:rPr lang="en-US" altLang="ja-JP" sz="2400" dirty="0"/>
              <a:t>【</a:t>
            </a:r>
            <a:r>
              <a:rPr lang="ja-JP" altLang="en-US" sz="2400" dirty="0">
                <a:solidFill>
                  <a:prstClr val="black"/>
                </a:solidFill>
              </a:rPr>
              <a:t>補助対象、補助率、補助上限額</a:t>
            </a:r>
            <a:r>
              <a:rPr lang="en-US" altLang="ja-JP" sz="2400" dirty="0">
                <a:solidFill>
                  <a:prstClr val="black"/>
                </a:solidFill>
              </a:rPr>
              <a:t>】</a:t>
            </a:r>
            <a:endParaRPr kumimoji="1" lang="ja-JP" altLang="en-US" sz="2400" dirty="0"/>
          </a:p>
        </p:txBody>
      </p:sp>
      <p:sp>
        <p:nvSpPr>
          <p:cNvPr id="5" name="テキスト ボックス 4"/>
          <p:cNvSpPr txBox="1"/>
          <p:nvPr/>
        </p:nvSpPr>
        <p:spPr>
          <a:xfrm>
            <a:off x="6257760" y="349240"/>
            <a:ext cx="2585388" cy="584775"/>
          </a:xfrm>
          <a:prstGeom prst="rect">
            <a:avLst/>
          </a:prstGeom>
          <a:solidFill>
            <a:schemeClr val="bg1"/>
          </a:solidFill>
          <a:ln>
            <a:solidFill>
              <a:schemeClr val="tx1"/>
            </a:solidFill>
          </a:ln>
        </p:spPr>
        <p:txBody>
          <a:bodyPr wrap="none" rtlCol="0">
            <a:spAutoFit/>
          </a:bodyPr>
          <a:lstStyle/>
          <a:p>
            <a:pPr algn="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p.6</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p.9</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p.11</a:t>
            </a:r>
          </a:p>
          <a:p>
            <a:pPr algn="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別表</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5</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
        <p:nvSpPr>
          <p:cNvPr id="3" name="テキスト ボックス 2"/>
          <p:cNvSpPr txBox="1"/>
          <p:nvPr/>
        </p:nvSpPr>
        <p:spPr>
          <a:xfrm>
            <a:off x="399424" y="995477"/>
            <a:ext cx="8250389" cy="4832092"/>
          </a:xfrm>
          <a:prstGeom prst="rect">
            <a:avLst/>
          </a:prstGeom>
          <a:noFill/>
        </p:spPr>
        <p:txBody>
          <a:bodyPr wrap="square" rtlCol="0">
            <a:spAutoFit/>
          </a:bodyPr>
          <a:lstStyle/>
          <a:p>
            <a:r>
              <a:rPr lang="ja-JP" altLang="ja-JP" sz="2800" dirty="0">
                <a:latin typeface="メイリオ" panose="020B0604030504040204" pitchFamily="50" charset="-128"/>
                <a:ea typeface="メイリオ" panose="020B0604030504040204" pitchFamily="50" charset="-128"/>
              </a:rPr>
              <a:t>⑤</a:t>
            </a:r>
            <a:r>
              <a:rPr lang="ja-JP" altLang="ja-JP" sz="2800" u="sng" dirty="0">
                <a:latin typeface="メイリオ" panose="020B0604030504040204" pitchFamily="50" charset="-128"/>
                <a:ea typeface="メイリオ" panose="020B0604030504040204" pitchFamily="50" charset="-128"/>
              </a:rPr>
              <a:t>外部給電器</a:t>
            </a:r>
            <a:r>
              <a:rPr lang="ja-JP" altLang="en-US" dirty="0">
                <a:latin typeface="メイリオ" panose="020B0604030504040204" pitchFamily="50" charset="-128"/>
                <a:ea typeface="メイリオ" panose="020B0604030504040204" pitchFamily="50" charset="-128"/>
              </a:rPr>
              <a:t>　</a:t>
            </a:r>
            <a:endParaRPr lang="en-US" altLang="ja-JP" dirty="0">
              <a:latin typeface="メイリオ" panose="020B0604030504040204" pitchFamily="50" charset="-128"/>
              <a:ea typeface="メイリオ" panose="020B0604030504040204" pitchFamily="50" charset="-128"/>
            </a:endParaRPr>
          </a:p>
          <a:p>
            <a:pPr fontAlgn="base" hangingPunct="0"/>
            <a:endParaRPr lang="en-US" altLang="ja-JP" dirty="0">
              <a:latin typeface="メイリオ" panose="020B0604030504040204" pitchFamily="50" charset="-128"/>
              <a:ea typeface="メイリオ" panose="020B0604030504040204" pitchFamily="50" charset="-128"/>
            </a:endParaRPr>
          </a:p>
          <a:p>
            <a:pPr fontAlgn="base" hangingPunct="0"/>
            <a:endParaRPr lang="en-US" altLang="ja-JP" dirty="0">
              <a:latin typeface="メイリオ" panose="020B0604030504040204" pitchFamily="50" charset="-128"/>
              <a:ea typeface="メイリオ" panose="020B0604030504040204" pitchFamily="50" charset="-128"/>
            </a:endParaRPr>
          </a:p>
          <a:p>
            <a:pPr fontAlgn="base" hangingPunct="0"/>
            <a:endParaRPr lang="en-US" altLang="ja-JP" dirty="0">
              <a:latin typeface="メイリオ" panose="020B0604030504040204" pitchFamily="50" charset="-128"/>
              <a:ea typeface="メイリオ" panose="020B0604030504040204" pitchFamily="50" charset="-128"/>
            </a:endParaRPr>
          </a:p>
          <a:p>
            <a:pPr fontAlgn="base" hangingPunct="0"/>
            <a:endParaRPr lang="en-US" altLang="ja-JP" dirty="0">
              <a:latin typeface="メイリオ" panose="020B0604030504040204" pitchFamily="50" charset="-128"/>
              <a:ea typeface="メイリオ" panose="020B0604030504040204" pitchFamily="50" charset="-128"/>
            </a:endParaRPr>
          </a:p>
          <a:p>
            <a:pPr fontAlgn="base" hangingPunct="0"/>
            <a:endParaRPr lang="en-US" altLang="ja-JP" dirty="0">
              <a:latin typeface="メイリオ" panose="020B0604030504040204" pitchFamily="50" charset="-128"/>
              <a:ea typeface="メイリオ" panose="020B0604030504040204" pitchFamily="50" charset="-128"/>
            </a:endParaRPr>
          </a:p>
          <a:p>
            <a:pPr marL="266700" indent="95250" fontAlgn="base" hangingPunct="0"/>
            <a:r>
              <a:rPr lang="ja-JP" altLang="ja-JP" sz="2000" dirty="0">
                <a:latin typeface="メイリオ" panose="020B0604030504040204" pitchFamily="50" charset="-128"/>
                <a:ea typeface="メイリオ" panose="020B0604030504040204" pitchFamily="50" charset="-128"/>
              </a:rPr>
              <a:t>電動車両用電力供給システム協議会規格「電動自動車用充放電</a:t>
            </a:r>
            <a:endParaRPr lang="en-US" altLang="ja-JP" sz="2000" dirty="0">
              <a:latin typeface="メイリオ" panose="020B0604030504040204" pitchFamily="50" charset="-128"/>
              <a:ea typeface="メイリオ" panose="020B0604030504040204" pitchFamily="50" charset="-128"/>
            </a:endParaRPr>
          </a:p>
          <a:p>
            <a:pPr marL="266700" indent="95250" fontAlgn="base" hangingPunct="0"/>
            <a:r>
              <a:rPr lang="ja-JP" altLang="ja-JP" sz="2000" dirty="0">
                <a:latin typeface="メイリオ" panose="020B0604030504040204" pitchFamily="50" charset="-128"/>
                <a:ea typeface="メイリオ" panose="020B0604030504040204" pitchFamily="50" charset="-128"/>
              </a:rPr>
              <a:t>システムガイドライン</a:t>
            </a:r>
            <a:r>
              <a:rPr lang="en-US" altLang="ja-JP" sz="2000" dirty="0">
                <a:latin typeface="メイリオ" panose="020B0604030504040204" pitchFamily="50" charset="-128"/>
                <a:ea typeface="メイリオ" panose="020B0604030504040204" pitchFamily="50" charset="-128"/>
              </a:rPr>
              <a:t>V2L AC</a:t>
            </a:r>
            <a:r>
              <a:rPr lang="ja-JP" altLang="ja-JP" sz="2000" dirty="0">
                <a:latin typeface="メイリオ" panose="020B0604030504040204" pitchFamily="50" charset="-128"/>
                <a:ea typeface="メイリオ" panose="020B0604030504040204" pitchFamily="50" charset="-128"/>
              </a:rPr>
              <a:t>版</a:t>
            </a:r>
            <a:r>
              <a:rPr lang="ja-JP" altLang="en-US" sz="2000" dirty="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DC</a:t>
            </a:r>
            <a:r>
              <a:rPr lang="ja-JP" altLang="ja-JP" sz="2000" dirty="0">
                <a:latin typeface="メイリオ" panose="020B0604030504040204" pitchFamily="50" charset="-128"/>
                <a:ea typeface="メイリオ" panose="020B0604030504040204" pitchFamily="50" charset="-128"/>
              </a:rPr>
              <a:t>版」検定に合格しているもの</a:t>
            </a:r>
            <a:r>
              <a:rPr lang="ja-JP" altLang="en-US" sz="2000" dirty="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a:p>
            <a:pPr marL="266700" indent="95250" fontAlgn="base" hangingPunct="0"/>
            <a:r>
              <a:rPr lang="ja-JP" altLang="ja-JP" sz="2000" dirty="0">
                <a:latin typeface="メイリオ" panose="020B0604030504040204" pitchFamily="50" charset="-128"/>
                <a:ea typeface="メイリオ" panose="020B0604030504040204" pitchFamily="50" charset="-128"/>
              </a:rPr>
              <a:t>またはＣＨＡｄｅＭＯ規格対応車両から電力の取り出しが可能で</a:t>
            </a:r>
            <a:endParaRPr lang="en-US" altLang="ja-JP" sz="2000" dirty="0">
              <a:latin typeface="メイリオ" panose="020B0604030504040204" pitchFamily="50" charset="-128"/>
              <a:ea typeface="メイリオ" panose="020B0604030504040204" pitchFamily="50" charset="-128"/>
            </a:endParaRPr>
          </a:p>
          <a:p>
            <a:pPr marL="266700" indent="95250" fontAlgn="base" hangingPunct="0"/>
            <a:r>
              <a:rPr lang="ja-JP" altLang="ja-JP" sz="2000" dirty="0">
                <a:latin typeface="メイリオ" panose="020B0604030504040204" pitchFamily="50" charset="-128"/>
                <a:ea typeface="メイリオ" panose="020B0604030504040204" pitchFamily="50" charset="-128"/>
              </a:rPr>
              <a:t>あることについて車両製造事業者から２車種以上の認定を受けて</a:t>
            </a:r>
            <a:endParaRPr lang="en-US" altLang="ja-JP" sz="2000" dirty="0">
              <a:latin typeface="メイリオ" panose="020B0604030504040204" pitchFamily="50" charset="-128"/>
              <a:ea typeface="メイリオ" panose="020B0604030504040204" pitchFamily="50" charset="-128"/>
            </a:endParaRPr>
          </a:p>
          <a:p>
            <a:pPr marL="266700" indent="95250" fontAlgn="base" hangingPunct="0"/>
            <a:r>
              <a:rPr lang="ja-JP" altLang="ja-JP" sz="2000" dirty="0">
                <a:latin typeface="メイリオ" panose="020B0604030504040204" pitchFamily="50" charset="-128"/>
                <a:ea typeface="メイリオ" panose="020B0604030504040204" pitchFamily="50" charset="-128"/>
              </a:rPr>
              <a:t>いるもの</a:t>
            </a:r>
            <a:r>
              <a:rPr lang="ja-JP" altLang="en-US" sz="2000" dirty="0">
                <a:latin typeface="メイリオ" panose="020B0604030504040204" pitchFamily="50" charset="-128"/>
                <a:ea typeface="メイリオ" panose="020B0604030504040204" pitchFamily="50" charset="-128"/>
              </a:rPr>
              <a:t>等</a:t>
            </a:r>
            <a:r>
              <a:rPr lang="ja-JP" altLang="ja-JP" sz="2000" dirty="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a:p>
            <a:pPr fontAlgn="base" hangingPunct="0"/>
            <a:endParaRPr lang="ja-JP" altLang="ja-JP"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補助対象経費</a:t>
            </a:r>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  機器本体価格</a:t>
            </a:r>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税抜</a:t>
            </a:r>
            <a:r>
              <a:rPr lang="en-US" altLang="ja-JP" sz="2400" dirty="0">
                <a:latin typeface="メイリオ" panose="020B0604030504040204" pitchFamily="50" charset="-128"/>
                <a:ea typeface="メイリオ" panose="020B0604030504040204" pitchFamily="50" charset="-128"/>
              </a:rPr>
              <a:t>) </a:t>
            </a:r>
          </a:p>
          <a:p>
            <a:r>
              <a:rPr lang="ja-JP" altLang="en-US" sz="2400" dirty="0">
                <a:latin typeface="メイリオ" panose="020B0604030504040204" pitchFamily="50" charset="-128"/>
                <a:ea typeface="メイリオ" panose="020B0604030504040204" pitchFamily="50" charset="-128"/>
              </a:rPr>
              <a:t>　　　　上    限    額： </a:t>
            </a:r>
            <a:r>
              <a:rPr lang="en-US" altLang="ja-JP" sz="2400" dirty="0">
                <a:latin typeface="メイリオ" panose="020B0604030504040204" pitchFamily="50" charset="-128"/>
                <a:ea typeface="メイリオ" panose="020B0604030504040204" pitchFamily="50" charset="-128"/>
              </a:rPr>
              <a:t>500</a:t>
            </a:r>
            <a:r>
              <a:rPr lang="ja-JP" altLang="ja-JP" sz="2400" dirty="0">
                <a:latin typeface="メイリオ" panose="020B0604030504040204" pitchFamily="50" charset="-128"/>
                <a:ea typeface="メイリオ" panose="020B0604030504040204" pitchFamily="50" charset="-128"/>
              </a:rPr>
              <a:t>千円</a:t>
            </a:r>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台</a:t>
            </a:r>
            <a:endParaRPr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補 　助　 率： </a:t>
            </a:r>
            <a:r>
              <a:rPr lang="en-US" altLang="ja-JP" sz="2400" dirty="0">
                <a:latin typeface="メイリオ" panose="020B0604030504040204" pitchFamily="50" charset="-128"/>
                <a:ea typeface="メイリオ" panose="020B0604030504040204" pitchFamily="50" charset="-128"/>
              </a:rPr>
              <a:t>1/3</a:t>
            </a:r>
            <a:r>
              <a:rPr lang="ja-JP" altLang="en-US" sz="2400" dirty="0">
                <a:latin typeface="メイリオ" panose="020B0604030504040204" pitchFamily="50" charset="-128"/>
                <a:ea typeface="メイリオ" panose="020B0604030504040204" pitchFamily="50" charset="-128"/>
              </a:rPr>
              <a:t>以内</a:t>
            </a:r>
          </a:p>
        </p:txBody>
      </p:sp>
      <p:sp>
        <p:nvSpPr>
          <p:cNvPr id="10" name="四角形吹き出し 9"/>
          <p:cNvSpPr/>
          <p:nvPr/>
        </p:nvSpPr>
        <p:spPr>
          <a:xfrm>
            <a:off x="1923877" y="1785127"/>
            <a:ext cx="4463861" cy="736003"/>
          </a:xfrm>
          <a:prstGeom prst="wedgeRectCallout">
            <a:avLst>
              <a:gd name="adj1" fmla="val -40623"/>
              <a:gd name="adj2" fmla="val -93754"/>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C00000"/>
                </a:solidFill>
                <a:latin typeface="メイリオ" panose="020B0604030504040204" pitchFamily="50" charset="-128"/>
                <a:ea typeface="メイリオ" panose="020B0604030504040204" pitchFamily="50" charset="-128"/>
              </a:rPr>
              <a:t>電気自動車等から電力を取り出す装置で、以下を満たすもの</a:t>
            </a:r>
          </a:p>
        </p:txBody>
      </p:sp>
    </p:spTree>
    <p:extLst>
      <p:ext uri="{BB962C8B-B14F-4D97-AF65-F5344CB8AC3E}">
        <p14:creationId xmlns:p14="http://schemas.microsoft.com/office/powerpoint/2010/main" val="13630788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43444" y="934015"/>
            <a:ext cx="7808225" cy="5674452"/>
          </a:xfrm>
        </p:spPr>
        <p:txBody>
          <a:bodyPr>
            <a:noAutofit/>
          </a:bodyPr>
          <a:lstStyle/>
          <a:p>
            <a:pPr marL="0" indent="0">
              <a:buNone/>
            </a:pPr>
            <a:r>
              <a:rPr lang="ja-JP" altLang="ja-JP" sz="2800" dirty="0"/>
              <a:t>⑥</a:t>
            </a:r>
            <a:r>
              <a:rPr lang="en-US" altLang="ja-JP" sz="2800" u="sng" dirty="0"/>
              <a:t>V2H</a:t>
            </a:r>
            <a:r>
              <a:rPr lang="ja-JP" altLang="ja-JP" sz="2800" u="sng" dirty="0"/>
              <a:t>充放電設備</a:t>
            </a:r>
            <a:endParaRPr lang="en-US" altLang="ja-JP" sz="2800" u="sng" dirty="0"/>
          </a:p>
          <a:p>
            <a:pPr marL="0" indent="0">
              <a:buNone/>
            </a:pPr>
            <a:r>
              <a:rPr lang="ja-JP" altLang="en-US" sz="2000" dirty="0"/>
              <a:t>　　　 </a:t>
            </a:r>
            <a:endParaRPr lang="en-US" altLang="ja-JP" sz="2000" dirty="0"/>
          </a:p>
          <a:p>
            <a:pPr marL="0" indent="0">
              <a:buNone/>
            </a:pPr>
            <a:endParaRPr lang="en-US" altLang="ja-JP" sz="2000" dirty="0"/>
          </a:p>
          <a:p>
            <a:pPr marL="0" indent="0">
              <a:buNone/>
            </a:pPr>
            <a:r>
              <a:rPr lang="ja-JP" altLang="en-US" sz="2000" dirty="0"/>
              <a:t>　　　</a:t>
            </a:r>
            <a:endParaRPr lang="en-US" altLang="ja-JP" sz="2000" dirty="0"/>
          </a:p>
          <a:p>
            <a:pPr marL="0" indent="0">
              <a:buNone/>
            </a:pPr>
            <a:r>
              <a:rPr lang="ja-JP" altLang="en-US" sz="2000" dirty="0"/>
              <a:t>　　　補助対象経費 </a:t>
            </a:r>
            <a:r>
              <a:rPr lang="en-US" altLang="ja-JP" sz="2000" dirty="0"/>
              <a:t>:</a:t>
            </a:r>
            <a:r>
              <a:rPr lang="ja-JP" altLang="en-US" sz="2000" dirty="0"/>
              <a:t> 機器本体価格</a:t>
            </a:r>
            <a:r>
              <a:rPr lang="en-US" altLang="ja-JP" sz="2000" dirty="0"/>
              <a:t>(</a:t>
            </a:r>
            <a:r>
              <a:rPr lang="ja-JP" altLang="en-US" sz="2000" dirty="0"/>
              <a:t>税抜</a:t>
            </a:r>
            <a:r>
              <a:rPr lang="en-US" altLang="ja-JP" sz="2000" dirty="0"/>
              <a:t>) </a:t>
            </a:r>
          </a:p>
          <a:p>
            <a:pPr marL="0" indent="0">
              <a:buNone/>
            </a:pPr>
            <a:r>
              <a:rPr lang="ja-JP" altLang="en-US" sz="2000" dirty="0"/>
              <a:t>　　　上    限    額 ： </a:t>
            </a:r>
            <a:r>
              <a:rPr lang="en-US" altLang="ja-JP" sz="2000" dirty="0"/>
              <a:t>750</a:t>
            </a:r>
            <a:r>
              <a:rPr lang="ja-JP" altLang="ja-JP" sz="2000" dirty="0"/>
              <a:t>千円</a:t>
            </a:r>
            <a:r>
              <a:rPr lang="en-US" altLang="ja-JP" sz="2000" dirty="0"/>
              <a:t>/</a:t>
            </a:r>
            <a:r>
              <a:rPr lang="ja-JP" altLang="en-US" sz="2000" dirty="0"/>
              <a:t>台</a:t>
            </a:r>
            <a:endParaRPr lang="en-US" altLang="ja-JP" sz="2000" dirty="0"/>
          </a:p>
          <a:p>
            <a:pPr marL="0" indent="0">
              <a:buNone/>
            </a:pPr>
            <a:r>
              <a:rPr lang="ja-JP" altLang="en-US" sz="2000" dirty="0"/>
              <a:t>　　　補 　助　 率 ： </a:t>
            </a:r>
            <a:r>
              <a:rPr lang="en-US" altLang="ja-JP" sz="2000" dirty="0"/>
              <a:t>1/</a:t>
            </a:r>
            <a:r>
              <a:rPr lang="ja-JP" altLang="en-US" sz="2000" dirty="0"/>
              <a:t>２以内</a:t>
            </a:r>
            <a:endParaRPr lang="en-US" altLang="ja-JP" sz="2000" dirty="0"/>
          </a:p>
          <a:p>
            <a:pPr marL="0" indent="0">
              <a:buNone/>
            </a:pPr>
            <a:endParaRPr lang="en-US" altLang="ja-JP" sz="1800" dirty="0"/>
          </a:p>
          <a:p>
            <a:pPr marL="0" indent="0">
              <a:buNone/>
            </a:pPr>
            <a:r>
              <a:rPr lang="zh-TW" altLang="en-US" sz="2800" dirty="0"/>
              <a:t>⑦</a:t>
            </a:r>
            <a:r>
              <a:rPr lang="en-US" altLang="zh-TW" sz="2800" u="sng" dirty="0"/>
              <a:t>V2H</a:t>
            </a:r>
            <a:r>
              <a:rPr lang="zh-TW" altLang="en-US" sz="2800" u="sng" dirty="0"/>
              <a:t>充放電設備設置工事費</a:t>
            </a:r>
            <a:endParaRPr lang="en-US" altLang="zh-TW" sz="2800" u="sng" dirty="0"/>
          </a:p>
          <a:p>
            <a:pPr marL="0" indent="0">
              <a:buNone/>
            </a:pPr>
            <a:r>
              <a:rPr lang="ja-JP" altLang="en-US" sz="2800" dirty="0"/>
              <a:t>　　 </a:t>
            </a:r>
            <a:r>
              <a:rPr lang="ja-JP" altLang="en-US" sz="2000" dirty="0"/>
              <a:t>補助対象経費 </a:t>
            </a:r>
            <a:r>
              <a:rPr lang="en-US" altLang="ja-JP" sz="2000" dirty="0"/>
              <a:t>: V2H</a:t>
            </a:r>
            <a:r>
              <a:rPr lang="ja-JP" altLang="ja-JP" sz="2000" dirty="0"/>
              <a:t>充放電設備設置工事費</a:t>
            </a:r>
            <a:endParaRPr lang="en-US" altLang="ja-JP" sz="2000" dirty="0"/>
          </a:p>
          <a:p>
            <a:pPr marL="0" indent="0">
              <a:buNone/>
            </a:pPr>
            <a:r>
              <a:rPr lang="ja-JP" altLang="en-US" sz="1600" dirty="0">
                <a:solidFill>
                  <a:prstClr val="black"/>
                </a:solidFill>
              </a:rPr>
              <a:t>　　　　</a:t>
            </a:r>
            <a:r>
              <a:rPr lang="en-US" altLang="ja-JP" sz="1200" dirty="0">
                <a:solidFill>
                  <a:prstClr val="black"/>
                </a:solidFill>
              </a:rPr>
              <a:t>※</a:t>
            </a:r>
            <a:r>
              <a:rPr lang="en-US" altLang="zh-TW" sz="1200" dirty="0">
                <a:solidFill>
                  <a:prstClr val="black"/>
                </a:solidFill>
              </a:rPr>
              <a:t>V2H</a:t>
            </a:r>
            <a:r>
              <a:rPr lang="zh-TW" altLang="en-US" sz="1200" dirty="0">
                <a:solidFill>
                  <a:prstClr val="black"/>
                </a:solidFill>
              </a:rPr>
              <a:t>充放電設備充電設備設置工事費</a:t>
            </a:r>
            <a:r>
              <a:rPr lang="ja-JP" altLang="ja-JP" sz="1200" dirty="0" err="1">
                <a:solidFill>
                  <a:prstClr val="black"/>
                </a:solidFill>
              </a:rPr>
              <a:t>、</a:t>
            </a:r>
            <a:r>
              <a:rPr lang="ja-JP" altLang="ja-JP" sz="1200" dirty="0">
                <a:solidFill>
                  <a:prstClr val="black"/>
                </a:solidFill>
              </a:rPr>
              <a:t>付帯設備工事費、その他設置に係る費用</a:t>
            </a:r>
            <a:r>
              <a:rPr lang="ja-JP" altLang="en-US" sz="1200" dirty="0">
                <a:solidFill>
                  <a:prstClr val="black"/>
                </a:solidFill>
              </a:rPr>
              <a:t>。</a:t>
            </a:r>
            <a:endParaRPr lang="en-US" altLang="ja-JP" sz="1200" dirty="0">
              <a:solidFill>
                <a:prstClr val="black"/>
              </a:solidFill>
            </a:endParaRPr>
          </a:p>
          <a:p>
            <a:pPr marL="0" indent="0">
              <a:buNone/>
            </a:pPr>
            <a:r>
              <a:rPr lang="ja-JP" altLang="en-US" sz="1200" dirty="0">
                <a:solidFill>
                  <a:prstClr val="black"/>
                </a:solidFill>
              </a:rPr>
              <a:t>　　　　　　</a:t>
            </a:r>
            <a:r>
              <a:rPr lang="ja-JP" altLang="ja-JP" sz="1200" dirty="0">
                <a:solidFill>
                  <a:prstClr val="black"/>
                </a:solidFill>
              </a:rPr>
              <a:t>設置工事費の詳細項目については</a:t>
            </a:r>
            <a:r>
              <a:rPr lang="ja-JP" altLang="en-US" sz="1200" dirty="0">
                <a:solidFill>
                  <a:prstClr val="black"/>
                </a:solidFill>
              </a:rPr>
              <a:t>公募要領別表</a:t>
            </a:r>
            <a:r>
              <a:rPr lang="en-US" altLang="ja-JP" sz="1200" dirty="0">
                <a:solidFill>
                  <a:prstClr val="black"/>
                </a:solidFill>
              </a:rPr>
              <a:t>3</a:t>
            </a:r>
            <a:r>
              <a:rPr lang="ja-JP" altLang="ja-JP" sz="1200" dirty="0">
                <a:solidFill>
                  <a:prstClr val="black"/>
                </a:solidFill>
              </a:rPr>
              <a:t>に定める。</a:t>
            </a:r>
            <a:endParaRPr lang="en-US" altLang="ja-JP" sz="1200" dirty="0">
              <a:solidFill>
                <a:prstClr val="black"/>
              </a:solidFill>
            </a:endParaRPr>
          </a:p>
          <a:p>
            <a:pPr marL="0" indent="0">
              <a:buNone/>
            </a:pPr>
            <a:endParaRPr lang="en-US" altLang="ja-JP" sz="1600" dirty="0">
              <a:solidFill>
                <a:prstClr val="black"/>
              </a:solidFill>
            </a:endParaRPr>
          </a:p>
          <a:p>
            <a:pPr marL="0" indent="0">
              <a:buNone/>
            </a:pPr>
            <a:r>
              <a:rPr lang="ja-JP" altLang="en-US" dirty="0">
                <a:solidFill>
                  <a:prstClr val="black"/>
                </a:solidFill>
              </a:rPr>
              <a:t>　　  </a:t>
            </a:r>
            <a:r>
              <a:rPr lang="ja-JP" altLang="en-US" sz="2000" dirty="0"/>
              <a:t>上    限    額 ： </a:t>
            </a:r>
            <a:r>
              <a:rPr lang="en-US" altLang="ja-JP" sz="2000" dirty="0"/>
              <a:t>950</a:t>
            </a:r>
            <a:r>
              <a:rPr lang="ja-JP" altLang="en-US" sz="2000" dirty="0"/>
              <a:t>千円</a:t>
            </a:r>
            <a:r>
              <a:rPr lang="en-US" altLang="ja-JP" sz="2000" dirty="0" smtClean="0"/>
              <a:t>/</a:t>
            </a:r>
            <a:r>
              <a:rPr lang="ja-JP" altLang="en-US" sz="2000" dirty="0"/>
              <a:t>台</a:t>
            </a:r>
            <a:endParaRPr lang="en-US" altLang="ja-JP" sz="2000" dirty="0"/>
          </a:p>
          <a:p>
            <a:pPr marL="85725" indent="-85725">
              <a:buNone/>
            </a:pPr>
            <a:r>
              <a:rPr lang="ja-JP" altLang="en-US" sz="2000" dirty="0"/>
              <a:t>          補    助    率 ： </a:t>
            </a:r>
            <a:r>
              <a:rPr lang="en-US" altLang="ja-JP" sz="2000" dirty="0"/>
              <a:t>1/2</a:t>
            </a:r>
            <a:r>
              <a:rPr lang="ja-JP" altLang="ja-JP" sz="2000" dirty="0"/>
              <a:t>以内</a:t>
            </a:r>
            <a:endParaRPr lang="ja-JP" altLang="en-US" sz="2000" dirty="0"/>
          </a:p>
        </p:txBody>
      </p:sp>
      <p:sp>
        <p:nvSpPr>
          <p:cNvPr id="4" name="タイトル 3"/>
          <p:cNvSpPr>
            <a:spLocks noGrp="1"/>
          </p:cNvSpPr>
          <p:nvPr>
            <p:ph type="title"/>
          </p:nvPr>
        </p:nvSpPr>
        <p:spPr>
          <a:xfrm>
            <a:off x="544138" y="243609"/>
            <a:ext cx="6248548" cy="544512"/>
          </a:xfrm>
        </p:spPr>
        <p:txBody>
          <a:bodyPr>
            <a:noAutofit/>
          </a:bodyPr>
          <a:lstStyle/>
          <a:p>
            <a:r>
              <a:rPr lang="en-US" altLang="ja-JP" sz="2400" dirty="0"/>
              <a:t>【</a:t>
            </a:r>
            <a:r>
              <a:rPr lang="ja-JP" altLang="en-US" sz="2400" dirty="0">
                <a:solidFill>
                  <a:prstClr val="black"/>
                </a:solidFill>
              </a:rPr>
              <a:t>補助対象、補助率、補助上限額</a:t>
            </a:r>
            <a:r>
              <a:rPr lang="en-US" altLang="ja-JP" sz="2400" dirty="0">
                <a:solidFill>
                  <a:prstClr val="black"/>
                </a:solidFill>
              </a:rPr>
              <a:t>】</a:t>
            </a:r>
            <a:endParaRPr kumimoji="1" lang="ja-JP" altLang="en-US" sz="2400" dirty="0"/>
          </a:p>
        </p:txBody>
      </p:sp>
      <p:sp>
        <p:nvSpPr>
          <p:cNvPr id="5" name="テキスト ボックス 4"/>
          <p:cNvSpPr txBox="1"/>
          <p:nvPr/>
        </p:nvSpPr>
        <p:spPr>
          <a:xfrm>
            <a:off x="6257760" y="349240"/>
            <a:ext cx="2585388" cy="584775"/>
          </a:xfrm>
          <a:prstGeom prst="rect">
            <a:avLst/>
          </a:prstGeom>
          <a:solidFill>
            <a:schemeClr val="bg1"/>
          </a:solidFill>
          <a:ln>
            <a:solidFill>
              <a:schemeClr val="tx1"/>
            </a:solidFill>
          </a:ln>
        </p:spPr>
        <p:txBody>
          <a:bodyPr wrap="none" rtlCol="0">
            <a:spAutoFit/>
          </a:bodyPr>
          <a:lstStyle/>
          <a:p>
            <a:pPr algn="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p.6</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p.9</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p.11</a:t>
            </a:r>
          </a:p>
          <a:p>
            <a:pPr algn="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別表</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3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別表</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5</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
        <p:nvSpPr>
          <p:cNvPr id="7" name="四角形吹き出し 6"/>
          <p:cNvSpPr/>
          <p:nvPr/>
        </p:nvSpPr>
        <p:spPr>
          <a:xfrm>
            <a:off x="957533" y="1613139"/>
            <a:ext cx="7349706" cy="793631"/>
          </a:xfrm>
          <a:prstGeom prst="wedgeRectCallout">
            <a:avLst>
              <a:gd name="adj1" fmla="val -36398"/>
              <a:gd name="adj2" fmla="val -76248"/>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C00000"/>
                </a:solidFill>
                <a:latin typeface="メイリオ" panose="020B0604030504040204" pitchFamily="50" charset="-128"/>
                <a:ea typeface="メイリオ" panose="020B0604030504040204" pitchFamily="50" charset="-128"/>
              </a:rPr>
              <a:t>電気自動車等から電力を取り出す装置で、電動車両用電力供給システム協議会規格「電動自動車用充放電システムガイドライン　</a:t>
            </a:r>
            <a:r>
              <a:rPr lang="en-US" altLang="ja-JP" sz="1600" dirty="0">
                <a:solidFill>
                  <a:srgbClr val="C00000"/>
                </a:solidFill>
                <a:latin typeface="メイリオ" panose="020B0604030504040204" pitchFamily="50" charset="-128"/>
                <a:ea typeface="メイリオ" panose="020B0604030504040204" pitchFamily="50" charset="-128"/>
              </a:rPr>
              <a:t>V2H</a:t>
            </a:r>
            <a:r>
              <a:rPr lang="ja-JP" altLang="en-US" sz="1600" dirty="0">
                <a:solidFill>
                  <a:srgbClr val="C00000"/>
                </a:solidFill>
                <a:latin typeface="メイリオ" panose="020B0604030504040204" pitchFamily="50" charset="-128"/>
                <a:ea typeface="メイリオ" panose="020B0604030504040204" pitchFamily="50" charset="-128"/>
              </a:rPr>
              <a:t>　</a:t>
            </a:r>
            <a:r>
              <a:rPr lang="en-US" altLang="ja-JP" sz="1600" dirty="0">
                <a:solidFill>
                  <a:srgbClr val="C00000"/>
                </a:solidFill>
                <a:latin typeface="メイリオ" panose="020B0604030504040204" pitchFamily="50" charset="-128"/>
                <a:ea typeface="メイリオ" panose="020B0604030504040204" pitchFamily="50" charset="-128"/>
              </a:rPr>
              <a:t>AC</a:t>
            </a:r>
            <a:r>
              <a:rPr lang="ja-JP" altLang="en-US" sz="1600" dirty="0">
                <a:solidFill>
                  <a:srgbClr val="C00000"/>
                </a:solidFill>
                <a:latin typeface="メイリオ" panose="020B0604030504040204" pitchFamily="50" charset="-128"/>
                <a:ea typeface="メイリオ" panose="020B0604030504040204" pitchFamily="50" charset="-128"/>
              </a:rPr>
              <a:t>版　</a:t>
            </a:r>
            <a:r>
              <a:rPr lang="en-US" altLang="ja-JP" sz="1600" dirty="0">
                <a:solidFill>
                  <a:srgbClr val="C00000"/>
                </a:solidFill>
                <a:latin typeface="メイリオ" panose="020B0604030504040204" pitchFamily="50" charset="-128"/>
                <a:ea typeface="メイリオ" panose="020B0604030504040204" pitchFamily="50" charset="-128"/>
              </a:rPr>
              <a:t>DC</a:t>
            </a:r>
            <a:r>
              <a:rPr lang="ja-JP" altLang="en-US" sz="1600" dirty="0">
                <a:solidFill>
                  <a:srgbClr val="C00000"/>
                </a:solidFill>
                <a:latin typeface="メイリオ" panose="020B0604030504040204" pitchFamily="50" charset="-128"/>
                <a:ea typeface="メイリオ" panose="020B0604030504040204" pitchFamily="50" charset="-128"/>
              </a:rPr>
              <a:t>版」に基づく検定に合格しているもの等</a:t>
            </a:r>
          </a:p>
        </p:txBody>
      </p:sp>
    </p:spTree>
    <p:extLst>
      <p:ext uri="{BB962C8B-B14F-4D97-AF65-F5344CB8AC3E}">
        <p14:creationId xmlns:p14="http://schemas.microsoft.com/office/powerpoint/2010/main" val="1867577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44138" y="-1903211"/>
            <a:ext cx="8693638" cy="5674452"/>
          </a:xfrm>
        </p:spPr>
        <p:txBody>
          <a:bodyPr>
            <a:noAutofit/>
          </a:bodyPr>
          <a:lstStyle/>
          <a:p>
            <a:pPr marL="0" indent="0">
              <a:buNone/>
            </a:pPr>
            <a:r>
              <a:rPr lang="ja-JP" altLang="en-US" sz="1800" dirty="0"/>
              <a:t>　　</a:t>
            </a:r>
            <a:endParaRPr lang="en-US" altLang="ja-JP" sz="1800" dirty="0"/>
          </a:p>
          <a:p>
            <a:pPr marL="0" indent="0">
              <a:buNone/>
            </a:pPr>
            <a:endParaRPr lang="en-US" altLang="ja-JP" sz="1800" dirty="0"/>
          </a:p>
          <a:p>
            <a:pPr marL="0" indent="0">
              <a:buNone/>
            </a:pPr>
            <a:endParaRPr lang="en-US" altLang="ja-JP" sz="1800" dirty="0"/>
          </a:p>
          <a:p>
            <a:pPr marL="0" indent="0">
              <a:buNone/>
            </a:pPr>
            <a:endParaRPr lang="en-US" altLang="ja-JP" sz="1800" b="1" u="sng" dirty="0"/>
          </a:p>
          <a:p>
            <a:pPr marL="0" indent="0">
              <a:buNone/>
            </a:pPr>
            <a:endParaRPr lang="en-US" altLang="ja-JP" sz="1800" b="1" u="sng" dirty="0"/>
          </a:p>
          <a:p>
            <a:pPr marL="0" indent="0">
              <a:buNone/>
            </a:pPr>
            <a:endParaRPr lang="en-US" altLang="ja-JP" sz="1800" b="1" u="sng" dirty="0"/>
          </a:p>
          <a:p>
            <a:pPr marL="0" indent="0">
              <a:buNone/>
            </a:pPr>
            <a:endParaRPr lang="en-US" altLang="ja-JP" sz="1800" b="1" u="sng" dirty="0"/>
          </a:p>
          <a:p>
            <a:pPr marL="0" indent="0">
              <a:buNone/>
            </a:pPr>
            <a:endParaRPr lang="en-US" altLang="ja-JP" sz="1800" b="1" u="sng" dirty="0"/>
          </a:p>
        </p:txBody>
      </p:sp>
      <p:sp>
        <p:nvSpPr>
          <p:cNvPr id="4" name="タイトル 3"/>
          <p:cNvSpPr>
            <a:spLocks noGrp="1"/>
          </p:cNvSpPr>
          <p:nvPr>
            <p:ph type="title"/>
          </p:nvPr>
        </p:nvSpPr>
        <p:spPr>
          <a:xfrm>
            <a:off x="544138" y="243609"/>
            <a:ext cx="6248548" cy="544512"/>
          </a:xfrm>
        </p:spPr>
        <p:txBody>
          <a:bodyPr>
            <a:noAutofit/>
          </a:bodyPr>
          <a:lstStyle/>
          <a:p>
            <a:r>
              <a:rPr lang="en-US" altLang="ja-JP" sz="2400" dirty="0"/>
              <a:t>【</a:t>
            </a:r>
            <a:r>
              <a:rPr lang="ja-JP" altLang="en-US" sz="2400" dirty="0">
                <a:solidFill>
                  <a:prstClr val="black"/>
                </a:solidFill>
              </a:rPr>
              <a:t>補助対象、補助率、補助上限額</a:t>
            </a:r>
            <a:r>
              <a:rPr lang="en-US" altLang="ja-JP" sz="2400" dirty="0">
                <a:solidFill>
                  <a:prstClr val="black"/>
                </a:solidFill>
              </a:rPr>
              <a:t>】</a:t>
            </a:r>
            <a:endParaRPr kumimoji="1" lang="ja-JP" altLang="en-US" sz="2400" dirty="0"/>
          </a:p>
        </p:txBody>
      </p:sp>
      <p:sp>
        <p:nvSpPr>
          <p:cNvPr id="5" name="テキスト ボックス 4"/>
          <p:cNvSpPr txBox="1"/>
          <p:nvPr/>
        </p:nvSpPr>
        <p:spPr>
          <a:xfrm>
            <a:off x="6257760" y="349240"/>
            <a:ext cx="2585388" cy="584775"/>
          </a:xfrm>
          <a:prstGeom prst="rect">
            <a:avLst/>
          </a:prstGeom>
          <a:solidFill>
            <a:schemeClr val="bg1"/>
          </a:solidFill>
          <a:ln>
            <a:solidFill>
              <a:schemeClr val="tx1"/>
            </a:solidFill>
          </a:ln>
        </p:spPr>
        <p:txBody>
          <a:bodyPr wrap="none" rtlCol="0">
            <a:spAutoFit/>
          </a:bodyPr>
          <a:lstStyle/>
          <a:p>
            <a:pPr algn="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p.7</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p.9</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p.11</a:t>
            </a:r>
          </a:p>
          <a:p>
            <a:pPr algn="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別表</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5</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
        <p:nvSpPr>
          <p:cNvPr id="10" name="テキスト ボックス 9"/>
          <p:cNvSpPr txBox="1"/>
          <p:nvPr/>
        </p:nvSpPr>
        <p:spPr>
          <a:xfrm>
            <a:off x="252710" y="788121"/>
            <a:ext cx="8278815" cy="5909310"/>
          </a:xfrm>
          <a:prstGeom prst="rect">
            <a:avLst/>
          </a:prstGeom>
          <a:noFill/>
        </p:spPr>
        <p:txBody>
          <a:bodyPr wrap="square" rtlCol="0">
            <a:spAutoFit/>
          </a:bodyPr>
          <a:lstStyle/>
          <a:p>
            <a:r>
              <a:rPr lang="ja-JP" altLang="ja-JP" sz="2800" dirty="0">
                <a:latin typeface="メイリオ" panose="020B0604030504040204" pitchFamily="50" charset="-128"/>
                <a:ea typeface="メイリオ" panose="020B0604030504040204" pitchFamily="50" charset="-128"/>
              </a:rPr>
              <a:t>⑧</a:t>
            </a:r>
            <a:r>
              <a:rPr lang="ja-JP" altLang="ja-JP" sz="2800" u="sng" dirty="0">
                <a:latin typeface="メイリオ" panose="020B0604030504040204" pitchFamily="50" charset="-128"/>
                <a:ea typeface="メイリオ" panose="020B0604030504040204" pitchFamily="50" charset="-128"/>
              </a:rPr>
              <a:t>充電設備</a:t>
            </a:r>
            <a:endParaRPr lang="en-US" altLang="ja-JP" sz="2800" u="sng" dirty="0">
              <a:latin typeface="メイリオ" panose="020B0604030504040204" pitchFamily="50" charset="-128"/>
              <a:ea typeface="メイリオ" panose="020B0604030504040204" pitchFamily="50" charset="-128"/>
            </a:endParaRPr>
          </a:p>
          <a:p>
            <a:endParaRPr lang="en-US" altLang="ja-JP" sz="2800" dirty="0">
              <a:latin typeface="メイリオ" panose="020B0604030504040204" pitchFamily="50" charset="-128"/>
              <a:ea typeface="メイリオ" panose="020B0604030504040204" pitchFamily="50" charset="-128"/>
            </a:endParaRPr>
          </a:p>
          <a:p>
            <a:endParaRPr lang="en-US" altLang="ja-JP" sz="2800" dirty="0">
              <a:latin typeface="メイリオ" panose="020B0604030504040204" pitchFamily="50" charset="-128"/>
              <a:ea typeface="メイリオ" panose="020B0604030504040204" pitchFamily="50" charset="-128"/>
            </a:endParaRPr>
          </a:p>
          <a:p>
            <a:pPr marL="361950" indent="-95250"/>
            <a:r>
              <a:rPr lang="ja-JP" altLang="en-US" sz="1200" dirty="0">
                <a:latin typeface="メイリオ" panose="020B0604030504040204" pitchFamily="50" charset="-128"/>
                <a:ea typeface="メイリオ" panose="020B0604030504040204" pitchFamily="50" charset="-128"/>
              </a:rPr>
              <a:t>一　急速充電設備</a:t>
            </a:r>
          </a:p>
          <a:p>
            <a:pPr marL="715963" indent="-180975"/>
            <a:r>
              <a:rPr lang="ja-JP" altLang="en-US" sz="1200" dirty="0">
                <a:latin typeface="メイリオ" panose="020B0604030504040204" pitchFamily="50" charset="-128"/>
                <a:ea typeface="メイリオ" panose="020B0604030504040204" pitchFamily="50" charset="-128"/>
              </a:rPr>
              <a:t>・電源から充電用の直流電力を作り出す電源装置及び電気自動車等に搭載された電池への充電を制御する</a:t>
            </a:r>
            <a:endParaRPr lang="en-US" altLang="ja-JP" sz="1200" dirty="0">
              <a:latin typeface="メイリオ" panose="020B0604030504040204" pitchFamily="50" charset="-128"/>
              <a:ea typeface="メイリオ" panose="020B0604030504040204" pitchFamily="50" charset="-128"/>
            </a:endParaRPr>
          </a:p>
          <a:p>
            <a:pPr marL="715963" indent="-180975"/>
            <a:r>
              <a:rPr lang="ja-JP" altLang="en-US" sz="1200" dirty="0">
                <a:latin typeface="メイリオ" panose="020B0604030504040204" pitchFamily="50" charset="-128"/>
                <a:ea typeface="メイリオ" panose="020B0604030504040204" pitchFamily="50" charset="-128"/>
              </a:rPr>
              <a:t>　機能を共に有するもの</a:t>
            </a:r>
          </a:p>
          <a:p>
            <a:pPr marL="361950" indent="173038"/>
            <a:r>
              <a:rPr lang="ja-JP" altLang="en-US" sz="1200" dirty="0">
                <a:latin typeface="メイリオ" panose="020B0604030504040204" pitchFamily="50" charset="-128"/>
                <a:ea typeface="メイリオ" panose="020B0604030504040204" pitchFamily="50" charset="-128"/>
              </a:rPr>
              <a:t>・一基当たりの定格出力が１０ｋＷ以上のもの</a:t>
            </a:r>
          </a:p>
          <a:p>
            <a:pPr marL="361950" indent="173038"/>
            <a:r>
              <a:rPr lang="ja-JP" altLang="en-US" sz="1200" dirty="0">
                <a:latin typeface="メイリオ" panose="020B0604030504040204" pitchFamily="50" charset="-128"/>
                <a:ea typeface="メイリオ" panose="020B0604030504040204" pitchFamily="50" charset="-128"/>
              </a:rPr>
              <a:t>・充電コネクター、ケーブルその他の装備一式を備えたもの</a:t>
            </a:r>
          </a:p>
          <a:p>
            <a:pPr marL="361950" indent="-95250"/>
            <a:r>
              <a:rPr lang="ja-JP" altLang="en-US" sz="1200" dirty="0">
                <a:latin typeface="メイリオ" panose="020B0604030504040204" pitchFamily="50" charset="-128"/>
                <a:ea typeface="メイリオ" panose="020B0604030504040204" pitchFamily="50" charset="-128"/>
              </a:rPr>
              <a:t>二　普通充電設備</a:t>
            </a:r>
          </a:p>
          <a:p>
            <a:pPr marL="361950" indent="173038"/>
            <a:r>
              <a:rPr lang="ja-JP" altLang="en-US" sz="1200" dirty="0">
                <a:latin typeface="メイリオ" panose="020B0604030504040204" pitchFamily="50" charset="-128"/>
                <a:ea typeface="メイリオ" panose="020B0604030504040204" pitchFamily="50" charset="-128"/>
              </a:rPr>
              <a:t>・漏電遮断機能及びコントロールパイロット機能を有するもの</a:t>
            </a:r>
          </a:p>
          <a:p>
            <a:pPr marL="361950" indent="173038"/>
            <a:r>
              <a:rPr lang="ja-JP" altLang="en-US" sz="1200" dirty="0">
                <a:latin typeface="メイリオ" panose="020B0604030504040204" pitchFamily="50" charset="-128"/>
                <a:ea typeface="メイリオ" panose="020B0604030504040204" pitchFamily="50" charset="-128"/>
              </a:rPr>
              <a:t>・一基当たりの定格出力が１０ｋＷ未満のもの</a:t>
            </a:r>
          </a:p>
          <a:p>
            <a:pPr marL="361950" indent="173038"/>
            <a:r>
              <a:rPr lang="ja-JP" altLang="en-US" sz="1200" dirty="0">
                <a:latin typeface="メイリオ" panose="020B0604030504040204" pitchFamily="50" charset="-128"/>
                <a:ea typeface="メイリオ" panose="020B0604030504040204" pitchFamily="50" charset="-128"/>
              </a:rPr>
              <a:t>・充電コネクター、ケーブルその他の装備一式を備えたもの</a:t>
            </a:r>
          </a:p>
          <a:p>
            <a:pPr marL="361950" indent="-95250"/>
            <a:r>
              <a:rPr lang="ja-JP" altLang="en-US" sz="1200" dirty="0">
                <a:latin typeface="メイリオ" panose="020B0604030504040204" pitchFamily="50" charset="-128"/>
                <a:ea typeface="メイリオ" panose="020B0604030504040204" pitchFamily="50" charset="-128"/>
              </a:rPr>
              <a:t>三　充電用コンセント</a:t>
            </a:r>
          </a:p>
          <a:p>
            <a:pPr marL="361950" indent="173038"/>
            <a:r>
              <a:rPr lang="ja-JP" altLang="en-US" sz="1200" dirty="0">
                <a:latin typeface="メイリオ" panose="020B0604030504040204" pitchFamily="50" charset="-128"/>
                <a:ea typeface="メイリオ" panose="020B0604030504040204" pitchFamily="50" charset="-128"/>
              </a:rPr>
              <a:t>・電気自動車等に附属する充電ケーブルを接続する２００Ｖ対応の電気自動車等専用のプラグの差込口。</a:t>
            </a:r>
          </a:p>
          <a:p>
            <a:pPr marL="361950" indent="-95250"/>
            <a:r>
              <a:rPr lang="ja-JP" altLang="en-US" sz="1200" dirty="0">
                <a:latin typeface="メイリオ" panose="020B0604030504040204" pitchFamily="50" charset="-128"/>
                <a:ea typeface="メイリオ" panose="020B0604030504040204" pitchFamily="50" charset="-128"/>
              </a:rPr>
              <a:t>四　充電用コンセントスタンド</a:t>
            </a:r>
          </a:p>
          <a:p>
            <a:pPr marL="361950" indent="173038"/>
            <a:r>
              <a:rPr lang="ja-JP" altLang="en-US" sz="1200" dirty="0">
                <a:latin typeface="メイリオ" panose="020B0604030504040204" pitchFamily="50" charset="-128"/>
                <a:ea typeface="メイリオ" panose="020B0604030504040204" pitchFamily="50" charset="-128"/>
              </a:rPr>
              <a:t>・前号の充電用コンセントを装備する盤状又は筒状の筐体。</a:t>
            </a:r>
          </a:p>
          <a:p>
            <a:endParaRPr lang="en-US" altLang="ja-JP"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補助対象経費</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機器本体価格</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税抜</a:t>
            </a:r>
            <a:r>
              <a:rPr lang="en-US" altLang="ja-JP" sz="2000" dirty="0">
                <a:latin typeface="メイリオ" panose="020B0604030504040204" pitchFamily="50" charset="-128"/>
                <a:ea typeface="メイリオ" panose="020B0604030504040204" pitchFamily="50" charset="-128"/>
              </a:rPr>
              <a:t>) </a:t>
            </a:r>
          </a:p>
          <a:p>
            <a:r>
              <a:rPr lang="ja-JP" altLang="en-US" sz="2000" dirty="0">
                <a:latin typeface="メイリオ" panose="020B0604030504040204" pitchFamily="50" charset="-128"/>
                <a:ea typeface="メイリオ" panose="020B0604030504040204" pitchFamily="50" charset="-128"/>
              </a:rPr>
              <a:t>　　　　　上    限    額：急速充電設備　　　　　 </a:t>
            </a:r>
            <a:r>
              <a:rPr lang="en-US" altLang="ja-JP" sz="2000" dirty="0">
                <a:latin typeface="メイリオ" panose="020B0604030504040204" pitchFamily="50" charset="-128"/>
                <a:ea typeface="メイリオ" panose="020B0604030504040204" pitchFamily="50" charset="-128"/>
              </a:rPr>
              <a:t>3,000</a:t>
            </a:r>
            <a:r>
              <a:rPr lang="ja-JP" altLang="en-US" sz="2000" dirty="0">
                <a:latin typeface="メイリオ" panose="020B0604030504040204" pitchFamily="50" charset="-128"/>
                <a:ea typeface="メイリオ" panose="020B0604030504040204" pitchFamily="50" charset="-128"/>
              </a:rPr>
              <a:t>千円</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台</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普通充電設備　　   　　　 </a:t>
            </a:r>
            <a:r>
              <a:rPr lang="en-US" altLang="ja-JP" sz="2000" dirty="0">
                <a:latin typeface="メイリオ" panose="020B0604030504040204" pitchFamily="50" charset="-128"/>
                <a:ea typeface="メイリオ" panose="020B0604030504040204" pitchFamily="50" charset="-128"/>
              </a:rPr>
              <a:t>350</a:t>
            </a:r>
            <a:r>
              <a:rPr lang="ja-JP" altLang="en-US" sz="2000" dirty="0">
                <a:latin typeface="メイリオ" panose="020B0604030504040204" pitchFamily="50" charset="-128"/>
                <a:ea typeface="メイリオ" panose="020B0604030504040204" pitchFamily="50" charset="-128"/>
              </a:rPr>
              <a:t>千円</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台</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充電用コンセント　　　　　</a:t>
            </a:r>
            <a:r>
              <a:rPr lang="en-US" altLang="ja-JP" sz="2000" dirty="0">
                <a:latin typeface="メイリオ" panose="020B0604030504040204" pitchFamily="50" charset="-128"/>
                <a:ea typeface="メイリオ" panose="020B0604030504040204" pitchFamily="50" charset="-128"/>
              </a:rPr>
              <a:t>70</a:t>
            </a:r>
            <a:r>
              <a:rPr lang="ja-JP" altLang="en-US" sz="2000" dirty="0">
                <a:latin typeface="メイリオ" panose="020B0604030504040204" pitchFamily="50" charset="-128"/>
                <a:ea typeface="メイリオ" panose="020B0604030504040204" pitchFamily="50" charset="-128"/>
              </a:rPr>
              <a:t>千円</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台</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充電用コンセントスタンド </a:t>
            </a:r>
            <a:r>
              <a:rPr lang="en-US" altLang="ja-JP" sz="2000" dirty="0">
                <a:latin typeface="メイリオ" panose="020B0604030504040204" pitchFamily="50" charset="-128"/>
                <a:ea typeface="メイリオ" panose="020B0604030504040204" pitchFamily="50" charset="-128"/>
              </a:rPr>
              <a:t>110</a:t>
            </a:r>
            <a:r>
              <a:rPr lang="ja-JP" altLang="en-US" sz="2000" dirty="0">
                <a:latin typeface="メイリオ" panose="020B0604030504040204" pitchFamily="50" charset="-128"/>
                <a:ea typeface="メイリオ" panose="020B0604030504040204" pitchFamily="50" charset="-128"/>
              </a:rPr>
              <a:t>千円</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台</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補 　助　 率： </a:t>
            </a:r>
            <a:r>
              <a:rPr lang="en-US" altLang="ja-JP" sz="2000" dirty="0">
                <a:latin typeface="メイリオ" panose="020B0604030504040204" pitchFamily="50" charset="-128"/>
                <a:ea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rPr>
              <a:t>２以内</a:t>
            </a:r>
            <a:endParaRPr lang="en-US" altLang="ja-JP" sz="2000" dirty="0">
              <a:latin typeface="メイリオ" panose="020B0604030504040204" pitchFamily="50" charset="-128"/>
              <a:ea typeface="メイリオ" panose="020B0604030504040204" pitchFamily="50" charset="-128"/>
            </a:endParaRPr>
          </a:p>
        </p:txBody>
      </p:sp>
      <p:sp>
        <p:nvSpPr>
          <p:cNvPr id="12" name="左大かっこ 11"/>
          <p:cNvSpPr/>
          <p:nvPr/>
        </p:nvSpPr>
        <p:spPr>
          <a:xfrm>
            <a:off x="470870" y="2124644"/>
            <a:ext cx="99307" cy="2191109"/>
          </a:xfrm>
          <a:prstGeom prst="leftBracket">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四角形吹き出し 12"/>
          <p:cNvSpPr/>
          <p:nvPr/>
        </p:nvSpPr>
        <p:spPr>
          <a:xfrm>
            <a:off x="809898" y="1344348"/>
            <a:ext cx="7721628" cy="650469"/>
          </a:xfrm>
          <a:prstGeom prst="wedgeRectCallout">
            <a:avLst>
              <a:gd name="adj1" fmla="val -36402"/>
              <a:gd name="adj2" fmla="val -70063"/>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C00000"/>
                </a:solidFill>
                <a:latin typeface="メイリオ" panose="020B0604030504040204" pitchFamily="50" charset="-128"/>
                <a:ea typeface="メイリオ" panose="020B0604030504040204" pitchFamily="50" charset="-128"/>
              </a:rPr>
              <a:t>電気自動車及びプラグインハイブリッド自動車に充電するための設備で、以下に掲げるもの。</a:t>
            </a:r>
            <a:endParaRPr kumimoji="1" lang="ja-JP" altLang="en-US" dirty="0"/>
          </a:p>
        </p:txBody>
      </p:sp>
    </p:spTree>
    <p:extLst>
      <p:ext uri="{BB962C8B-B14F-4D97-AF65-F5344CB8AC3E}">
        <p14:creationId xmlns:p14="http://schemas.microsoft.com/office/powerpoint/2010/main" val="38564523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44138" y="-1903211"/>
            <a:ext cx="8693638" cy="5674452"/>
          </a:xfrm>
        </p:spPr>
        <p:txBody>
          <a:bodyPr>
            <a:noAutofit/>
          </a:bodyPr>
          <a:lstStyle/>
          <a:p>
            <a:pPr marL="0" indent="0">
              <a:buNone/>
            </a:pPr>
            <a:r>
              <a:rPr lang="ja-JP" altLang="en-US" sz="1800" dirty="0"/>
              <a:t>　　</a:t>
            </a:r>
            <a:endParaRPr lang="en-US" altLang="ja-JP" sz="1800" dirty="0"/>
          </a:p>
          <a:p>
            <a:pPr marL="0" indent="0">
              <a:buNone/>
            </a:pPr>
            <a:endParaRPr lang="en-US" altLang="ja-JP" sz="1800" dirty="0"/>
          </a:p>
          <a:p>
            <a:pPr marL="0" indent="0">
              <a:buNone/>
            </a:pPr>
            <a:endParaRPr lang="en-US" altLang="ja-JP" sz="1800" dirty="0"/>
          </a:p>
          <a:p>
            <a:pPr marL="0" indent="0">
              <a:buNone/>
            </a:pPr>
            <a:endParaRPr lang="en-US" altLang="ja-JP" sz="1800" b="1" u="sng" dirty="0"/>
          </a:p>
          <a:p>
            <a:pPr marL="0" indent="0">
              <a:buNone/>
            </a:pPr>
            <a:endParaRPr lang="en-US" altLang="ja-JP" sz="1800" b="1" u="sng" dirty="0"/>
          </a:p>
          <a:p>
            <a:pPr marL="0" indent="0">
              <a:buNone/>
            </a:pPr>
            <a:endParaRPr lang="en-US" altLang="ja-JP" sz="1800" b="1" u="sng" dirty="0"/>
          </a:p>
          <a:p>
            <a:pPr marL="0" indent="0">
              <a:buNone/>
            </a:pPr>
            <a:endParaRPr lang="en-US" altLang="ja-JP" sz="1800" b="1" u="sng" dirty="0"/>
          </a:p>
          <a:p>
            <a:pPr marL="0" indent="0">
              <a:buNone/>
            </a:pPr>
            <a:endParaRPr lang="en-US" altLang="ja-JP" sz="1800" b="1" u="sng" dirty="0"/>
          </a:p>
        </p:txBody>
      </p:sp>
      <p:sp>
        <p:nvSpPr>
          <p:cNvPr id="4" name="タイトル 3"/>
          <p:cNvSpPr>
            <a:spLocks noGrp="1"/>
          </p:cNvSpPr>
          <p:nvPr>
            <p:ph type="title"/>
          </p:nvPr>
        </p:nvSpPr>
        <p:spPr>
          <a:xfrm>
            <a:off x="544138" y="243609"/>
            <a:ext cx="6248548" cy="544512"/>
          </a:xfrm>
        </p:spPr>
        <p:txBody>
          <a:bodyPr>
            <a:noAutofit/>
          </a:bodyPr>
          <a:lstStyle/>
          <a:p>
            <a:r>
              <a:rPr lang="en-US" altLang="ja-JP" sz="2400" dirty="0"/>
              <a:t>【</a:t>
            </a:r>
            <a:r>
              <a:rPr lang="ja-JP" altLang="en-US" sz="2400" dirty="0">
                <a:solidFill>
                  <a:prstClr val="black"/>
                </a:solidFill>
              </a:rPr>
              <a:t>補助対象、補助率、補助上限額</a:t>
            </a:r>
            <a:r>
              <a:rPr lang="en-US" altLang="ja-JP" sz="2400" dirty="0">
                <a:solidFill>
                  <a:prstClr val="black"/>
                </a:solidFill>
              </a:rPr>
              <a:t>】</a:t>
            </a:r>
            <a:endParaRPr kumimoji="1" lang="ja-JP" altLang="en-US" sz="2400" dirty="0"/>
          </a:p>
        </p:txBody>
      </p:sp>
      <p:sp>
        <p:nvSpPr>
          <p:cNvPr id="5" name="テキスト ボックス 4"/>
          <p:cNvSpPr txBox="1"/>
          <p:nvPr/>
        </p:nvSpPr>
        <p:spPr>
          <a:xfrm>
            <a:off x="6257760" y="349240"/>
            <a:ext cx="2585388" cy="584775"/>
          </a:xfrm>
          <a:prstGeom prst="rect">
            <a:avLst/>
          </a:prstGeom>
          <a:solidFill>
            <a:schemeClr val="bg1"/>
          </a:solidFill>
          <a:ln>
            <a:solidFill>
              <a:schemeClr val="tx1"/>
            </a:solidFill>
          </a:ln>
        </p:spPr>
        <p:txBody>
          <a:bodyPr wrap="none" rtlCol="0">
            <a:spAutoFit/>
          </a:bodyPr>
          <a:lstStyle/>
          <a:p>
            <a:pPr algn="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p.7</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p.9</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p.11</a:t>
            </a:r>
          </a:p>
          <a:p>
            <a:pPr algn="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別表</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別表</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5</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
        <p:nvSpPr>
          <p:cNvPr id="10" name="テキスト ボックス 9"/>
          <p:cNvSpPr txBox="1"/>
          <p:nvPr/>
        </p:nvSpPr>
        <p:spPr>
          <a:xfrm>
            <a:off x="339633" y="934015"/>
            <a:ext cx="8399417" cy="4339650"/>
          </a:xfrm>
          <a:prstGeom prst="rect">
            <a:avLst/>
          </a:prstGeom>
          <a:noFill/>
        </p:spPr>
        <p:txBody>
          <a:bodyPr wrap="square" rtlCol="0">
            <a:spAutoFit/>
          </a:bodyPr>
          <a:lstStyle/>
          <a:p>
            <a:r>
              <a:rPr lang="ja-JP" altLang="ja-JP" sz="2800" dirty="0">
                <a:latin typeface="メイリオ" panose="020B0604030504040204" pitchFamily="50" charset="-128"/>
                <a:ea typeface="メイリオ" panose="020B0604030504040204" pitchFamily="50" charset="-128"/>
              </a:rPr>
              <a:t>⑨</a:t>
            </a:r>
            <a:r>
              <a:rPr lang="ja-JP" altLang="ja-JP" sz="2800" u="sng" dirty="0">
                <a:latin typeface="メイリオ" panose="020B0604030504040204" pitchFamily="50" charset="-128"/>
                <a:ea typeface="メイリオ" panose="020B0604030504040204" pitchFamily="50" charset="-128"/>
              </a:rPr>
              <a:t>充電設備設置工事費</a:t>
            </a:r>
            <a:endParaRPr lang="en-US" altLang="ja-JP" sz="2800" u="sng"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補助対象経費</a:t>
            </a:r>
            <a:r>
              <a:rPr lang="en-US" altLang="ja-JP" sz="2000" dirty="0">
                <a:latin typeface="メイリオ" panose="020B0604030504040204" pitchFamily="50" charset="-128"/>
                <a:ea typeface="メイリオ" panose="020B0604030504040204" pitchFamily="50" charset="-128"/>
              </a:rPr>
              <a:t>:</a:t>
            </a:r>
            <a:r>
              <a:rPr lang="ja-JP" altLang="ja-JP" sz="2000" dirty="0">
                <a:latin typeface="メイリオ" panose="020B0604030504040204" pitchFamily="50" charset="-128"/>
                <a:ea typeface="メイリオ" panose="020B0604030504040204" pitchFamily="50" charset="-128"/>
              </a:rPr>
              <a:t>充電設備設置工事費</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充電設備設置工事費、付帯設備工事費、その他設置に係る費用。</a:t>
            </a:r>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　　　設置工事費の詳細項目については公募要領別表</a:t>
            </a:r>
            <a:r>
              <a:rPr lang="en-US" altLang="ja-JP" sz="1600" dirty="0">
                <a:latin typeface="メイリオ" panose="020B0604030504040204" pitchFamily="50" charset="-128"/>
                <a:ea typeface="メイリオ" panose="020B0604030504040204" pitchFamily="50" charset="-128"/>
              </a:rPr>
              <a:t>4</a:t>
            </a:r>
            <a:r>
              <a:rPr lang="ja-JP" altLang="en-US" sz="1600" dirty="0">
                <a:latin typeface="メイリオ" panose="020B0604030504040204" pitchFamily="50" charset="-128"/>
                <a:ea typeface="メイリオ" panose="020B0604030504040204" pitchFamily="50" charset="-128"/>
              </a:rPr>
              <a:t>に定める。</a:t>
            </a:r>
          </a:p>
          <a:p>
            <a:endParaRPr lang="en-US" altLang="ja-JP"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上    限    額：</a:t>
            </a:r>
            <a:endParaRPr lang="en-US" altLang="ja-JP" sz="2000" dirty="0">
              <a:latin typeface="メイリオ" panose="020B0604030504040204" pitchFamily="50" charset="-128"/>
              <a:ea typeface="メイリオ" panose="020B0604030504040204" pitchFamily="50" charset="-128"/>
            </a:endParaRPr>
          </a:p>
          <a:p>
            <a:pPr algn="dist"/>
            <a:r>
              <a:rPr lang="ja-JP" altLang="en-US" dirty="0">
                <a:latin typeface="メイリオ" panose="020B0604030504040204" pitchFamily="50" charset="-128"/>
                <a:ea typeface="メイリオ" panose="020B0604030504040204" pitchFamily="50" charset="-128"/>
              </a:rPr>
              <a:t>　</a:t>
            </a:r>
            <a:r>
              <a:rPr lang="zh-TW" altLang="en-US" dirty="0">
                <a:latin typeface="メイリオ" panose="020B0604030504040204" pitchFamily="50" charset="-128"/>
                <a:ea typeface="メイリオ" panose="020B0604030504040204" pitchFamily="50" charset="-128"/>
              </a:rPr>
              <a:t>急速充電設備 </a:t>
            </a:r>
            <a:r>
              <a:rPr lang="ja-JP" altLang="en-US" sz="2000" dirty="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1</a:t>
            </a:r>
            <a:r>
              <a:rPr lang="en-US" altLang="ja-JP" kern="100" dirty="0">
                <a:latin typeface="メイリオ" panose="020B0604030504040204" pitchFamily="50" charset="-128"/>
                <a:ea typeface="メイリオ" panose="020B0604030504040204" pitchFamily="50" charset="-128"/>
              </a:rPr>
              <a:t>,400</a:t>
            </a:r>
            <a:r>
              <a:rPr lang="ja-JP" altLang="ja-JP" kern="100" dirty="0">
                <a:latin typeface="メイリオ" panose="020B0604030504040204" pitchFamily="50" charset="-128"/>
                <a:ea typeface="メイリオ" panose="020B0604030504040204" pitchFamily="50" charset="-128"/>
              </a:rPr>
              <a:t>千円</a:t>
            </a:r>
            <a:r>
              <a:rPr lang="en-US" altLang="ja-JP" kern="100" dirty="0">
                <a:latin typeface="メイリオ" panose="020B0604030504040204" pitchFamily="50" charset="-128"/>
                <a:ea typeface="メイリオ" panose="020B0604030504040204" pitchFamily="50" charset="-128"/>
              </a:rPr>
              <a:t>/</a:t>
            </a:r>
            <a:r>
              <a:rPr lang="ja-JP" altLang="en-US" kern="100" dirty="0">
                <a:latin typeface="メイリオ" panose="020B0604030504040204" pitchFamily="50" charset="-128"/>
                <a:ea typeface="メイリオ" panose="020B0604030504040204" pitchFamily="50" charset="-128"/>
              </a:rPr>
              <a:t>台</a:t>
            </a:r>
            <a:endParaRPr lang="en-US" altLang="ja-JP" dirty="0">
              <a:latin typeface="メイリオ" panose="020B0604030504040204" pitchFamily="50" charset="-128"/>
              <a:ea typeface="メイリオ" panose="020B0604030504040204" pitchFamily="50" charset="-128"/>
            </a:endParaRPr>
          </a:p>
          <a:p>
            <a:pPr algn="dist"/>
            <a:r>
              <a:rPr lang="ja-JP" altLang="en-US" kern="100" dirty="0">
                <a:latin typeface="メイリオ" panose="020B0604030504040204" pitchFamily="50" charset="-128"/>
                <a:ea typeface="メイリオ" panose="020B0604030504040204" pitchFamily="50" charset="-128"/>
              </a:rPr>
              <a:t>　</a:t>
            </a:r>
            <a:r>
              <a:rPr lang="ja-JP" altLang="ja-JP" kern="100" dirty="0">
                <a:latin typeface="メイリオ" panose="020B0604030504040204" pitchFamily="50" charset="-128"/>
                <a:ea typeface="メイリオ" panose="020B0604030504040204" pitchFamily="50" charset="-128"/>
              </a:rPr>
              <a:t>普通充電設備</a:t>
            </a:r>
            <a:r>
              <a:rPr lang="ja-JP" altLang="en-US" kern="100" dirty="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 1</a:t>
            </a:r>
            <a:r>
              <a:rPr lang="en-US" altLang="ja-JP" kern="100" dirty="0">
                <a:latin typeface="メイリオ" panose="020B0604030504040204" pitchFamily="50" charset="-128"/>
                <a:ea typeface="メイリオ" panose="020B0604030504040204" pitchFamily="50" charset="-128"/>
              </a:rPr>
              <a:t>,350</a:t>
            </a:r>
            <a:r>
              <a:rPr lang="ja-JP" altLang="ja-JP" kern="100" dirty="0">
                <a:latin typeface="メイリオ" panose="020B0604030504040204" pitchFamily="50" charset="-128"/>
                <a:ea typeface="メイリオ" panose="020B0604030504040204" pitchFamily="50" charset="-128"/>
              </a:rPr>
              <a:t>千円</a:t>
            </a:r>
            <a:r>
              <a:rPr lang="en-US" altLang="ja-JP" kern="100" dirty="0">
                <a:latin typeface="メイリオ" panose="020B0604030504040204" pitchFamily="50" charset="-128"/>
                <a:ea typeface="メイリオ" panose="020B0604030504040204" pitchFamily="50" charset="-128"/>
              </a:rPr>
              <a:t>/</a:t>
            </a:r>
            <a:r>
              <a:rPr lang="ja-JP" altLang="en-US" kern="100" dirty="0">
                <a:latin typeface="メイリオ" panose="020B0604030504040204" pitchFamily="50" charset="-128"/>
                <a:ea typeface="メイリオ" panose="020B0604030504040204" pitchFamily="50" charset="-128"/>
              </a:rPr>
              <a:t>台</a:t>
            </a:r>
            <a:endParaRPr lang="en-US" altLang="ja-JP" dirty="0">
              <a:latin typeface="メイリオ" panose="020B0604030504040204" pitchFamily="50" charset="-128"/>
              <a:ea typeface="メイリオ" panose="020B0604030504040204" pitchFamily="50" charset="-128"/>
            </a:endParaRPr>
          </a:p>
          <a:p>
            <a:pPr algn="dist"/>
            <a:r>
              <a:rPr lang="ja-JP" altLang="en-US" kern="100" dirty="0">
                <a:latin typeface="メイリオ" panose="020B0604030504040204" pitchFamily="50" charset="-128"/>
                <a:ea typeface="メイリオ" panose="020B0604030504040204" pitchFamily="50" charset="-128"/>
              </a:rPr>
              <a:t>　充電用コンセントスタンド                   　　　　　　　　　　</a:t>
            </a:r>
            <a:r>
              <a:rPr lang="en-US" altLang="ja-JP" sz="2000" dirty="0">
                <a:latin typeface="メイリオ" panose="020B0604030504040204" pitchFamily="50" charset="-128"/>
                <a:ea typeface="メイリオ" panose="020B0604030504040204" pitchFamily="50" charset="-128"/>
              </a:rPr>
              <a:t>1</a:t>
            </a:r>
            <a:r>
              <a:rPr lang="en-US" altLang="ja-JP" kern="100" dirty="0">
                <a:latin typeface="メイリオ" panose="020B0604030504040204" pitchFamily="50" charset="-128"/>
                <a:ea typeface="メイリオ" panose="020B0604030504040204" pitchFamily="50" charset="-128"/>
              </a:rPr>
              <a:t>,350</a:t>
            </a:r>
            <a:r>
              <a:rPr lang="ja-JP" altLang="ja-JP" kern="100" dirty="0">
                <a:latin typeface="メイリオ" panose="020B0604030504040204" pitchFamily="50" charset="-128"/>
                <a:ea typeface="メイリオ" panose="020B0604030504040204" pitchFamily="50" charset="-128"/>
              </a:rPr>
              <a:t>千円</a:t>
            </a:r>
            <a:r>
              <a:rPr lang="en-US" altLang="ja-JP" kern="100" dirty="0">
                <a:latin typeface="メイリオ" panose="020B0604030504040204" pitchFamily="50" charset="-128"/>
                <a:ea typeface="メイリオ" panose="020B0604030504040204" pitchFamily="50" charset="-128"/>
              </a:rPr>
              <a:t>/</a:t>
            </a:r>
            <a:r>
              <a:rPr lang="ja-JP" altLang="en-US" kern="100" dirty="0">
                <a:latin typeface="メイリオ" panose="020B0604030504040204" pitchFamily="50" charset="-128"/>
                <a:ea typeface="メイリオ" panose="020B0604030504040204" pitchFamily="50" charset="-128"/>
              </a:rPr>
              <a:t>台　　　　　　　　　　　　　　  </a:t>
            </a:r>
            <a:endParaRPr lang="en-US" altLang="ja-JP" kern="100" dirty="0">
              <a:latin typeface="メイリオ" panose="020B0604030504040204" pitchFamily="50" charset="-128"/>
              <a:ea typeface="メイリオ" panose="020B0604030504040204" pitchFamily="50" charset="-128"/>
            </a:endParaRPr>
          </a:p>
          <a:p>
            <a:pPr algn="dist"/>
            <a:r>
              <a:rPr lang="en-US" altLang="ja-JP" kern="100" dirty="0">
                <a:latin typeface="メイリオ" panose="020B0604030504040204" pitchFamily="50" charset="-128"/>
                <a:ea typeface="メイリオ" panose="020B0604030504040204" pitchFamily="50" charset="-128"/>
              </a:rPr>
              <a:t>   </a:t>
            </a:r>
            <a:r>
              <a:rPr lang="ja-JP" altLang="ja-JP" kern="100" dirty="0">
                <a:latin typeface="メイリオ" panose="020B0604030504040204" pitchFamily="50" charset="-128"/>
                <a:ea typeface="メイリオ" panose="020B0604030504040204" pitchFamily="50" charset="-128"/>
              </a:rPr>
              <a:t>充電用コンセント</a:t>
            </a:r>
            <a:r>
              <a:rPr lang="ja-JP" altLang="en-US" kern="100" dirty="0">
                <a:latin typeface="メイリオ" panose="020B0604030504040204" pitchFamily="50" charset="-128"/>
                <a:ea typeface="メイリオ" panose="020B0604030504040204" pitchFamily="50" charset="-128"/>
              </a:rPr>
              <a:t> </a:t>
            </a:r>
            <a:r>
              <a:rPr lang="ja-JP" altLang="ja-JP" kern="100" dirty="0">
                <a:latin typeface="メイリオ" panose="020B0604030504040204" pitchFamily="50" charset="-128"/>
                <a:ea typeface="メイリオ" panose="020B0604030504040204" pitchFamily="50" charset="-128"/>
              </a:rPr>
              <a:t>（</a:t>
            </a:r>
            <a:r>
              <a:rPr lang="ja-JP" altLang="en-US" kern="100" dirty="0">
                <a:latin typeface="メイリオ" panose="020B0604030504040204" pitchFamily="50" charset="-128"/>
                <a:ea typeface="メイリオ" panose="020B0604030504040204" pitchFamily="50" charset="-128"/>
              </a:rPr>
              <a:t>平置き</a:t>
            </a:r>
            <a:r>
              <a:rPr lang="ja-JP" altLang="ja-JP" kern="100" dirty="0">
                <a:latin typeface="メイリオ" panose="020B0604030504040204" pitchFamily="50" charset="-128"/>
                <a:ea typeface="メイリオ" panose="020B0604030504040204" pitchFamily="50" charset="-128"/>
              </a:rPr>
              <a:t>） </a:t>
            </a:r>
            <a:r>
              <a:rPr lang="ja-JP" altLang="en-US" kern="100" dirty="0">
                <a:latin typeface="メイリオ" panose="020B0604030504040204" pitchFamily="50" charset="-128"/>
                <a:ea typeface="メイリオ" panose="020B0604030504040204" pitchFamily="50" charset="-128"/>
              </a:rPr>
              <a:t>　　　　　　　　　　　　　　　  </a:t>
            </a:r>
            <a:r>
              <a:rPr lang="en-US" altLang="ja-JP" kern="100" dirty="0">
                <a:latin typeface="メイリオ" panose="020B0604030504040204" pitchFamily="50" charset="-128"/>
                <a:ea typeface="メイリオ" panose="020B0604030504040204" pitchFamily="50" charset="-128"/>
              </a:rPr>
              <a:t>950</a:t>
            </a:r>
            <a:r>
              <a:rPr lang="ja-JP" altLang="ja-JP" kern="100" dirty="0">
                <a:latin typeface="メイリオ" panose="020B0604030504040204" pitchFamily="50" charset="-128"/>
                <a:ea typeface="メイリオ" panose="020B0604030504040204" pitchFamily="50" charset="-128"/>
              </a:rPr>
              <a:t>千円</a:t>
            </a:r>
            <a:r>
              <a:rPr lang="en-US" altLang="ja-JP" kern="100" dirty="0">
                <a:latin typeface="メイリオ" panose="020B0604030504040204" pitchFamily="50" charset="-128"/>
                <a:ea typeface="メイリオ" panose="020B0604030504040204" pitchFamily="50" charset="-128"/>
              </a:rPr>
              <a:t>/</a:t>
            </a:r>
            <a:r>
              <a:rPr lang="ja-JP" altLang="en-US" kern="100" dirty="0">
                <a:latin typeface="メイリオ" panose="020B0604030504040204" pitchFamily="50" charset="-128"/>
                <a:ea typeface="メイリオ" panose="020B0604030504040204" pitchFamily="50" charset="-128"/>
              </a:rPr>
              <a:t>台</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a:p>
            <a:pPr algn="dist"/>
            <a:r>
              <a:rPr lang="ja-JP" altLang="en-US" kern="100" dirty="0">
                <a:latin typeface="メイリオ" panose="020B0604030504040204" pitchFamily="50" charset="-128"/>
                <a:ea typeface="メイリオ" panose="020B0604030504040204" pitchFamily="50" charset="-128"/>
              </a:rPr>
              <a:t>　</a:t>
            </a:r>
            <a:r>
              <a:rPr lang="ja-JP" altLang="ja-JP" kern="100" dirty="0">
                <a:latin typeface="メイリオ" panose="020B0604030504040204" pitchFamily="50" charset="-128"/>
                <a:ea typeface="メイリオ" panose="020B0604030504040204" pitchFamily="50" charset="-128"/>
              </a:rPr>
              <a:t>充電用コンセント（機械式駐車場内）</a:t>
            </a:r>
            <a:r>
              <a:rPr lang="ja-JP" altLang="en-US" kern="100" dirty="0">
                <a:latin typeface="メイリオ" panose="020B0604030504040204" pitchFamily="50" charset="-128"/>
                <a:ea typeface="メイリオ" panose="020B0604030504040204" pitchFamily="50" charset="-128"/>
              </a:rPr>
              <a:t>　　　　　　　　</a:t>
            </a:r>
            <a:r>
              <a:rPr lang="en-US" altLang="ja-JP" kern="100" dirty="0">
                <a:latin typeface="メイリオ" panose="020B0604030504040204" pitchFamily="50" charset="-128"/>
                <a:ea typeface="メイリオ" panose="020B0604030504040204" pitchFamily="50" charset="-128"/>
              </a:rPr>
              <a:t>1,350</a:t>
            </a:r>
            <a:r>
              <a:rPr lang="ja-JP" altLang="ja-JP" kern="100" dirty="0">
                <a:latin typeface="メイリオ" panose="020B0604030504040204" pitchFamily="50" charset="-128"/>
                <a:ea typeface="メイリオ" panose="020B0604030504040204" pitchFamily="50" charset="-128"/>
              </a:rPr>
              <a:t>千円</a:t>
            </a:r>
            <a:r>
              <a:rPr lang="en-US" altLang="ja-JP" kern="100" dirty="0">
                <a:latin typeface="メイリオ" panose="020B0604030504040204" pitchFamily="50" charset="-128"/>
                <a:ea typeface="メイリオ" panose="020B0604030504040204" pitchFamily="50" charset="-128"/>
              </a:rPr>
              <a:t>/</a:t>
            </a:r>
            <a:r>
              <a:rPr lang="ja-JP" altLang="en-US" kern="100" dirty="0">
                <a:latin typeface="メイリオ" panose="020B0604030504040204" pitchFamily="50" charset="-128"/>
                <a:ea typeface="メイリオ" panose="020B0604030504040204" pitchFamily="50" charset="-128"/>
              </a:rPr>
              <a:t>台</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2000" dirty="0">
                <a:latin typeface="メイリオ" panose="020B0604030504040204" pitchFamily="50" charset="-128"/>
                <a:ea typeface="メイリオ" panose="020B0604030504040204" pitchFamily="50" charset="-128"/>
              </a:rPr>
              <a:t>　</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補 　助　 率： </a:t>
            </a:r>
            <a:r>
              <a:rPr lang="en-US" altLang="ja-JP" sz="2000" dirty="0">
                <a:latin typeface="メイリオ" panose="020B0604030504040204" pitchFamily="50" charset="-128"/>
                <a:ea typeface="メイリオ" panose="020B0604030504040204" pitchFamily="50" charset="-128"/>
              </a:rPr>
              <a:t>1/2</a:t>
            </a:r>
            <a:r>
              <a:rPr lang="ja-JP" altLang="ja-JP" sz="2000" dirty="0">
                <a:latin typeface="メイリオ" panose="020B0604030504040204" pitchFamily="50" charset="-128"/>
                <a:ea typeface="メイリオ" panose="020B0604030504040204" pitchFamily="50" charset="-128"/>
              </a:rPr>
              <a:t>以内</a:t>
            </a:r>
            <a:endParaRPr lang="en-US" altLang="ja-JP" sz="2000" i="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282713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78821" y="2246811"/>
            <a:ext cx="8467725" cy="4012701"/>
          </a:xfrm>
        </p:spPr>
        <p:txBody>
          <a:bodyPr>
            <a:normAutofit/>
          </a:bodyPr>
          <a:lstStyle/>
          <a:p>
            <a:pPr marL="0" indent="0">
              <a:buNone/>
            </a:pPr>
            <a:r>
              <a:rPr kumimoji="1" lang="ja-JP" altLang="en-US" sz="1200" b="1" u="sng" dirty="0"/>
              <a:t>改訂履歴</a:t>
            </a:r>
            <a:endParaRPr kumimoji="1" lang="en-US" altLang="ja-JP" sz="1200" b="1" u="sng" dirty="0"/>
          </a:p>
          <a:p>
            <a:pPr marL="0" indent="0">
              <a:buNone/>
            </a:pPr>
            <a:r>
              <a:rPr lang="ja-JP" altLang="en-US" sz="1200" u="sng" dirty="0"/>
              <a:t>令和５</a:t>
            </a:r>
            <a:r>
              <a:rPr kumimoji="1" lang="ja-JP" altLang="en-US" sz="1200" u="sng" dirty="0"/>
              <a:t>年</a:t>
            </a:r>
            <a:r>
              <a:rPr lang="ja-JP" altLang="en-US" sz="1200" u="sng" dirty="0"/>
              <a:t>３</a:t>
            </a:r>
            <a:r>
              <a:rPr kumimoji="1" lang="ja-JP" altLang="en-US" sz="1200" u="sng" dirty="0"/>
              <a:t>月</a:t>
            </a:r>
            <a:r>
              <a:rPr lang="ja-JP" altLang="en-US" sz="1200" u="sng" dirty="0"/>
              <a:t>２４</a:t>
            </a:r>
            <a:r>
              <a:rPr kumimoji="1" lang="ja-JP" altLang="en-US" sz="1200" u="sng" dirty="0"/>
              <a:t>日　Ｖｅｒ</a:t>
            </a:r>
            <a:r>
              <a:rPr lang="en-US" altLang="ja-JP" sz="1200" u="sng" dirty="0"/>
              <a:t>.</a:t>
            </a:r>
            <a:r>
              <a:rPr lang="ja-JP" altLang="en-US" sz="1200" u="sng" dirty="0"/>
              <a:t>１</a:t>
            </a:r>
            <a:r>
              <a:rPr kumimoji="1" lang="ja-JP" altLang="en-US" sz="1200" u="sng" dirty="0"/>
              <a:t>　</a:t>
            </a:r>
            <a:r>
              <a:rPr kumimoji="1" lang="ja-JP" altLang="en-US" sz="1200" dirty="0"/>
              <a:t>初版</a:t>
            </a:r>
            <a:endParaRPr kumimoji="1" lang="en-US" altLang="ja-JP" sz="1200" dirty="0"/>
          </a:p>
          <a:p>
            <a:pPr marL="0" indent="0">
              <a:buNone/>
            </a:pPr>
            <a:endParaRPr lang="en-US" altLang="ja-JP" sz="1200" dirty="0"/>
          </a:p>
          <a:p>
            <a:pPr marL="0" indent="0">
              <a:buNone/>
            </a:pPr>
            <a:r>
              <a:rPr kumimoji="1" lang="ja-JP" altLang="en-US" sz="1200" dirty="0"/>
              <a:t>　</a:t>
            </a:r>
            <a:endParaRPr kumimoji="1" lang="en-US" altLang="ja-JP" sz="1200" dirty="0"/>
          </a:p>
          <a:p>
            <a:pPr marL="0" indent="0">
              <a:buNone/>
            </a:pPr>
            <a:endParaRPr lang="en-US" altLang="ja-JP" sz="1200" dirty="0"/>
          </a:p>
        </p:txBody>
      </p:sp>
      <p:sp>
        <p:nvSpPr>
          <p:cNvPr id="4" name="タイトル 3"/>
          <p:cNvSpPr>
            <a:spLocks noGrp="1"/>
          </p:cNvSpPr>
          <p:nvPr>
            <p:ph type="title"/>
          </p:nvPr>
        </p:nvSpPr>
        <p:spPr>
          <a:xfrm>
            <a:off x="576261" y="85522"/>
            <a:ext cx="8229600" cy="1978409"/>
          </a:xfrm>
        </p:spPr>
        <p:txBody>
          <a:bodyPr>
            <a:noAutofit/>
          </a:bodyPr>
          <a:lstStyle/>
          <a:p>
            <a:pPr algn="ctr"/>
            <a:r>
              <a:rPr lang="ja-JP" altLang="en-US" sz="1600" dirty="0"/>
              <a:t>令和４年度</a:t>
            </a:r>
            <a:r>
              <a:rPr lang="en-US" altLang="ja-JP" sz="1600" dirty="0"/>
              <a:t>(</a:t>
            </a:r>
            <a:r>
              <a:rPr lang="ja-JP" altLang="en-US" sz="1600" dirty="0"/>
              <a:t>第２次補正予算</a:t>
            </a:r>
            <a:r>
              <a:rPr lang="en-US" altLang="ja-JP" sz="1600" dirty="0"/>
              <a:t>)</a:t>
            </a:r>
            <a:r>
              <a:rPr lang="ja-JP" altLang="en-US" sz="1600" dirty="0"/>
              <a:t> 二酸化炭素排出抑制対策事業費等補助金</a:t>
            </a:r>
            <a:r>
              <a:rPr lang="en-US" altLang="ja-JP" sz="1600" dirty="0"/>
              <a:t/>
            </a:r>
            <a:br>
              <a:rPr lang="en-US" altLang="ja-JP" sz="1600" dirty="0"/>
            </a:br>
            <a:r>
              <a:rPr lang="en-US" altLang="ja-JP" sz="1600" dirty="0"/>
              <a:t>(</a:t>
            </a:r>
            <a:r>
              <a:rPr lang="ja-JP" altLang="en-US" sz="1600" dirty="0"/>
              <a:t>再エネ</a:t>
            </a:r>
            <a:r>
              <a:rPr lang="en-US" altLang="ja-JP" sz="1600" dirty="0"/>
              <a:t>×</a:t>
            </a:r>
            <a:r>
              <a:rPr lang="ja-JP" altLang="en-US" sz="1600" dirty="0"/>
              <a:t>電動車の同時導入による脱炭素型カーシェア・防災拠点化促進事業</a:t>
            </a:r>
            <a:r>
              <a:rPr lang="en-US" altLang="ja-JP" sz="1600" dirty="0"/>
              <a:t>)</a:t>
            </a:r>
            <a:br>
              <a:rPr lang="en-US" altLang="ja-JP" sz="1600" dirty="0"/>
            </a:br>
            <a:r>
              <a:rPr lang="ja-JP" altLang="en-US" sz="1600" dirty="0"/>
              <a:t>概要</a:t>
            </a:r>
            <a:endParaRPr kumimoji="1" lang="ja-JP" altLang="en-US" sz="1600" dirty="0"/>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Tree>
    <p:extLst>
      <p:ext uri="{BB962C8B-B14F-4D97-AF65-F5344CB8AC3E}">
        <p14:creationId xmlns:p14="http://schemas.microsoft.com/office/powerpoint/2010/main" val="875503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73271" y="212560"/>
            <a:ext cx="5024144" cy="544512"/>
          </a:xfrm>
        </p:spPr>
        <p:txBody>
          <a:bodyPr>
            <a:noAutofit/>
          </a:bodyPr>
          <a:lstStyle/>
          <a:p>
            <a:r>
              <a:rPr kumimoji="1" lang="ja-JP" altLang="en-US" dirty="0"/>
              <a:t>１．補助金の目的と性格①</a:t>
            </a:r>
          </a:p>
        </p:txBody>
      </p:sp>
      <p:sp>
        <p:nvSpPr>
          <p:cNvPr id="5" name="コンテンツ プレースホルダー 4"/>
          <p:cNvSpPr>
            <a:spLocks noGrp="1"/>
          </p:cNvSpPr>
          <p:nvPr>
            <p:ph idx="1"/>
          </p:nvPr>
        </p:nvSpPr>
        <p:spPr>
          <a:xfrm>
            <a:off x="673271" y="1011384"/>
            <a:ext cx="7778002" cy="4982729"/>
          </a:xfrm>
        </p:spPr>
        <p:txBody>
          <a:bodyPr>
            <a:noAutofit/>
          </a:bodyPr>
          <a:lstStyle/>
          <a:p>
            <a:pPr marL="266700" indent="-266700">
              <a:spcBef>
                <a:spcPts val="200"/>
              </a:spcBef>
              <a:buNone/>
            </a:pPr>
            <a:r>
              <a:rPr lang="ja-JP" altLang="en-US" dirty="0"/>
              <a:t>○　</a:t>
            </a:r>
            <a:r>
              <a:rPr lang="ja-JP" altLang="ja-JP" dirty="0"/>
              <a:t>本補助金は、</a:t>
            </a:r>
            <a:r>
              <a:rPr lang="ja-JP" altLang="en-US" dirty="0"/>
              <a:t>再生可能エネルギー発電設備と電気　自動車等を同時導入し、地域住民等向けにシェアリングするとともに、充放電設備</a:t>
            </a:r>
            <a:r>
              <a:rPr lang="en-US" altLang="ja-JP" dirty="0"/>
              <a:t>/</a:t>
            </a:r>
            <a:r>
              <a:rPr lang="ja-JP" altLang="en-US" dirty="0"/>
              <a:t>外部給電器の導入及び災害時における活用を行うことで、移動の脱炭素化を図るとともに災害時における地域のレジリエンス強化を図ることを</a:t>
            </a:r>
            <a:r>
              <a:rPr lang="ja-JP" altLang="ja-JP" dirty="0"/>
              <a:t>目的としております。</a:t>
            </a:r>
          </a:p>
          <a:p>
            <a:pPr marL="0" indent="0">
              <a:spcBef>
                <a:spcPts val="200"/>
              </a:spcBef>
              <a:buNone/>
            </a:pPr>
            <a:endParaRPr lang="en-US" altLang="ja-JP" dirty="0"/>
          </a:p>
          <a:p>
            <a:pPr marL="0" indent="0">
              <a:buNone/>
            </a:pPr>
            <a:r>
              <a:rPr lang="ja-JP" altLang="en-US" dirty="0"/>
              <a:t>○　</a:t>
            </a:r>
            <a:r>
              <a:rPr lang="ja-JP" altLang="ja-JP" dirty="0"/>
              <a:t>事業の実施により確実なエネルギー起源</a:t>
            </a:r>
            <a:r>
              <a:rPr lang="en-US" altLang="ja-JP" dirty="0"/>
              <a:t>CO2</a:t>
            </a:r>
            <a:r>
              <a:rPr lang="ja-JP" altLang="en-US" dirty="0"/>
              <a:t>の</a:t>
            </a:r>
            <a:endParaRPr lang="en-US" altLang="ja-JP" dirty="0"/>
          </a:p>
          <a:p>
            <a:pPr marL="0" indent="0">
              <a:buNone/>
            </a:pPr>
            <a:r>
              <a:rPr lang="ja-JP" altLang="en-US" dirty="0"/>
              <a:t>　</a:t>
            </a:r>
            <a:r>
              <a:rPr lang="ja-JP" altLang="ja-JP" dirty="0"/>
              <a:t>排出量削減が実現されるよう、事業の具体的計画</a:t>
            </a:r>
            <a:endParaRPr lang="en-US" altLang="ja-JP" dirty="0"/>
          </a:p>
          <a:p>
            <a:pPr marL="0" indent="0">
              <a:buNone/>
            </a:pPr>
            <a:r>
              <a:rPr lang="ja-JP" altLang="en-US" dirty="0"/>
              <a:t>　</a:t>
            </a:r>
            <a:r>
              <a:rPr lang="ja-JP" altLang="ja-JP" dirty="0"/>
              <a:t>内容及び</a:t>
            </a:r>
            <a:r>
              <a:rPr lang="en-US" altLang="ja-JP" dirty="0"/>
              <a:t>CO2</a:t>
            </a:r>
            <a:r>
              <a:rPr lang="ja-JP" altLang="ja-JP" dirty="0"/>
              <a:t>排出削減量の算出に関する根拠、</a:t>
            </a:r>
            <a:endParaRPr lang="en-US" altLang="ja-JP" dirty="0"/>
          </a:p>
          <a:p>
            <a:pPr marL="0" indent="0">
              <a:buNone/>
            </a:pPr>
            <a:r>
              <a:rPr lang="ja-JP" altLang="en-US" dirty="0"/>
              <a:t>　</a:t>
            </a:r>
            <a:r>
              <a:rPr lang="ja-JP" altLang="ja-JP" dirty="0"/>
              <a:t>考え方について明示していただきます。</a:t>
            </a:r>
            <a:endParaRPr lang="en-US" altLang="ja-JP" dirty="0"/>
          </a:p>
        </p:txBody>
      </p:sp>
      <p:sp>
        <p:nvSpPr>
          <p:cNvPr id="6" name="正方形/長方形 5"/>
          <p:cNvSpPr/>
          <p:nvPr/>
        </p:nvSpPr>
        <p:spPr>
          <a:xfrm>
            <a:off x="7327900" y="288803"/>
            <a:ext cx="1767322" cy="33855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p.4</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Tree>
    <p:extLst>
      <p:ext uri="{BB962C8B-B14F-4D97-AF65-F5344CB8AC3E}">
        <p14:creationId xmlns:p14="http://schemas.microsoft.com/office/powerpoint/2010/main" val="822437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55686" y="229684"/>
            <a:ext cx="5050522" cy="544512"/>
          </a:xfrm>
        </p:spPr>
        <p:txBody>
          <a:bodyPr>
            <a:noAutofit/>
          </a:bodyPr>
          <a:lstStyle/>
          <a:p>
            <a:r>
              <a:rPr lang="ja-JP" altLang="en-US" dirty="0"/>
              <a:t>１．補助金の目的と性格②</a:t>
            </a:r>
            <a:endParaRPr kumimoji="1" lang="ja-JP" altLang="en-US" dirty="0"/>
          </a:p>
        </p:txBody>
      </p:sp>
      <p:sp>
        <p:nvSpPr>
          <p:cNvPr id="5" name="コンテンツ プレースホルダー 4"/>
          <p:cNvSpPr>
            <a:spLocks noGrp="1"/>
          </p:cNvSpPr>
          <p:nvPr>
            <p:ph idx="1"/>
          </p:nvPr>
        </p:nvSpPr>
        <p:spPr>
          <a:xfrm>
            <a:off x="655686" y="976160"/>
            <a:ext cx="7809440" cy="5289839"/>
          </a:xfrm>
        </p:spPr>
        <p:txBody>
          <a:bodyPr>
            <a:noAutofit/>
          </a:bodyPr>
          <a:lstStyle/>
          <a:p>
            <a:pPr marL="0" indent="0">
              <a:buNone/>
            </a:pPr>
            <a:r>
              <a:rPr lang="ja-JP" altLang="en-US" sz="2000" dirty="0"/>
              <a:t>○　補助事業</a:t>
            </a:r>
            <a:r>
              <a:rPr lang="ja-JP" altLang="ja-JP" sz="2000" dirty="0"/>
              <a:t>は、</a:t>
            </a:r>
            <a:r>
              <a:rPr lang="ja-JP" altLang="ja-JP" sz="2000" u="sng" dirty="0"/>
              <a:t>法律及び交付規程等の定めに従い適正に行って</a:t>
            </a:r>
            <a:endParaRPr lang="en-US" altLang="ja-JP" sz="2000" u="sng" dirty="0"/>
          </a:p>
          <a:p>
            <a:pPr marL="0" indent="0">
              <a:buNone/>
            </a:pPr>
            <a:r>
              <a:rPr lang="ja-JP" altLang="en-US" sz="2000" dirty="0"/>
              <a:t>　</a:t>
            </a:r>
            <a:r>
              <a:rPr lang="ja-JP" altLang="ja-JP" sz="2000" u="sng" dirty="0"/>
              <a:t>いただく必要があります。</a:t>
            </a:r>
            <a:endParaRPr lang="en-US" altLang="ja-JP" sz="2000" u="sng" dirty="0"/>
          </a:p>
          <a:p>
            <a:pPr marL="0" indent="0">
              <a:buNone/>
            </a:pPr>
            <a:r>
              <a:rPr lang="ja-JP" altLang="en-US" sz="2000" dirty="0"/>
              <a:t>　　</a:t>
            </a:r>
            <a:r>
              <a:rPr lang="ja-JP" altLang="ja-JP" sz="2000" dirty="0"/>
              <a:t>補助金等に係る予算の執行の適正化に関する法律（昭和</a:t>
            </a:r>
            <a:r>
              <a:rPr lang="ja-JP" altLang="en-US" sz="2000" dirty="0"/>
              <a:t>３０</a:t>
            </a:r>
            <a:r>
              <a:rPr lang="ja-JP" altLang="ja-JP" sz="2000" dirty="0"/>
              <a:t>年</a:t>
            </a:r>
            <a:endParaRPr lang="en-US" altLang="ja-JP" sz="2000" dirty="0"/>
          </a:p>
          <a:p>
            <a:pPr marL="0" indent="0">
              <a:buNone/>
            </a:pPr>
            <a:r>
              <a:rPr lang="ja-JP" altLang="en-US" sz="2000" dirty="0"/>
              <a:t>　</a:t>
            </a:r>
            <a:r>
              <a:rPr lang="ja-JP" altLang="ja-JP" sz="2000" dirty="0"/>
              <a:t>法律第</a:t>
            </a:r>
            <a:r>
              <a:rPr lang="ja-JP" altLang="en-US" sz="2000" dirty="0"/>
              <a:t>１７９</a:t>
            </a:r>
            <a:r>
              <a:rPr lang="ja-JP" altLang="ja-JP" sz="2000" dirty="0"/>
              <a:t>号。</a:t>
            </a:r>
            <a:r>
              <a:rPr lang="ja-JP" altLang="ja-JP" sz="2000" b="1" dirty="0"/>
              <a:t>「適正化法」</a:t>
            </a:r>
            <a:r>
              <a:rPr lang="ja-JP" altLang="ja-JP" sz="2000" dirty="0"/>
              <a:t>という。）、補助金等に係る予算</a:t>
            </a:r>
            <a:endParaRPr lang="en-US" altLang="ja-JP" sz="2000" dirty="0"/>
          </a:p>
          <a:p>
            <a:pPr marL="0" indent="0">
              <a:buNone/>
            </a:pPr>
            <a:r>
              <a:rPr lang="ja-JP" altLang="en-US" sz="2000" dirty="0"/>
              <a:t>　</a:t>
            </a:r>
            <a:r>
              <a:rPr lang="ja-JP" altLang="ja-JP" sz="2000" dirty="0"/>
              <a:t>の執行の適正化に関する法律施行令（昭和</a:t>
            </a:r>
            <a:r>
              <a:rPr lang="ja-JP" altLang="en-US" sz="2000" dirty="0"/>
              <a:t>３０</a:t>
            </a:r>
            <a:r>
              <a:rPr lang="ja-JP" altLang="ja-JP" sz="2000" dirty="0"/>
              <a:t>年政令第</a:t>
            </a:r>
            <a:r>
              <a:rPr lang="ja-JP" altLang="en-US" sz="2000" dirty="0"/>
              <a:t>２５５</a:t>
            </a:r>
            <a:r>
              <a:rPr lang="ja-JP" altLang="ja-JP" sz="2000" dirty="0"/>
              <a:t>号。</a:t>
            </a:r>
            <a:endParaRPr lang="en-US" altLang="ja-JP" sz="2000" dirty="0"/>
          </a:p>
          <a:p>
            <a:pPr marL="0" indent="0">
              <a:buNone/>
            </a:pPr>
            <a:r>
              <a:rPr lang="ja-JP" altLang="en-US" sz="2000" dirty="0"/>
              <a:t>　</a:t>
            </a:r>
            <a:r>
              <a:rPr lang="ja-JP" altLang="ja-JP" sz="2000" dirty="0"/>
              <a:t>以下</a:t>
            </a:r>
            <a:r>
              <a:rPr lang="ja-JP" altLang="ja-JP" sz="2000" b="1" dirty="0"/>
              <a:t>「適正化法施行令」</a:t>
            </a:r>
            <a:r>
              <a:rPr lang="ja-JP" altLang="en-US" sz="2000" dirty="0"/>
              <a:t>と</a:t>
            </a:r>
            <a:r>
              <a:rPr lang="ja-JP" altLang="ja-JP" sz="2000" dirty="0"/>
              <a:t>いう。）、</a:t>
            </a:r>
            <a:r>
              <a:rPr lang="ja-JP" altLang="en-US" sz="2000" dirty="0"/>
              <a:t>本補助金の交付</a:t>
            </a:r>
            <a:r>
              <a:rPr lang="ja-JP" altLang="ja-JP" sz="2000" dirty="0"/>
              <a:t>要綱</a:t>
            </a:r>
            <a:r>
              <a:rPr lang="ja-JP" altLang="en-US" sz="2000" dirty="0"/>
              <a:t>・実施</a:t>
            </a:r>
            <a:endParaRPr lang="en-US" altLang="ja-JP" sz="2000" dirty="0"/>
          </a:p>
          <a:p>
            <a:pPr marL="0" indent="0">
              <a:buNone/>
            </a:pPr>
            <a:r>
              <a:rPr lang="ja-JP" altLang="en-US" sz="2000" dirty="0"/>
              <a:t>　要領</a:t>
            </a:r>
            <a:r>
              <a:rPr lang="ja-JP" altLang="ja-JP" sz="2000" dirty="0"/>
              <a:t>の規定によるほか、</a:t>
            </a:r>
            <a:r>
              <a:rPr lang="ja-JP" altLang="ja-JP" sz="2000" b="1" dirty="0"/>
              <a:t>交付規程</a:t>
            </a:r>
            <a:r>
              <a:rPr lang="ja-JP" altLang="ja-JP" sz="2000" dirty="0"/>
              <a:t>の定めるところに従い実施して</a:t>
            </a:r>
            <a:endParaRPr lang="en-US" altLang="ja-JP" sz="2000" dirty="0"/>
          </a:p>
          <a:p>
            <a:pPr marL="0" indent="0">
              <a:buNone/>
            </a:pPr>
            <a:r>
              <a:rPr lang="ja-JP" altLang="en-US" sz="2000" dirty="0"/>
              <a:t>　</a:t>
            </a:r>
            <a:r>
              <a:rPr lang="ja-JP" altLang="ja-JP" sz="2000" dirty="0"/>
              <a:t>いただきます。</a:t>
            </a:r>
            <a:endParaRPr lang="en-US" altLang="ja-JP" sz="2000" dirty="0"/>
          </a:p>
          <a:p>
            <a:pPr marL="0" indent="0">
              <a:buNone/>
            </a:pPr>
            <a:endParaRPr lang="ja-JP" altLang="ja-JP" sz="2000" dirty="0"/>
          </a:p>
          <a:p>
            <a:pPr marL="0" indent="0">
              <a:buNone/>
            </a:pPr>
            <a:r>
              <a:rPr lang="en-US" altLang="ja-JP" sz="2000" dirty="0"/>
              <a:t>    </a:t>
            </a:r>
            <a:r>
              <a:rPr lang="ja-JP" altLang="en-US" sz="2000" dirty="0"/>
              <a:t>　</a:t>
            </a:r>
            <a:r>
              <a:rPr lang="ja-JP" altLang="ja-JP" sz="2000" dirty="0"/>
              <a:t>これらの</a:t>
            </a:r>
            <a:r>
              <a:rPr lang="ja-JP" altLang="ja-JP" sz="2000" u="sng" dirty="0">
                <a:solidFill>
                  <a:srgbClr val="FF3300"/>
                </a:solidFill>
              </a:rPr>
              <a:t>規定</a:t>
            </a:r>
            <a:r>
              <a:rPr lang="ja-JP" altLang="en-US" sz="2000" u="sng" dirty="0">
                <a:solidFill>
                  <a:srgbClr val="FF3300"/>
                </a:solidFill>
              </a:rPr>
              <a:t>を遵守していない場合、</a:t>
            </a:r>
            <a:r>
              <a:rPr lang="ja-JP" altLang="ja-JP" sz="2000" u="sng" dirty="0">
                <a:solidFill>
                  <a:srgbClr val="FF3300"/>
                </a:solidFill>
              </a:rPr>
              <a:t>交付決定を解除する</a:t>
            </a:r>
            <a:endParaRPr lang="en-US" altLang="ja-JP" sz="2000" u="sng" dirty="0">
              <a:solidFill>
                <a:srgbClr val="FF3300"/>
              </a:solidFill>
            </a:endParaRPr>
          </a:p>
          <a:p>
            <a:pPr marL="0" indent="0">
              <a:buNone/>
            </a:pPr>
            <a:r>
              <a:rPr lang="ja-JP" altLang="en-US" sz="2000" dirty="0">
                <a:solidFill>
                  <a:srgbClr val="FF3300"/>
                </a:solidFill>
              </a:rPr>
              <a:t>　</a:t>
            </a:r>
            <a:r>
              <a:rPr lang="ja-JP" altLang="en-US" sz="2000" u="sng" dirty="0">
                <a:solidFill>
                  <a:srgbClr val="FF3300"/>
                </a:solidFill>
              </a:rPr>
              <a:t>場合もあります</a:t>
            </a:r>
            <a:r>
              <a:rPr lang="ja-JP" altLang="en-US" sz="2000" dirty="0"/>
              <a:t>。</a:t>
            </a:r>
            <a:endParaRPr lang="en-US" altLang="ja-JP" sz="2000" dirty="0"/>
          </a:p>
          <a:p>
            <a:pPr marL="0" indent="0">
              <a:buNone/>
            </a:pPr>
            <a:r>
              <a:rPr lang="en-US" altLang="ja-JP" sz="2000" dirty="0"/>
              <a:t>   </a:t>
            </a:r>
            <a:r>
              <a:rPr lang="ja-JP" altLang="en-US" sz="2000" dirty="0"/>
              <a:t>　</a:t>
            </a:r>
            <a:r>
              <a:rPr lang="en-US" altLang="ja-JP" sz="2000" dirty="0"/>
              <a:t> </a:t>
            </a:r>
            <a:r>
              <a:rPr lang="ja-JP" altLang="en-US" sz="2000" dirty="0"/>
              <a:t>また、</a:t>
            </a:r>
            <a:r>
              <a:rPr lang="ja-JP" altLang="ja-JP" sz="2000" u="sng" dirty="0">
                <a:solidFill>
                  <a:srgbClr val="FF3300"/>
                </a:solidFill>
              </a:rPr>
              <a:t>補助事業完了後、その効果が発現していない場合</a:t>
            </a:r>
            <a:r>
              <a:rPr lang="ja-JP" altLang="en-US" sz="2000" u="sng" dirty="0">
                <a:solidFill>
                  <a:srgbClr val="FF3300"/>
                </a:solidFill>
              </a:rPr>
              <a:t>、</a:t>
            </a:r>
            <a:endParaRPr lang="en-US" altLang="ja-JP" sz="2000" u="sng" dirty="0">
              <a:solidFill>
                <a:srgbClr val="FF3300"/>
              </a:solidFill>
            </a:endParaRPr>
          </a:p>
          <a:p>
            <a:pPr marL="0" indent="0">
              <a:buNone/>
            </a:pPr>
            <a:r>
              <a:rPr lang="ja-JP" altLang="en-US" sz="2000" dirty="0">
                <a:solidFill>
                  <a:srgbClr val="FF3300"/>
                </a:solidFill>
              </a:rPr>
              <a:t>　</a:t>
            </a:r>
            <a:r>
              <a:rPr lang="ja-JP" altLang="ja-JP" sz="2000" u="sng" dirty="0">
                <a:solidFill>
                  <a:srgbClr val="FF3300"/>
                </a:solidFill>
              </a:rPr>
              <a:t>補助金返還を求める場合</a:t>
            </a:r>
            <a:r>
              <a:rPr lang="ja-JP" altLang="en-US" sz="2000" u="sng" dirty="0">
                <a:solidFill>
                  <a:srgbClr val="FF3300"/>
                </a:solidFill>
              </a:rPr>
              <a:t>も</a:t>
            </a:r>
            <a:r>
              <a:rPr lang="ja-JP" altLang="ja-JP" sz="2000" u="sng" dirty="0">
                <a:solidFill>
                  <a:srgbClr val="FF3300"/>
                </a:solidFill>
              </a:rPr>
              <a:t>あります</a:t>
            </a:r>
            <a:r>
              <a:rPr lang="ja-JP" altLang="en-US" sz="2000" dirty="0"/>
              <a:t>。</a:t>
            </a:r>
            <a:endParaRPr lang="en-US" altLang="ja-JP" sz="2000" dirty="0"/>
          </a:p>
        </p:txBody>
      </p:sp>
      <p:sp>
        <p:nvSpPr>
          <p:cNvPr id="7" name="正方形/長方形 6"/>
          <p:cNvSpPr/>
          <p:nvPr/>
        </p:nvSpPr>
        <p:spPr>
          <a:xfrm>
            <a:off x="7327900" y="262677"/>
            <a:ext cx="1767322" cy="33855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p.4</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Tree>
    <p:extLst>
      <p:ext uri="{BB962C8B-B14F-4D97-AF65-F5344CB8AC3E}">
        <p14:creationId xmlns:p14="http://schemas.microsoft.com/office/powerpoint/2010/main" val="495144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40938" y="229684"/>
            <a:ext cx="5671372" cy="544512"/>
          </a:xfrm>
        </p:spPr>
        <p:txBody>
          <a:bodyPr>
            <a:normAutofit/>
          </a:bodyPr>
          <a:lstStyle/>
          <a:p>
            <a:r>
              <a:rPr lang="ja-JP" altLang="en-US" dirty="0"/>
              <a:t>２．補助対象となる事業①</a:t>
            </a:r>
            <a:endParaRPr kumimoji="1" lang="ja-JP" altLang="en-US" sz="2400" dirty="0"/>
          </a:p>
        </p:txBody>
      </p:sp>
      <p:sp>
        <p:nvSpPr>
          <p:cNvPr id="5" name="コンテンツ プレースホルダー 4"/>
          <p:cNvSpPr>
            <a:spLocks noGrp="1"/>
          </p:cNvSpPr>
          <p:nvPr>
            <p:ph idx="1"/>
          </p:nvPr>
        </p:nvSpPr>
        <p:spPr>
          <a:xfrm>
            <a:off x="1111532" y="1476103"/>
            <a:ext cx="7093016" cy="1894113"/>
          </a:xfrm>
        </p:spPr>
        <p:txBody>
          <a:bodyPr>
            <a:noAutofit/>
          </a:bodyPr>
          <a:lstStyle/>
          <a:p>
            <a:pPr marL="0" indent="0" algn="just">
              <a:buNone/>
            </a:pPr>
            <a:r>
              <a:rPr lang="ja-JP" altLang="en-US" sz="2800" kern="0" dirty="0">
                <a:cs typeface="ＭＳ Ｐゴシック" panose="020B0600070205080204" pitchFamily="50" charset="-128"/>
                <a:sym typeface="ＭＳ 明朝" panose="02020609040205080304" pitchFamily="17" charset="-128"/>
              </a:rPr>
              <a:t>再エネ</a:t>
            </a:r>
            <a:r>
              <a:rPr lang="en-US" altLang="ja-JP" sz="2800" kern="0" dirty="0">
                <a:cs typeface="ＭＳ Ｐゴシック" panose="020B0600070205080204" pitchFamily="50" charset="-128"/>
                <a:sym typeface="ＭＳ 明朝" panose="02020609040205080304" pitchFamily="17" charset="-128"/>
              </a:rPr>
              <a:t>×</a:t>
            </a:r>
            <a:r>
              <a:rPr lang="ja-JP" altLang="en-US" sz="2800" kern="0" dirty="0">
                <a:cs typeface="ＭＳ Ｐゴシック" panose="020B0600070205080204" pitchFamily="50" charset="-128"/>
                <a:sym typeface="ＭＳ 明朝" panose="02020609040205080304" pitchFamily="17" charset="-128"/>
              </a:rPr>
              <a:t>電動車の同時導入による脱炭素型カーシェア・防災拠点化促進事業</a:t>
            </a:r>
            <a:endParaRPr lang="en-US" altLang="ja-JP" sz="2800" kern="0" dirty="0">
              <a:cs typeface="ＭＳ Ｐゴシック" panose="020B0600070205080204" pitchFamily="50" charset="-128"/>
            </a:endParaRPr>
          </a:p>
          <a:p>
            <a:pPr marL="0" indent="0" algn="just">
              <a:buNone/>
            </a:pPr>
            <a:r>
              <a:rPr lang="ja-JP" altLang="en-US" sz="2800" kern="0" dirty="0">
                <a:cs typeface="ＭＳ Ｐゴシック" panose="020B0600070205080204" pitchFamily="50" charset="-128"/>
              </a:rPr>
              <a:t>　　　　略称：</a:t>
            </a:r>
            <a:r>
              <a:rPr lang="en-US" altLang="ja-JP" sz="2800" kern="0" dirty="0">
                <a:solidFill>
                  <a:srgbClr val="C00000"/>
                </a:solidFill>
                <a:cs typeface="ＭＳ Ｐゴシック" panose="020B0600070205080204" pitchFamily="50" charset="-128"/>
              </a:rPr>
              <a:t>『</a:t>
            </a:r>
            <a:r>
              <a:rPr lang="ja-JP" altLang="en-US" sz="2800" kern="0" dirty="0">
                <a:solidFill>
                  <a:srgbClr val="C00000"/>
                </a:solidFill>
                <a:cs typeface="ＭＳ Ｐゴシック" panose="020B0600070205080204" pitchFamily="50" charset="-128"/>
              </a:rPr>
              <a:t>カーシェア</a:t>
            </a:r>
            <a:r>
              <a:rPr lang="en-US" altLang="ja-JP" sz="2800" kern="0" dirty="0">
                <a:solidFill>
                  <a:srgbClr val="C00000"/>
                </a:solidFill>
                <a:cs typeface="ＭＳ Ｐゴシック" panose="020B0600070205080204" pitchFamily="50" charset="-128"/>
              </a:rPr>
              <a:t>』</a:t>
            </a:r>
            <a:endParaRPr lang="en-US" altLang="ja-JP" sz="2000" dirty="0"/>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Tree>
    <p:extLst>
      <p:ext uri="{BB962C8B-B14F-4D97-AF65-F5344CB8AC3E}">
        <p14:creationId xmlns:p14="http://schemas.microsoft.com/office/powerpoint/2010/main" val="3005237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55686" y="227999"/>
            <a:ext cx="5436770" cy="544512"/>
          </a:xfrm>
        </p:spPr>
        <p:txBody>
          <a:bodyPr>
            <a:normAutofit/>
          </a:bodyPr>
          <a:lstStyle/>
          <a:p>
            <a:r>
              <a:rPr kumimoji="1" lang="ja-JP" altLang="en-US" dirty="0"/>
              <a:t>２．補助対象となる事業②</a:t>
            </a:r>
          </a:p>
        </p:txBody>
      </p:sp>
      <p:sp>
        <p:nvSpPr>
          <p:cNvPr id="5" name="コンテンツ プレースホルダー 4"/>
          <p:cNvSpPr>
            <a:spLocks noGrp="1"/>
          </p:cNvSpPr>
          <p:nvPr>
            <p:ph idx="1"/>
          </p:nvPr>
        </p:nvSpPr>
        <p:spPr>
          <a:xfrm>
            <a:off x="271347" y="775849"/>
            <a:ext cx="8609417" cy="5820005"/>
          </a:xfrm>
        </p:spPr>
        <p:txBody>
          <a:bodyPr>
            <a:noAutofit/>
          </a:bodyPr>
          <a:lstStyle/>
          <a:p>
            <a:pPr marL="0" indent="0">
              <a:buNone/>
            </a:pPr>
            <a:r>
              <a:rPr kumimoji="1" lang="en-US" altLang="ja-JP" sz="2000" b="1" u="sng" dirty="0"/>
              <a:t>【</a:t>
            </a:r>
            <a:r>
              <a:rPr kumimoji="1" lang="ja-JP" altLang="en-US" sz="2000" b="1" u="sng" dirty="0"/>
              <a:t>対象事業の基本的要件</a:t>
            </a:r>
            <a:r>
              <a:rPr kumimoji="1" lang="en-US" altLang="ja-JP" sz="2000" b="1" u="sng" dirty="0"/>
              <a:t>】</a:t>
            </a:r>
            <a:r>
              <a:rPr kumimoji="1" lang="ja-JP" altLang="en-US" sz="2000" dirty="0"/>
              <a:t>（全事業共通要件）</a:t>
            </a:r>
            <a:endParaRPr kumimoji="1" lang="en-US" altLang="ja-JP" sz="2000" dirty="0"/>
          </a:p>
          <a:p>
            <a:pPr marL="0" indent="0">
              <a:buNone/>
            </a:pPr>
            <a:endParaRPr kumimoji="1" lang="en-US" altLang="ja-JP" sz="2000" dirty="0"/>
          </a:p>
          <a:p>
            <a:pPr marL="0" lvl="0" indent="0">
              <a:buNone/>
            </a:pPr>
            <a:r>
              <a:rPr lang="ja-JP" altLang="en-US" sz="2000" dirty="0"/>
              <a:t>　ア．</a:t>
            </a:r>
            <a:r>
              <a:rPr lang="ja-JP" altLang="ja-JP" sz="2000" dirty="0"/>
              <a:t>事業を行うための実績・能力・実施体制が構築されていること</a:t>
            </a:r>
            <a:r>
              <a:rPr lang="ja-JP" altLang="en-US" sz="2000" dirty="0"/>
              <a:t>。　</a:t>
            </a:r>
            <a:endParaRPr lang="en-US" altLang="ja-JP" sz="2000" dirty="0"/>
          </a:p>
          <a:p>
            <a:pPr marL="0" lvl="0" indent="0">
              <a:buNone/>
            </a:pPr>
            <a:r>
              <a:rPr lang="ja-JP" altLang="en-US" sz="2000" dirty="0"/>
              <a:t>　イ．申請内容に、</a:t>
            </a:r>
            <a:r>
              <a:rPr lang="ja-JP" altLang="ja-JP" sz="2000" dirty="0"/>
              <a:t>事業内容、事業効果、経費内訳、資金計画等が根拠</a:t>
            </a:r>
            <a:endParaRPr lang="en-US" altLang="ja-JP" sz="2000" dirty="0"/>
          </a:p>
          <a:p>
            <a:pPr marL="0" lvl="0" indent="0">
              <a:buNone/>
            </a:pPr>
            <a:r>
              <a:rPr lang="ja-JP" altLang="en-US" sz="2000" dirty="0"/>
              <a:t>　　　に</a:t>
            </a:r>
            <a:r>
              <a:rPr lang="ja-JP" altLang="ja-JP" sz="2000" dirty="0"/>
              <a:t>基づき明確に示されていること</a:t>
            </a:r>
            <a:r>
              <a:rPr lang="ja-JP" altLang="en-US" sz="2000" dirty="0"/>
              <a:t>。</a:t>
            </a:r>
            <a:endParaRPr lang="en-US" altLang="ja-JP" sz="2000" dirty="0"/>
          </a:p>
          <a:p>
            <a:pPr marL="0" lvl="0" indent="0">
              <a:buNone/>
            </a:pPr>
            <a:r>
              <a:rPr lang="ja-JP" altLang="en-US" sz="2000" dirty="0"/>
              <a:t>　ウ．</a:t>
            </a:r>
            <a:r>
              <a:rPr lang="ja-JP" altLang="ja-JP" sz="2000" dirty="0"/>
              <a:t>本事業の補助により導入する設備等について、国からの他の補助金</a:t>
            </a:r>
            <a:endParaRPr lang="en-US" altLang="ja-JP" sz="2000" dirty="0"/>
          </a:p>
          <a:p>
            <a:pPr marL="0" lvl="0" indent="0">
              <a:buNone/>
            </a:pPr>
            <a:r>
              <a:rPr lang="ja-JP" altLang="en-US" sz="2000" dirty="0"/>
              <a:t>　　</a:t>
            </a:r>
            <a:r>
              <a:rPr lang="ja-JP" altLang="ja-JP" sz="2000" dirty="0"/>
              <a:t>（負担金、利子補給金並びに適正化法第</a:t>
            </a:r>
            <a:r>
              <a:rPr lang="ja-JP" altLang="en-US" sz="2000" dirty="0"/>
              <a:t>２</a:t>
            </a:r>
            <a:r>
              <a:rPr lang="ja-JP" altLang="ja-JP" sz="2000" dirty="0"/>
              <a:t>条第４項第１号に規定する</a:t>
            </a:r>
            <a:endParaRPr lang="en-US" altLang="ja-JP" sz="2000" dirty="0"/>
          </a:p>
          <a:p>
            <a:pPr marL="0" lvl="0" indent="0">
              <a:buNone/>
            </a:pPr>
            <a:r>
              <a:rPr lang="ja-JP" altLang="en-US" sz="2000" dirty="0"/>
              <a:t>　　　</a:t>
            </a:r>
            <a:r>
              <a:rPr lang="ja-JP" altLang="ja-JP" sz="2000" dirty="0"/>
              <a:t>給付金及び同項第２号に掲げる資金を含む）を受けていないこ</a:t>
            </a:r>
            <a:r>
              <a:rPr lang="ja-JP" altLang="en-US" sz="2000" dirty="0"/>
              <a:t>と</a:t>
            </a:r>
            <a:endParaRPr lang="en-US" altLang="ja-JP" sz="2000" dirty="0"/>
          </a:p>
          <a:p>
            <a:pPr marL="0" lvl="0" indent="0">
              <a:buNone/>
            </a:pPr>
            <a:r>
              <a:rPr lang="ja-JP" altLang="en-US" sz="2000" dirty="0"/>
              <a:t>　     </a:t>
            </a:r>
            <a:r>
              <a:rPr lang="en-US" altLang="ja-JP" sz="2000" dirty="0"/>
              <a:t>(</a:t>
            </a:r>
            <a:r>
              <a:rPr lang="ja-JP" altLang="en-US" sz="2000" dirty="0"/>
              <a:t>固定価格買取制度による売電を行わないものであることを含む）。</a:t>
            </a:r>
            <a:endParaRPr lang="ja-JP" altLang="ja-JP" sz="2000" dirty="0"/>
          </a:p>
          <a:p>
            <a:pPr marL="0" lvl="0" indent="0">
              <a:buNone/>
            </a:pPr>
            <a:r>
              <a:rPr lang="ja-JP" altLang="en-US" sz="2000" dirty="0"/>
              <a:t>　エ．別紙１に示す暴力団排除に関する誓約書に誓約できるものである</a:t>
            </a:r>
            <a:endParaRPr lang="en-US" altLang="ja-JP" sz="2000" dirty="0"/>
          </a:p>
          <a:p>
            <a:pPr marL="0" lvl="0" indent="0">
              <a:buNone/>
            </a:pPr>
            <a:r>
              <a:rPr lang="ja-JP" altLang="en-US" sz="2000" dirty="0"/>
              <a:t>　　　こと。</a:t>
            </a:r>
            <a:endParaRPr lang="en-US" altLang="ja-JP" sz="2000" dirty="0"/>
          </a:p>
          <a:p>
            <a:pPr marL="0" lvl="0" indent="0">
              <a:buNone/>
            </a:pPr>
            <a:endParaRPr lang="en-US" altLang="ja-JP" sz="2000" dirty="0"/>
          </a:p>
          <a:p>
            <a:pPr marL="0" indent="0">
              <a:buNone/>
            </a:pPr>
            <a:r>
              <a:rPr lang="ja-JP" altLang="en-US" sz="2000" dirty="0"/>
              <a:t>　　</a:t>
            </a:r>
            <a:r>
              <a:rPr lang="ja-JP" altLang="en-US" dirty="0">
                <a:solidFill>
                  <a:srgbClr val="0070C0"/>
                </a:solidFill>
              </a:rPr>
              <a:t>⇒ 事業の要件は、「補助事業について」で説明。</a:t>
            </a:r>
          </a:p>
          <a:p>
            <a:pPr marL="0" indent="0">
              <a:buNone/>
            </a:pPr>
            <a:endParaRPr lang="en-US" altLang="ja-JP" sz="2000" dirty="0"/>
          </a:p>
          <a:p>
            <a:pPr marL="0" indent="0">
              <a:buNone/>
            </a:pPr>
            <a:endParaRPr kumimoji="1" lang="en-US" altLang="ja-JP" sz="2000" dirty="0">
              <a:latin typeface="HGP創英角ｺﾞｼｯｸUB" panose="020B0900000000000000" pitchFamily="50" charset="-128"/>
              <a:ea typeface="HGP創英角ｺﾞｼｯｸUB" panose="020B0900000000000000" pitchFamily="50" charset="-128"/>
            </a:endParaRPr>
          </a:p>
        </p:txBody>
      </p:sp>
      <p:sp>
        <p:nvSpPr>
          <p:cNvPr id="7" name="正方形/長方形 6"/>
          <p:cNvSpPr/>
          <p:nvPr/>
        </p:nvSpPr>
        <p:spPr>
          <a:xfrm>
            <a:off x="7211522" y="278726"/>
            <a:ext cx="1767322" cy="33855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p.5</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Tree>
    <p:extLst>
      <p:ext uri="{BB962C8B-B14F-4D97-AF65-F5344CB8AC3E}">
        <p14:creationId xmlns:p14="http://schemas.microsoft.com/office/powerpoint/2010/main" val="3310010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55686" y="229684"/>
            <a:ext cx="5503814" cy="544512"/>
          </a:xfrm>
        </p:spPr>
        <p:txBody>
          <a:bodyPr>
            <a:normAutofit/>
          </a:bodyPr>
          <a:lstStyle/>
          <a:p>
            <a:r>
              <a:rPr lang="ja-JP" altLang="en-US" dirty="0"/>
              <a:t>２</a:t>
            </a:r>
            <a:r>
              <a:rPr kumimoji="1" lang="ja-JP" altLang="en-US" dirty="0"/>
              <a:t>．</a:t>
            </a:r>
            <a:r>
              <a:rPr lang="ja-JP" altLang="en-US" dirty="0"/>
              <a:t>補助対象となる事業③</a:t>
            </a:r>
            <a:endParaRPr kumimoji="1" lang="ja-JP" altLang="en-US" dirty="0"/>
          </a:p>
        </p:txBody>
      </p:sp>
      <p:sp>
        <p:nvSpPr>
          <p:cNvPr id="5" name="コンテンツ プレースホルダー 4"/>
          <p:cNvSpPr>
            <a:spLocks noGrp="1"/>
          </p:cNvSpPr>
          <p:nvPr>
            <p:ph idx="1"/>
          </p:nvPr>
        </p:nvSpPr>
        <p:spPr>
          <a:xfrm>
            <a:off x="332509" y="820586"/>
            <a:ext cx="8478982" cy="1293797"/>
          </a:xfrm>
        </p:spPr>
        <p:txBody>
          <a:bodyPr>
            <a:normAutofit lnSpcReduction="10000"/>
          </a:bodyPr>
          <a:lstStyle/>
          <a:p>
            <a:pPr marL="0" indent="0">
              <a:spcBef>
                <a:spcPts val="200"/>
              </a:spcBef>
              <a:buNone/>
            </a:pPr>
            <a:r>
              <a:rPr lang="en-US" altLang="ja-JP" sz="1800" b="1" dirty="0">
                <a:solidFill>
                  <a:srgbClr val="0070C0"/>
                </a:solidFill>
              </a:rPr>
              <a:t>【</a:t>
            </a:r>
            <a:r>
              <a:rPr lang="ja-JP" altLang="en-US" sz="1800" b="1" dirty="0">
                <a:solidFill>
                  <a:srgbClr val="0070C0"/>
                </a:solidFill>
              </a:rPr>
              <a:t>共同実施</a:t>
            </a:r>
            <a:r>
              <a:rPr lang="en-US" altLang="ja-JP" sz="1800" b="1" dirty="0">
                <a:solidFill>
                  <a:srgbClr val="0070C0"/>
                </a:solidFill>
              </a:rPr>
              <a:t>】</a:t>
            </a:r>
          </a:p>
          <a:p>
            <a:pPr marL="0" indent="0">
              <a:buNone/>
            </a:pPr>
            <a:r>
              <a:rPr lang="ja-JP" altLang="en-US" sz="1800" dirty="0"/>
              <a:t>　　複数で補助事業を</a:t>
            </a:r>
            <a:r>
              <a:rPr lang="ja-JP" altLang="ja-JP" sz="1800" dirty="0"/>
              <a:t>実施する場合には、</a:t>
            </a:r>
            <a:r>
              <a:rPr lang="ja-JP" altLang="ja-JP" sz="1800" dirty="0">
                <a:solidFill>
                  <a:srgbClr val="0070C0"/>
                </a:solidFill>
              </a:rPr>
              <a:t>補助事業に参画するすべての事業者が</a:t>
            </a:r>
            <a:r>
              <a:rPr lang="ja-JP" altLang="en-US" sz="1800" dirty="0">
                <a:solidFill>
                  <a:srgbClr val="0070C0"/>
                </a:solidFill>
              </a:rPr>
              <a:t>、</a:t>
            </a:r>
            <a:endParaRPr lang="en-US" altLang="ja-JP" sz="1800" dirty="0">
              <a:solidFill>
                <a:srgbClr val="0070C0"/>
              </a:solidFill>
            </a:endParaRPr>
          </a:p>
          <a:p>
            <a:pPr marL="0" indent="0">
              <a:buNone/>
            </a:pPr>
            <a:r>
              <a:rPr lang="ja-JP" altLang="en-US" sz="1800" dirty="0">
                <a:solidFill>
                  <a:srgbClr val="0070C0"/>
                </a:solidFill>
              </a:rPr>
              <a:t>　</a:t>
            </a:r>
            <a:r>
              <a:rPr lang="ja-JP" altLang="ja-JP" sz="1800" dirty="0">
                <a:solidFill>
                  <a:srgbClr val="0070C0"/>
                </a:solidFill>
              </a:rPr>
              <a:t>「</a:t>
            </a:r>
            <a:r>
              <a:rPr lang="ja-JP" altLang="en-US" sz="1800" dirty="0">
                <a:solidFill>
                  <a:srgbClr val="0070C0"/>
                </a:solidFill>
              </a:rPr>
              <a:t>補助事業の申請者</a:t>
            </a:r>
            <a:r>
              <a:rPr lang="ja-JP" altLang="ja-JP" sz="1800" dirty="0">
                <a:solidFill>
                  <a:srgbClr val="0070C0"/>
                </a:solidFill>
              </a:rPr>
              <a:t>」に該当することが必要</a:t>
            </a:r>
            <a:r>
              <a:rPr lang="ja-JP" altLang="ja-JP" sz="1800" dirty="0"/>
              <a:t>となります</a:t>
            </a:r>
            <a:r>
              <a:rPr lang="ja-JP" altLang="en-US" sz="1800" dirty="0"/>
              <a:t>。</a:t>
            </a:r>
            <a:endParaRPr lang="en-US" altLang="ja-JP" sz="1800" dirty="0"/>
          </a:p>
          <a:p>
            <a:pPr marL="0" indent="0">
              <a:buNone/>
            </a:pPr>
            <a:r>
              <a:rPr lang="ja-JP" altLang="en-US" sz="1800" dirty="0"/>
              <a:t>　　また、次のいずれかにより申請するものとします。   　</a:t>
            </a:r>
            <a:endParaRPr lang="en-US" altLang="ja-JP" sz="1800" dirty="0"/>
          </a:p>
        </p:txBody>
      </p:sp>
      <p:sp>
        <p:nvSpPr>
          <p:cNvPr id="7" name="正方形/長方形 6"/>
          <p:cNvSpPr/>
          <p:nvPr/>
        </p:nvSpPr>
        <p:spPr>
          <a:xfrm>
            <a:off x="7010400" y="265663"/>
            <a:ext cx="1968444" cy="33855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pp.7-8</a:t>
            </a: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
        <p:nvSpPr>
          <p:cNvPr id="2" name="正方形/長方形 1"/>
          <p:cNvSpPr/>
          <p:nvPr/>
        </p:nvSpPr>
        <p:spPr>
          <a:xfrm>
            <a:off x="565067" y="2222373"/>
            <a:ext cx="8168046" cy="4031873"/>
          </a:xfrm>
          <a:prstGeom prst="rect">
            <a:avLst/>
          </a:prstGeom>
        </p:spPr>
        <p:txBody>
          <a:bodyPr wrap="square">
            <a:spAutoFit/>
          </a:bodyPr>
          <a:lstStyle/>
          <a:p>
            <a:pPr marL="361950" indent="-361950"/>
            <a:endParaRPr lang="en-US" altLang="ja-JP" sz="1600" dirty="0">
              <a:latin typeface="メイリオ" panose="020B0604030504040204" pitchFamily="50" charset="-128"/>
              <a:ea typeface="メイリオ" panose="020B0604030504040204" pitchFamily="50" charset="-128"/>
            </a:endParaRPr>
          </a:p>
          <a:p>
            <a:pPr marL="361950" indent="-361950"/>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ア</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代表事業者が補助事業を自ら行い、かつ、財産を取得する場合</a:t>
            </a:r>
            <a:endParaRPr lang="en-US" altLang="ja-JP" sz="1600" dirty="0">
              <a:latin typeface="メイリオ" panose="020B0604030504040204" pitchFamily="50" charset="-128"/>
              <a:ea typeface="メイリオ" panose="020B0604030504040204" pitchFamily="50" charset="-128"/>
            </a:endParaRPr>
          </a:p>
          <a:p>
            <a:pPr marL="361950" indent="-361950"/>
            <a:r>
              <a:rPr lang="ja-JP" altLang="en-US" sz="1600" dirty="0">
                <a:latin typeface="メイリオ" panose="020B0604030504040204" pitchFamily="50" charset="-128"/>
                <a:ea typeface="メイリオ" panose="020B0604030504040204" pitchFamily="50" charset="-128"/>
              </a:rPr>
              <a:t>　　・代表者が補助金申請者及び交付の対象者となる。</a:t>
            </a:r>
            <a:endParaRPr lang="en-US" altLang="ja-JP" sz="1600" dirty="0">
              <a:latin typeface="メイリオ" panose="020B0604030504040204" pitchFamily="50" charset="-128"/>
              <a:ea typeface="メイリオ" panose="020B0604030504040204" pitchFamily="50" charset="-128"/>
            </a:endParaRPr>
          </a:p>
          <a:p>
            <a:pPr marL="361950" indent="-361950"/>
            <a:r>
              <a:rPr lang="ja-JP" altLang="en-US" sz="1600" dirty="0">
                <a:latin typeface="メイリオ" panose="020B0604030504040204" pitchFamily="50" charset="-128"/>
                <a:ea typeface="メイリオ" panose="020B0604030504040204" pitchFamily="50" charset="-128"/>
              </a:rPr>
              <a:t>　　・代表者を代表事業者、それ以外の事業者を共同事業者とする。</a:t>
            </a:r>
            <a:endParaRPr lang="en-US" altLang="ja-JP" sz="1600" dirty="0">
              <a:latin typeface="メイリオ" panose="020B0604030504040204" pitchFamily="50" charset="-128"/>
              <a:ea typeface="メイリオ" panose="020B0604030504040204" pitchFamily="50" charset="-128"/>
            </a:endParaRPr>
          </a:p>
          <a:p>
            <a:pPr marL="361950" indent="-361950"/>
            <a:endParaRPr lang="en-US" altLang="ja-JP" sz="1600" dirty="0">
              <a:latin typeface="メイリオ" panose="020B0604030504040204" pitchFamily="50" charset="-128"/>
              <a:ea typeface="メイリオ" panose="020B0604030504040204" pitchFamily="50" charset="-128"/>
            </a:endParaRPr>
          </a:p>
          <a:p>
            <a:pPr marL="361950" indent="-361950"/>
            <a:r>
              <a:rPr lang="ja-JP" altLang="en-US" sz="1600" dirty="0">
                <a:latin typeface="メイリオ" panose="020B0604030504040204" pitchFamily="50" charset="-128"/>
                <a:ea typeface="メイリオ" panose="020B0604030504040204" pitchFamily="50" charset="-128"/>
              </a:rPr>
              <a:t>　　→代表事業者は、補助事業の実施に係る全ての責を負うものとし、共同事業者が</a:t>
            </a:r>
            <a:endParaRPr lang="en-US" altLang="ja-JP" sz="1600" dirty="0">
              <a:latin typeface="メイリオ" panose="020B0604030504040204" pitchFamily="50" charset="-128"/>
              <a:ea typeface="メイリオ" panose="020B0604030504040204" pitchFamily="50" charset="-128"/>
            </a:endParaRPr>
          </a:p>
          <a:p>
            <a:pPr marL="361950" indent="-361950"/>
            <a:r>
              <a:rPr lang="ja-JP" altLang="en-US" sz="1600" dirty="0">
                <a:latin typeface="メイリオ" panose="020B0604030504040204" pitchFamily="50" charset="-128"/>
                <a:ea typeface="メイリオ" panose="020B0604030504040204" pitchFamily="50" charset="-128"/>
              </a:rPr>
              <a:t>　　　法令等若しくは本規程に違反した場合についても代表事業者がその責を負うもの</a:t>
            </a:r>
            <a:endParaRPr lang="en-US" altLang="ja-JP" sz="1600" dirty="0">
              <a:latin typeface="メイリオ" panose="020B0604030504040204" pitchFamily="50" charset="-128"/>
              <a:ea typeface="メイリオ" panose="020B0604030504040204" pitchFamily="50" charset="-128"/>
            </a:endParaRPr>
          </a:p>
          <a:p>
            <a:pPr marL="361950" indent="-361950"/>
            <a:r>
              <a:rPr lang="ja-JP" altLang="en-US" sz="1600" dirty="0">
                <a:latin typeface="メイリオ" panose="020B0604030504040204" pitchFamily="50" charset="-128"/>
                <a:ea typeface="メイリオ" panose="020B0604030504040204" pitchFamily="50" charset="-128"/>
              </a:rPr>
              <a:t>　　　とします。</a:t>
            </a:r>
          </a:p>
          <a:p>
            <a:endParaRPr lang="ja-JP" altLang="en-US" sz="1600" dirty="0">
              <a:latin typeface="メイリオ" panose="020B0604030504040204" pitchFamily="50" charset="-128"/>
              <a:ea typeface="メイリオ" panose="020B0604030504040204" pitchFamily="50" charset="-128"/>
            </a:endParaRPr>
          </a:p>
          <a:p>
            <a:pPr marL="361950" indent="-361950"/>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イ</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２者以上の事業者が連名で補助金を申請する場合</a:t>
            </a:r>
            <a:endParaRPr lang="en-US" altLang="ja-JP" sz="1600" dirty="0">
              <a:latin typeface="メイリオ" panose="020B0604030504040204" pitchFamily="50" charset="-128"/>
              <a:ea typeface="メイリオ" panose="020B0604030504040204" pitchFamily="50" charset="-128"/>
            </a:endParaRPr>
          </a:p>
          <a:p>
            <a:pPr marL="361950" indent="-361950"/>
            <a:r>
              <a:rPr lang="ja-JP" altLang="en-US" sz="1600" dirty="0">
                <a:latin typeface="メイリオ" panose="020B0604030504040204" pitchFamily="50" charset="-128"/>
                <a:ea typeface="メイリオ" panose="020B0604030504040204" pitchFamily="50" charset="-128"/>
              </a:rPr>
              <a:t>　　・それぞれが交付の対象者となる。又は、代表事業者に一括で交付し、</a:t>
            </a:r>
            <a:endParaRPr lang="en-US" altLang="ja-JP" sz="1600" dirty="0">
              <a:latin typeface="メイリオ" panose="020B0604030504040204" pitchFamily="50" charset="-128"/>
              <a:ea typeface="メイリオ" panose="020B0604030504040204" pitchFamily="50" charset="-128"/>
            </a:endParaRPr>
          </a:p>
          <a:p>
            <a:pPr marL="361950" indent="-361950"/>
            <a:r>
              <a:rPr lang="ja-JP" altLang="en-US" sz="1600" dirty="0">
                <a:latin typeface="メイリオ" panose="020B0604030504040204" pitchFamily="50" charset="-128"/>
                <a:ea typeface="メイリオ" panose="020B0604030504040204" pitchFamily="50" charset="-128"/>
              </a:rPr>
              <a:t>　　　代表事業者から共同事業者へ配分することも可能。</a:t>
            </a:r>
            <a:endParaRPr lang="en-US" altLang="ja-JP" sz="1600" dirty="0">
              <a:latin typeface="メイリオ" panose="020B0604030504040204" pitchFamily="50" charset="-128"/>
              <a:ea typeface="メイリオ" panose="020B0604030504040204" pitchFamily="50" charset="-128"/>
            </a:endParaRPr>
          </a:p>
          <a:p>
            <a:pPr marL="361950" indent="-361950"/>
            <a:endParaRPr lang="en-US" altLang="ja-JP" sz="1600" dirty="0">
              <a:latin typeface="メイリオ" panose="020B0604030504040204" pitchFamily="50" charset="-128"/>
              <a:ea typeface="メイリオ" panose="020B0604030504040204" pitchFamily="50" charset="-128"/>
            </a:endParaRPr>
          </a:p>
          <a:p>
            <a:pPr marL="361950" indent="-361950"/>
            <a:r>
              <a:rPr lang="ja-JP" altLang="en-US" sz="1600" dirty="0">
                <a:latin typeface="メイリオ" panose="020B0604030504040204" pitchFamily="50" charset="-128"/>
                <a:ea typeface="メイリオ" panose="020B0604030504040204" pitchFamily="50" charset="-128"/>
              </a:rPr>
              <a:t>　　→補助事業の実施に係る責を連帯して負うものとし、いずれかの事業者が法令等</a:t>
            </a:r>
            <a:endParaRPr lang="en-US" altLang="ja-JP" sz="1600" dirty="0">
              <a:latin typeface="メイリオ" panose="020B0604030504040204" pitchFamily="50" charset="-128"/>
              <a:ea typeface="メイリオ" panose="020B0604030504040204" pitchFamily="50" charset="-128"/>
            </a:endParaRPr>
          </a:p>
          <a:p>
            <a:pPr marL="361950" indent="-361950"/>
            <a:r>
              <a:rPr lang="ja-JP" altLang="en-US" sz="1600" dirty="0">
                <a:latin typeface="メイリオ" panose="020B0604030504040204" pitchFamily="50" charset="-128"/>
                <a:ea typeface="メイリオ" panose="020B0604030504040204" pitchFamily="50" charset="-128"/>
              </a:rPr>
              <a:t>　　　若しくは本規程に違反した場合についても共同で申請した者がその責を負う場合</a:t>
            </a:r>
            <a:endParaRPr lang="en-US" altLang="ja-JP" sz="1600" dirty="0">
              <a:latin typeface="メイリオ" panose="020B0604030504040204" pitchFamily="50" charset="-128"/>
              <a:ea typeface="メイリオ" panose="020B0604030504040204" pitchFamily="50" charset="-128"/>
            </a:endParaRPr>
          </a:p>
          <a:p>
            <a:pPr marL="361950" indent="-361950"/>
            <a:r>
              <a:rPr lang="ja-JP" altLang="en-US" sz="1600" dirty="0">
                <a:latin typeface="メイリオ" panose="020B0604030504040204" pitchFamily="50" charset="-128"/>
                <a:ea typeface="メイリオ" panose="020B0604030504040204" pitchFamily="50" charset="-128"/>
              </a:rPr>
              <a:t>　　　があります。</a:t>
            </a:r>
          </a:p>
        </p:txBody>
      </p:sp>
    </p:spTree>
    <p:extLst>
      <p:ext uri="{BB962C8B-B14F-4D97-AF65-F5344CB8AC3E}">
        <p14:creationId xmlns:p14="http://schemas.microsoft.com/office/powerpoint/2010/main" val="791063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55686" y="229684"/>
            <a:ext cx="5503814" cy="544512"/>
          </a:xfrm>
        </p:spPr>
        <p:txBody>
          <a:bodyPr>
            <a:normAutofit/>
          </a:bodyPr>
          <a:lstStyle/>
          <a:p>
            <a:r>
              <a:rPr lang="ja-JP" altLang="en-US" dirty="0"/>
              <a:t>２</a:t>
            </a:r>
            <a:r>
              <a:rPr kumimoji="1" lang="ja-JP" altLang="en-US" dirty="0"/>
              <a:t>．</a:t>
            </a:r>
            <a:r>
              <a:rPr lang="ja-JP" altLang="en-US" dirty="0"/>
              <a:t>補助対象となる事業③</a:t>
            </a:r>
            <a:endParaRPr kumimoji="1" lang="ja-JP" altLang="en-US" dirty="0"/>
          </a:p>
        </p:txBody>
      </p:sp>
      <p:sp>
        <p:nvSpPr>
          <p:cNvPr id="5" name="コンテンツ プレースホルダー 4"/>
          <p:cNvSpPr>
            <a:spLocks noGrp="1"/>
          </p:cNvSpPr>
          <p:nvPr>
            <p:ph idx="1"/>
          </p:nvPr>
        </p:nvSpPr>
        <p:spPr>
          <a:xfrm>
            <a:off x="290820" y="3723696"/>
            <a:ext cx="8575964" cy="1736825"/>
          </a:xfrm>
        </p:spPr>
        <p:txBody>
          <a:bodyPr>
            <a:noAutofit/>
          </a:bodyPr>
          <a:lstStyle/>
          <a:p>
            <a:pPr marL="0" indent="0">
              <a:spcBef>
                <a:spcPts val="200"/>
              </a:spcBef>
              <a:buNone/>
            </a:pPr>
            <a:r>
              <a:rPr lang="en-US" altLang="ja-JP" sz="1800" b="1" dirty="0">
                <a:solidFill>
                  <a:srgbClr val="0070C0"/>
                </a:solidFill>
              </a:rPr>
              <a:t>(</a:t>
            </a:r>
            <a:r>
              <a:rPr lang="ja-JP" altLang="en-US" sz="1800" b="1" dirty="0">
                <a:solidFill>
                  <a:srgbClr val="0070C0"/>
                </a:solidFill>
              </a:rPr>
              <a:t>ア</a:t>
            </a:r>
            <a:r>
              <a:rPr lang="en-US" altLang="ja-JP" sz="1800" b="1" dirty="0">
                <a:solidFill>
                  <a:srgbClr val="0070C0"/>
                </a:solidFill>
              </a:rPr>
              <a:t>)</a:t>
            </a:r>
            <a:r>
              <a:rPr lang="ja-JP" altLang="en-US" sz="1800" b="1" dirty="0">
                <a:solidFill>
                  <a:srgbClr val="0070C0"/>
                </a:solidFill>
              </a:rPr>
              <a:t>ファイナンスリース又はオペレーションリースを利用する場合</a:t>
            </a:r>
            <a:endParaRPr lang="en-US" altLang="ja-JP" sz="1800" b="1" dirty="0">
              <a:solidFill>
                <a:srgbClr val="0070C0"/>
              </a:solidFill>
            </a:endParaRPr>
          </a:p>
          <a:p>
            <a:pPr marL="0" indent="0">
              <a:buNone/>
            </a:pPr>
            <a:r>
              <a:rPr lang="ja-JP" altLang="en-US" sz="1800" dirty="0"/>
              <a:t>　</a:t>
            </a:r>
            <a:r>
              <a:rPr lang="ja-JP" altLang="en-US" sz="1600" dirty="0">
                <a:solidFill>
                  <a:srgbClr val="0070C0"/>
                </a:solidFill>
              </a:rPr>
              <a:t>ファイナンスリース事業者又はオペレーションリース事業者と、</a:t>
            </a:r>
            <a:r>
              <a:rPr lang="ja-JP" altLang="ja-JP" sz="1600" dirty="0">
                <a:solidFill>
                  <a:srgbClr val="0070C0"/>
                </a:solidFill>
              </a:rPr>
              <a:t>「</a:t>
            </a:r>
            <a:r>
              <a:rPr lang="ja-JP" altLang="en-US" sz="1600" dirty="0">
                <a:solidFill>
                  <a:srgbClr val="0070C0"/>
                </a:solidFill>
              </a:rPr>
              <a:t>補助事業の申請者</a:t>
            </a:r>
            <a:r>
              <a:rPr lang="ja-JP" altLang="ja-JP" sz="1600" dirty="0">
                <a:solidFill>
                  <a:srgbClr val="0070C0"/>
                </a:solidFill>
              </a:rPr>
              <a:t>」</a:t>
            </a:r>
            <a:r>
              <a:rPr lang="ja-JP" altLang="en-US" sz="1600" dirty="0">
                <a:solidFill>
                  <a:srgbClr val="0070C0"/>
                </a:solidFill>
              </a:rPr>
              <a:t>に該当する事業者との連名申請とします。</a:t>
            </a:r>
            <a:endParaRPr lang="en-US" altLang="ja-JP" sz="1600" dirty="0"/>
          </a:p>
          <a:p>
            <a:pPr marL="0" indent="0">
              <a:buNone/>
            </a:pPr>
            <a:r>
              <a:rPr lang="ja-JP" altLang="en-US" sz="1600" dirty="0"/>
              <a:t>　</a:t>
            </a:r>
            <a:r>
              <a:rPr lang="ja-JP" altLang="ja-JP" sz="1600" dirty="0"/>
              <a:t>リース料から補助金相当分が減額されていること及び法定耐用年数期間まで継続して補助事業により導入した設備等を使用する契約内容であることを証明できる書類の提示を条件とします。</a:t>
            </a:r>
            <a:endParaRPr lang="en-US" altLang="ja-JP" sz="1600" dirty="0"/>
          </a:p>
          <a:p>
            <a:pPr marL="0" indent="0">
              <a:buNone/>
            </a:pPr>
            <a:endParaRPr lang="en-US" altLang="ja-JP" sz="1800" dirty="0"/>
          </a:p>
          <a:p>
            <a:pPr marL="0" indent="0">
              <a:buNone/>
            </a:pPr>
            <a:endParaRPr lang="en-US" altLang="ja-JP" sz="1800" b="1" dirty="0">
              <a:solidFill>
                <a:srgbClr val="0070C0"/>
              </a:solidFill>
            </a:endParaRPr>
          </a:p>
        </p:txBody>
      </p:sp>
      <p:sp>
        <p:nvSpPr>
          <p:cNvPr id="7" name="正方形/長方形 6"/>
          <p:cNvSpPr/>
          <p:nvPr/>
        </p:nvSpPr>
        <p:spPr>
          <a:xfrm>
            <a:off x="7010401" y="265662"/>
            <a:ext cx="1955380" cy="33855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p.7-8</a:t>
            </a:r>
          </a:p>
        </p:txBody>
      </p:sp>
      <p:sp>
        <p:nvSpPr>
          <p:cNvPr id="9" name="四角形吹き出し 8"/>
          <p:cNvSpPr/>
          <p:nvPr/>
        </p:nvSpPr>
        <p:spPr>
          <a:xfrm>
            <a:off x="496389" y="5663091"/>
            <a:ext cx="8098971" cy="594018"/>
          </a:xfrm>
          <a:prstGeom prst="wedgeRectCallout">
            <a:avLst>
              <a:gd name="adj1" fmla="val 1072"/>
              <a:gd name="adj2" fmla="val -132205"/>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C00000"/>
                </a:solidFill>
                <a:latin typeface="メイリオ" panose="020B0604030504040204" pitchFamily="50" charset="-128"/>
                <a:ea typeface="メイリオ" panose="020B0604030504040204" pitchFamily="50" charset="-128"/>
              </a:rPr>
              <a:t>交付申請書に、上記内容を確認できるリース見積書等を添付してください。</a:t>
            </a:r>
            <a:endParaRPr lang="en-US" altLang="ja-JP" dirty="0">
              <a:solidFill>
                <a:srgbClr val="C00000"/>
              </a:solidFill>
              <a:latin typeface="メイリオ" panose="020B0604030504040204" pitchFamily="50" charset="-128"/>
              <a:ea typeface="メイリオ" panose="020B0604030504040204" pitchFamily="50" charset="-128"/>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43445" cy="679269"/>
          </a:xfrm>
          <a:prstGeom prst="rect">
            <a:avLst/>
          </a:prstGeom>
        </p:spPr>
      </p:pic>
      <p:sp>
        <p:nvSpPr>
          <p:cNvPr id="10" name="コンテンツ プレースホルダー 4"/>
          <p:cNvSpPr txBox="1">
            <a:spLocks/>
          </p:cNvSpPr>
          <p:nvPr/>
        </p:nvSpPr>
        <p:spPr>
          <a:xfrm>
            <a:off x="290820" y="828536"/>
            <a:ext cx="8575964" cy="25416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en-US" altLang="ja-JP" sz="1800" dirty="0"/>
              <a:t>〈</a:t>
            </a:r>
            <a:r>
              <a:rPr lang="ja-JP" altLang="en-US" sz="1800" dirty="0"/>
              <a:t>代表事業者と共同事業者について</a:t>
            </a:r>
            <a:r>
              <a:rPr lang="en-US" altLang="ja-JP" sz="1800" dirty="0"/>
              <a:t>〉</a:t>
            </a:r>
          </a:p>
          <a:p>
            <a:pPr marL="361950" indent="-276225">
              <a:buFont typeface="Arial" panose="020B0604020202020204" pitchFamily="34" charset="0"/>
              <a:buNone/>
            </a:pPr>
            <a:r>
              <a:rPr lang="ja-JP" altLang="en-US" sz="1800" dirty="0"/>
              <a:t>　　代表事業者は</a:t>
            </a:r>
            <a:r>
              <a:rPr lang="ja-JP" altLang="en-US" sz="1600" dirty="0"/>
              <a:t>本事業の申請者となるほか、補助事業として交付決定された場合には、円滑な事業執行と目標達成のために、その事業の推進に係る取りまとめを行うとともに、実施計画書に記載した実施体制に基づき、具体的な事業計画の作成や、事業の円滑な実施のための進行管理を行っていただくことになります。</a:t>
            </a:r>
            <a:endParaRPr lang="en-US" altLang="ja-JP" sz="1600" dirty="0"/>
          </a:p>
          <a:p>
            <a:pPr marL="0" indent="0">
              <a:buFont typeface="Arial" panose="020B0604020202020204" pitchFamily="34" charset="0"/>
              <a:buNone/>
            </a:pPr>
            <a:endParaRPr lang="ja-JP" altLang="en-US" sz="1600" dirty="0"/>
          </a:p>
          <a:p>
            <a:pPr marL="0" indent="0">
              <a:buFont typeface="Arial" panose="020B0604020202020204" pitchFamily="34" charset="0"/>
              <a:buNone/>
            </a:pPr>
            <a:r>
              <a:rPr lang="ja-JP" altLang="en-US" sz="1600" dirty="0"/>
              <a:t>　</a:t>
            </a:r>
            <a:r>
              <a:rPr lang="en-US" altLang="ja-JP" sz="1600" dirty="0"/>
              <a:t>※</a:t>
            </a:r>
            <a:r>
              <a:rPr lang="ja-JP" altLang="en-US" sz="1600" dirty="0"/>
              <a:t>代表事業者及び共同事業者は、特段の理由があり、協会が承認した場合を除き、</a:t>
            </a:r>
            <a:endParaRPr lang="en-US" altLang="ja-JP" sz="1600" dirty="0"/>
          </a:p>
          <a:p>
            <a:pPr marL="0" indent="0">
              <a:buFont typeface="Arial" panose="020B0604020202020204" pitchFamily="34" charset="0"/>
              <a:buNone/>
            </a:pPr>
            <a:r>
              <a:rPr lang="ja-JP" altLang="en-US" sz="1600" dirty="0"/>
              <a:t>　　補助事業として交付決定された後は変更できません。</a:t>
            </a:r>
          </a:p>
          <a:p>
            <a:pPr marL="0" indent="0">
              <a:buFont typeface="Arial" panose="020B0604020202020204" pitchFamily="34" charset="0"/>
              <a:buNone/>
            </a:pPr>
            <a:endParaRPr lang="en-US" altLang="ja-JP" sz="1800" dirty="0"/>
          </a:p>
        </p:txBody>
      </p:sp>
    </p:spTree>
    <p:extLst>
      <p:ext uri="{BB962C8B-B14F-4D97-AF65-F5344CB8AC3E}">
        <p14:creationId xmlns:p14="http://schemas.microsoft.com/office/powerpoint/2010/main" val="9530151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kumimoji="1"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Lst>
    <a:ext uri="{05A4C25C-085E-4340-85A3-A5531E510DB2}">
      <thm15:themeFamily xmlns:thm15="http://schemas.microsoft.com/office/thememl/2012/main" name="出向者報告会.pptx" id="{14987194-3BB0-4DA4-9572-BBF3C96982B3}" vid="{541C73A7-682B-4F55-9D5C-05FC4DA873DE}"/>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kumimoji="1"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Lst>
    <a:ext uri="{05A4C25C-085E-4340-85A3-A5531E510DB2}">
      <thm15:themeFamily xmlns:thm15="http://schemas.microsoft.com/office/thememl/2012/main" name="出向者報告会.pptx" id="{14987194-3BB0-4DA4-9572-BBF3C96982B3}" vid="{541C73A7-682B-4F55-9D5C-05FC4DA873DE}"/>
    </a:ext>
  </a:ext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kumimoji="1"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Lst>
    <a:ext uri="{05A4C25C-085E-4340-85A3-A5531E510DB2}">
      <thm15:themeFamily xmlns:thm15="http://schemas.microsoft.com/office/thememl/2012/main" name="出向者報告会.pptx" id="{14987194-3BB0-4DA4-9572-BBF3C96982B3}" vid="{541C73A7-682B-4F55-9D5C-05FC4DA873DE}"/>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テンプレ</Template>
  <TotalTime>19619</TotalTime>
  <Words>7497</Words>
  <Application>Microsoft Office PowerPoint</Application>
  <PresentationFormat>画面に合わせる (4:3)</PresentationFormat>
  <Paragraphs>836</Paragraphs>
  <Slides>38</Slides>
  <Notes>37</Notes>
  <HiddenSlides>0</HiddenSlides>
  <MMClips>0</MMClips>
  <ScaleCrop>false</ScaleCrop>
  <HeadingPairs>
    <vt:vector size="6" baseType="variant">
      <vt:variant>
        <vt:lpstr>使用されているフォント</vt:lpstr>
      </vt:variant>
      <vt:variant>
        <vt:i4>10</vt:i4>
      </vt:variant>
      <vt:variant>
        <vt:lpstr>テーマ</vt:lpstr>
      </vt:variant>
      <vt:variant>
        <vt:i4>3</vt:i4>
      </vt:variant>
      <vt:variant>
        <vt:lpstr>スライド タイトル</vt:lpstr>
      </vt:variant>
      <vt:variant>
        <vt:i4>38</vt:i4>
      </vt:variant>
    </vt:vector>
  </HeadingPairs>
  <TitlesOfParts>
    <vt:vector size="51" baseType="lpstr">
      <vt:lpstr>HGP創英角ｺﾞｼｯｸUB</vt:lpstr>
      <vt:lpstr>Meiryo UI</vt:lpstr>
      <vt:lpstr>ＭＳ Ｐゴシック</vt:lpstr>
      <vt:lpstr>ＭＳ 明朝</vt:lpstr>
      <vt:lpstr>メイリオ</vt:lpstr>
      <vt:lpstr>游ゴシック</vt:lpstr>
      <vt:lpstr>Arial</vt:lpstr>
      <vt:lpstr>Calibri</vt:lpstr>
      <vt:lpstr>Cambria</vt:lpstr>
      <vt:lpstr>Times New Roman</vt:lpstr>
      <vt:lpstr>Office ​​テーマ</vt:lpstr>
      <vt:lpstr>1_Office ​​テーマ</vt:lpstr>
      <vt:lpstr>2_Office ​​テーマ</vt:lpstr>
      <vt:lpstr>PowerPoint プレゼンテーション</vt:lpstr>
      <vt:lpstr>内容（目次） </vt:lpstr>
      <vt:lpstr>PowerPoint プレゼンテーション</vt:lpstr>
      <vt:lpstr>１．補助金の目的と性格①</vt:lpstr>
      <vt:lpstr>１．補助金の目的と性格②</vt:lpstr>
      <vt:lpstr>２．補助対象となる事業①</vt:lpstr>
      <vt:lpstr>２．補助対象となる事業②</vt:lpstr>
      <vt:lpstr>２．補助対象となる事業③</vt:lpstr>
      <vt:lpstr>２．補助対象となる事業③</vt:lpstr>
      <vt:lpstr>3 ．補助事業者の選定方法及び審査基準</vt:lpstr>
      <vt:lpstr>4 ．申請に当たっての留意事項</vt:lpstr>
      <vt:lpstr>5 ．申請の方法①　</vt:lpstr>
      <vt:lpstr>5 ．申請の方法②</vt:lpstr>
      <vt:lpstr>6 ．問い合わせ先</vt:lpstr>
      <vt:lpstr>＜参考＞ 補助事業の流れ　</vt:lpstr>
      <vt:lpstr>PowerPoint プレゼンテーション</vt:lpstr>
      <vt:lpstr>Ⅱ ．補助事業（交付決定以降）の留意事項等について①</vt:lpstr>
      <vt:lpstr>Ⅱ ．補助事業（交付決定以降）の留意事項等について②</vt:lpstr>
      <vt:lpstr>＜参考＞ 消費税及び地方消費税相当額について</vt:lpstr>
      <vt:lpstr>＜参考＞ 消費税及び地方消費税相当額について </vt:lpstr>
      <vt:lpstr>＜参考＞ 消費税及び地方消費税相当額について</vt:lpstr>
      <vt:lpstr>PowerPoint プレゼンテーション</vt:lpstr>
      <vt:lpstr>【事業の目的】</vt:lpstr>
      <vt:lpstr>【対象事業の要件】</vt:lpstr>
      <vt:lpstr>【対象事業の要件】</vt:lpstr>
      <vt:lpstr>【対象事業の要件】</vt:lpstr>
      <vt:lpstr>【対象事業の要件】</vt:lpstr>
      <vt:lpstr>【対象事業の要件】</vt:lpstr>
      <vt:lpstr>【補助事業の申請者】</vt:lpstr>
      <vt:lpstr>【補助事業期間】【補助対象、補助率、補助上限額】</vt:lpstr>
      <vt:lpstr>【補助対象、補助率、補助上限額】</vt:lpstr>
      <vt:lpstr>【補助対象、補助率、補助上限額】</vt:lpstr>
      <vt:lpstr>【補助対象、補助率、補助上限額】</vt:lpstr>
      <vt:lpstr>【補助対象、補助率、補助上限額】</vt:lpstr>
      <vt:lpstr>【補助対象、補助率、補助上限額】</vt:lpstr>
      <vt:lpstr>【補助対象、補助率、補助上限額】</vt:lpstr>
      <vt:lpstr>【補助対象、補助率、補助上限額】</vt:lpstr>
      <vt:lpstr>令和４年度(第２次補正予算) 二酸化炭素排出抑制対策事業費等補助金 (再エネ×電動車の同時導入による脱炭素型カーシェア・防災拠点化促進事業) 概要</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駒田 仁彦</dc:creator>
  <cp:lastModifiedBy>飯塚 千絵</cp:lastModifiedBy>
  <cp:revision>1686</cp:revision>
  <cp:lastPrinted>2022-12-09T07:21:09Z</cp:lastPrinted>
  <dcterms:created xsi:type="dcterms:W3CDTF">2015-03-26T00:58:25Z</dcterms:created>
  <dcterms:modified xsi:type="dcterms:W3CDTF">2023-10-12T06:20:27Z</dcterms:modified>
</cp:coreProperties>
</file>