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77" d="100"/>
          <a:sy n="77" d="100"/>
        </p:scale>
        <p:origin x="69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2023/4/26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0985" y="0"/>
            <a:ext cx="8928992" cy="430887"/>
          </a:xfrm>
          <a:prstGeom prst="rect">
            <a:avLst/>
          </a:prstGeom>
          <a:noFill/>
          <a:ln>
            <a:solidFill>
              <a:schemeClr val="tx1"/>
            </a:solidFill>
          </a:ln>
        </p:spPr>
        <p:txBody>
          <a:bodyPr wrap="square" rtlCol="0">
            <a:spAutoFit/>
          </a:bodyPr>
          <a:lstStyle/>
          <a:p>
            <a:pPr algn="ctr"/>
            <a:r>
              <a:rPr lang="ja-JP" altLang="en-US" sz="1100" b="1" dirty="0">
                <a:latin typeface="メイリオ" panose="020B0604030504040204" pitchFamily="50" charset="-128"/>
                <a:ea typeface="メイリオ" panose="020B0604030504040204" pitchFamily="50" charset="-128"/>
              </a:rPr>
              <a:t>令和５年度二酸化炭素排出抑制対策事業費等補助金（脱炭素イノベーションによる地域循環共生圏構築事業）</a:t>
            </a:r>
          </a:p>
          <a:p>
            <a:pPr algn="ctr"/>
            <a:r>
              <a:rPr lang="ja-JP" altLang="en-US" sz="1100" b="1" dirty="0">
                <a:latin typeface="メイリオ" panose="020B0604030504040204" pitchFamily="50" charset="-128"/>
                <a:ea typeface="メイリオ" panose="020B0604030504040204" pitchFamily="50" charset="-128"/>
              </a:rPr>
              <a:t>「温泉熱等利活用による経済好循環・地域活性化促進事業」</a:t>
            </a:r>
          </a:p>
        </p:txBody>
      </p:sp>
      <p:sp>
        <p:nvSpPr>
          <p:cNvPr id="5" name="テキスト ボックス 4"/>
          <p:cNvSpPr txBox="1"/>
          <p:nvPr/>
        </p:nvSpPr>
        <p:spPr>
          <a:xfrm>
            <a:off x="35496" y="476672"/>
            <a:ext cx="4320480" cy="27699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lang="ja-JP" altLang="en-US" sz="1200" dirty="0" smtClean="0">
                <a:latin typeface="メイリオ" panose="020B0604030504040204" pitchFamily="50" charset="-128"/>
                <a:ea typeface="メイリオ" panose="020B0604030504040204" pitchFamily="50" charset="-128"/>
              </a:rPr>
              <a:t>：</a:t>
            </a:r>
            <a:r>
              <a:rPr lang="zh-TW" altLang="en-US" sz="1200" dirty="0">
                <a:latin typeface="メイリオ" panose="020B0604030504040204" pitchFamily="50" charset="-128"/>
                <a:ea typeface="メイリオ" panose="020B0604030504040204" pitchFamily="50" charset="-128"/>
              </a:rPr>
              <a:t>温泉熱等利活用</a:t>
            </a:r>
            <a:r>
              <a:rPr lang="en-US" altLang="zh-TW" sz="1200" dirty="0">
                <a:latin typeface="メイリオ" panose="020B0604030504040204" pitchFamily="50" charset="-128"/>
                <a:ea typeface="メイリオ" panose="020B0604030504040204" pitchFamily="50" charset="-128"/>
              </a:rPr>
              <a:t>【</a:t>
            </a:r>
            <a:r>
              <a:rPr lang="zh-TW" altLang="en-US" sz="1200" dirty="0">
                <a:latin typeface="メイリオ" panose="020B0604030504040204" pitchFamily="50" charset="-128"/>
                <a:ea typeface="メイリオ" panose="020B0604030504040204" pitchFamily="50" charset="-128"/>
              </a:rPr>
              <a:t>設備等導入</a:t>
            </a:r>
            <a:r>
              <a:rPr lang="en-US" altLang="zh-TW" sz="1200" dirty="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996637"/>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○事業実施の代表者：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07504" y="3226226"/>
            <a:ext cx="275712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○ビジネスモデルの考え方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363" y="1781809"/>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644008" y="3250124"/>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139952" y="469625"/>
            <a:ext cx="4176464"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○事業実施期間：</a:t>
            </a:r>
            <a:r>
              <a:rPr lang="ja-JP" altLang="en-US" sz="1200" dirty="0" smtClean="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139952" y="874071"/>
            <a:ext cx="4896544" cy="27699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○補助金所要額（単位：千円）</a:t>
            </a:r>
            <a:endParaRPr lang="en-US" altLang="ja-JP" sz="12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351801"/>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4"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誰</a:t>
            </a:r>
            <a:r>
              <a:rPr lang="ja-JP" altLang="en-US" sz="1400" dirty="0">
                <a:solidFill>
                  <a:srgbClr val="FF0000"/>
                </a:solidFill>
                <a:latin typeface="メイリオ" panose="020B0604030504040204" pitchFamily="50" charset="-128"/>
                <a:ea typeface="メイリオ" panose="020B0604030504040204" pitchFamily="50" charset="-128"/>
              </a:rPr>
              <a:t>から、どのように収益を得るのか、本事業のビジネスモデルを、フロー図等も用いつつ、わかりやすく、具体的に示してください。</a:t>
            </a:r>
            <a:endPar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716016"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a:t>
            </a:r>
            <a:r>
              <a:rPr lang="ja-JP" altLang="en-US" sz="1400" dirty="0">
                <a:solidFill>
                  <a:srgbClr val="FF0000"/>
                </a:solidFill>
                <a:latin typeface="メイリオ" panose="020B0604030504040204" pitchFamily="50" charset="-128"/>
                <a:ea typeface="メイリオ" panose="020B0604030504040204" pitchFamily="50" charset="-128"/>
              </a:rPr>
              <a:t>、フロー図等も用いつつ、わかりやすく、具体的に示してください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。また、各ステークホルダーの役割も明示してください（</a:t>
            </a:r>
            <a:r>
              <a:rPr kumimoji="1" lang="en-US" altLang="ja-JP" sz="1400" dirty="0" smtClean="0">
                <a:solidFill>
                  <a:srgbClr val="FF0000"/>
                </a:solidFill>
                <a:latin typeface="メイリオ" panose="020B0604030504040204" pitchFamily="50" charset="-128"/>
                <a:ea typeface="メイリオ" panose="020B0604030504040204" pitchFamily="50" charset="-128"/>
              </a:rPr>
              <a:t>PDCA</a:t>
            </a:r>
            <a:r>
              <a:rPr kumimoji="1" lang="ja-JP" altLang="en-US" sz="1400" dirty="0" smtClean="0">
                <a:solidFill>
                  <a:srgbClr val="FF0000"/>
                </a:solidFill>
                <a:latin typeface="メイリオ" panose="020B0604030504040204" pitchFamily="50" charset="-128"/>
                <a:ea typeface="メイリオ" panose="020B0604030504040204" pitchFamily="50" charset="-128"/>
              </a:rPr>
              <a:t>をまわすうえでの、ステークホルダーの役割も示してください。）</a:t>
            </a:r>
            <a:endParaRPr kumimoji="1" lang="en-US" altLang="ja-JP" sz="1400" dirty="0" smtClean="0">
              <a:solidFill>
                <a:srgbClr val="FF000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4013753837"/>
              </p:ext>
            </p:extLst>
          </p:nvPr>
        </p:nvGraphicFramePr>
        <p:xfrm>
          <a:off x="4670857" y="1185719"/>
          <a:ext cx="1705907" cy="832711"/>
        </p:xfrm>
        <a:graphic>
          <a:graphicData uri="http://schemas.openxmlformats.org/drawingml/2006/table">
            <a:tbl>
              <a:tblPr firstRow="1" bandRow="1">
                <a:tableStyleId>{5C22544A-7EE6-4342-B048-85BDC9FD1C3A}</a:tableStyleId>
              </a:tblPr>
              <a:tblGrid>
                <a:gridCol w="1705907">
                  <a:extLst>
                    <a:ext uri="{9D8B030D-6E8A-4147-A177-3AD203B41FA5}">
                      <a16:colId xmlns:a16="http://schemas.microsoft.com/office/drawing/2014/main" val="1353137808"/>
                    </a:ext>
                  </a:extLst>
                </a:gridCol>
              </a:tblGrid>
              <a:tr h="490330">
                <a:tc>
                  <a:txBody>
                    <a:bodyPr/>
                    <a:lstStyle/>
                    <a:p>
                      <a:pPr algn="ctr"/>
                      <a:r>
                        <a:rPr kumimoji="1" lang="ja-JP" altLang="en-US" sz="1200" dirty="0" smtClean="0">
                          <a:latin typeface="メイリオ" panose="020B0604030504040204" pitchFamily="50" charset="-128"/>
                          <a:ea typeface="メイリオ" panose="020B0604030504040204" pitchFamily="50" charset="-128"/>
                        </a:rPr>
                        <a:t>令和五年度</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43019315"/>
                  </a:ext>
                </a:extLst>
              </a:tr>
              <a:tr h="342381">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54282903"/>
                  </a:ext>
                </a:extLst>
              </a:tr>
            </a:tbl>
          </a:graphicData>
        </a:graphic>
      </p:graphicFrame>
      <p:sp>
        <p:nvSpPr>
          <p:cNvPr id="19" name="正方形/長方形 18"/>
          <p:cNvSpPr/>
          <p:nvPr/>
        </p:nvSpPr>
        <p:spPr>
          <a:xfrm>
            <a:off x="97132" y="2144592"/>
            <a:ext cx="8939363" cy="10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a:t>
            </a:r>
            <a:r>
              <a:rPr lang="ja-JP" altLang="en-US" sz="1400" dirty="0" smtClean="0">
                <a:solidFill>
                  <a:srgbClr val="FF0000"/>
                </a:solidFill>
                <a:latin typeface="メイリオ" panose="020B0604030504040204" pitchFamily="50" charset="-128"/>
                <a:ea typeface="メイリオ" panose="020B0604030504040204" pitchFamily="50" charset="-128"/>
              </a:rPr>
              <a:t>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66110"/>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○キャッシュフロー作成の考え方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3820" y="1556792"/>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○イニシャルコスト合計及び内訳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1000" y="337439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○年間のランニングコスト合計及び内訳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0" y="5100465"/>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○年間の収益合計及び内訳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05396" y="404664"/>
            <a:ext cx="8939363" cy="111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を活用した事業の、事業全体のキャッシュフロー作成の考え方を示してください。その際にキャッシュフローのバウンダリー、主たる設定条件、設備等更新の考え方等は必ず明記するように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43076845"/>
              </p:ext>
            </p:extLst>
          </p:nvPr>
        </p:nvGraphicFramePr>
        <p:xfrm>
          <a:off x="105393" y="1928043"/>
          <a:ext cx="8939365" cy="1380773"/>
        </p:xfrm>
        <a:graphic>
          <a:graphicData uri="http://schemas.openxmlformats.org/drawingml/2006/table">
            <a:tbl>
              <a:tblPr firstRow="1" firstCol="1" bandRow="1">
                <a:tableStyleId>{5C22544A-7EE6-4342-B048-85BDC9FD1C3A}</a:tableStyleId>
              </a:tblPr>
              <a:tblGrid>
                <a:gridCol w="1787873">
                  <a:extLst>
                    <a:ext uri="{9D8B030D-6E8A-4147-A177-3AD203B41FA5}">
                      <a16:colId xmlns:a16="http://schemas.microsoft.com/office/drawing/2014/main" val="982633341"/>
                    </a:ext>
                  </a:extLst>
                </a:gridCol>
                <a:gridCol w="1787873">
                  <a:extLst>
                    <a:ext uri="{9D8B030D-6E8A-4147-A177-3AD203B41FA5}">
                      <a16:colId xmlns:a16="http://schemas.microsoft.com/office/drawing/2014/main" val="1136592242"/>
                    </a:ext>
                  </a:extLst>
                </a:gridCol>
                <a:gridCol w="1787873">
                  <a:extLst>
                    <a:ext uri="{9D8B030D-6E8A-4147-A177-3AD203B41FA5}">
                      <a16:colId xmlns:a16="http://schemas.microsoft.com/office/drawing/2014/main" val="2347524153"/>
                    </a:ext>
                  </a:extLst>
                </a:gridCol>
                <a:gridCol w="1787873">
                  <a:extLst>
                    <a:ext uri="{9D8B030D-6E8A-4147-A177-3AD203B41FA5}">
                      <a16:colId xmlns:a16="http://schemas.microsoft.com/office/drawing/2014/main" val="4139773395"/>
                    </a:ext>
                  </a:extLst>
                </a:gridCol>
                <a:gridCol w="1787873">
                  <a:extLst>
                    <a:ext uri="{9D8B030D-6E8A-4147-A177-3AD203B41FA5}">
                      <a16:colId xmlns:a16="http://schemas.microsoft.com/office/drawing/2014/main" val="2574977061"/>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耐用年数</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0" name="テキスト ボックス 29"/>
          <p:cNvSpPr txBox="1"/>
          <p:nvPr/>
        </p:nvSpPr>
        <p:spPr>
          <a:xfrm>
            <a:off x="4672072" y="3284099"/>
            <a:ext cx="261311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○更新費合計及び内訳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4194329439"/>
              </p:ext>
            </p:extLst>
          </p:nvPr>
        </p:nvGraphicFramePr>
        <p:xfrm>
          <a:off x="105393" y="5440907"/>
          <a:ext cx="5363620" cy="1380773"/>
        </p:xfrm>
        <a:graphic>
          <a:graphicData uri="http://schemas.openxmlformats.org/drawingml/2006/table">
            <a:tbl>
              <a:tblPr firstRow="1" firstCol="1" bandRow="1">
                <a:tableStyleId>{5C22544A-7EE6-4342-B048-85BDC9FD1C3A}</a:tableStyleId>
              </a:tblPr>
              <a:tblGrid>
                <a:gridCol w="1340905">
                  <a:extLst>
                    <a:ext uri="{9D8B030D-6E8A-4147-A177-3AD203B41FA5}">
                      <a16:colId xmlns:a16="http://schemas.microsoft.com/office/drawing/2014/main" val="982633341"/>
                    </a:ext>
                  </a:extLst>
                </a:gridCol>
                <a:gridCol w="1340905">
                  <a:extLst>
                    <a:ext uri="{9D8B030D-6E8A-4147-A177-3AD203B41FA5}">
                      <a16:colId xmlns:a16="http://schemas.microsoft.com/office/drawing/2014/main" val="1136592242"/>
                    </a:ext>
                  </a:extLst>
                </a:gridCol>
                <a:gridCol w="1340905">
                  <a:extLst>
                    <a:ext uri="{9D8B030D-6E8A-4147-A177-3AD203B41FA5}">
                      <a16:colId xmlns:a16="http://schemas.microsoft.com/office/drawing/2014/main" val="2347524153"/>
                    </a:ext>
                  </a:extLst>
                </a:gridCol>
                <a:gridCol w="1340905">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6" name="四角形吹き出し 35"/>
          <p:cNvSpPr/>
          <p:nvPr/>
        </p:nvSpPr>
        <p:spPr>
          <a:xfrm>
            <a:off x="5469013" y="5917821"/>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基本的にイニシャルコスト、更新費等は年間で割り戻して計上してください。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15" name="四角形吹き出し 14"/>
          <p:cNvSpPr/>
          <p:nvPr/>
        </p:nvSpPr>
        <p:spPr>
          <a:xfrm>
            <a:off x="5665002" y="2511694"/>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設備等のスペックも必ず明記してください。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563163947"/>
              </p:ext>
            </p:extLst>
          </p:nvPr>
        </p:nvGraphicFramePr>
        <p:xfrm>
          <a:off x="105393" y="3660046"/>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365889552"/>
              </p:ext>
            </p:extLst>
          </p:nvPr>
        </p:nvGraphicFramePr>
        <p:xfrm>
          <a:off x="4625111" y="3647891"/>
          <a:ext cx="4466608" cy="1380773"/>
        </p:xfrm>
        <a:graphic>
          <a:graphicData uri="http://schemas.openxmlformats.org/drawingml/2006/table">
            <a:tbl>
              <a:tblPr firstRow="1" firstCol="1" bandRow="1">
                <a:tableStyleId>{5C22544A-7EE6-4342-B048-85BDC9FD1C3A}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設定根拠</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209707">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2792683254"/>
                  </a:ext>
                </a:extLst>
              </a:tr>
              <a:tr h="283493">
                <a:tc>
                  <a:txBody>
                    <a:bodyPr/>
                    <a:lstStyle/>
                    <a:p>
                      <a:r>
                        <a:rPr kumimoji="1" lang="ja-JP" altLang="en-US" sz="1200" dirty="0" smtClean="0"/>
                        <a:t>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29" name="四角形吹き出し 28"/>
          <p:cNvSpPr/>
          <p:nvPr/>
        </p:nvSpPr>
        <p:spPr>
          <a:xfrm>
            <a:off x="5804398" y="4587895"/>
            <a:ext cx="3240360" cy="779844"/>
          </a:xfrm>
          <a:prstGeom prst="wedgeRectCallout">
            <a:avLst>
              <a:gd name="adj1" fmla="val -39449"/>
              <a:gd name="adj2" fmla="val -87178"/>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29798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44624"/>
            <a:ext cx="4197286"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○事業期間全体の収支の概要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9" name="四角形吹き出し 28"/>
          <p:cNvSpPr/>
          <p:nvPr/>
        </p:nvSpPr>
        <p:spPr>
          <a:xfrm>
            <a:off x="5436096" y="2466669"/>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13769935"/>
              </p:ext>
            </p:extLst>
          </p:nvPr>
        </p:nvGraphicFramePr>
        <p:xfrm>
          <a:off x="100460" y="460217"/>
          <a:ext cx="8936037" cy="1929413"/>
        </p:xfrm>
        <a:graphic>
          <a:graphicData uri="http://schemas.openxmlformats.org/drawingml/2006/table">
            <a:tbl>
              <a:tblPr firstRow="1" firstCol="1" bandRow="1">
                <a:tableStyleId>{5C22544A-7EE6-4342-B048-85BDC9FD1C3A}</a:tableStyleId>
              </a:tblPr>
              <a:tblGrid>
                <a:gridCol w="2978679">
                  <a:extLst>
                    <a:ext uri="{9D8B030D-6E8A-4147-A177-3AD203B41FA5}">
                      <a16:colId xmlns:a16="http://schemas.microsoft.com/office/drawing/2014/main" val="982633341"/>
                    </a:ext>
                  </a:extLst>
                </a:gridCol>
                <a:gridCol w="2978679">
                  <a:extLst>
                    <a:ext uri="{9D8B030D-6E8A-4147-A177-3AD203B41FA5}">
                      <a16:colId xmlns:a16="http://schemas.microsoft.com/office/drawing/2014/main" val="1136592242"/>
                    </a:ext>
                  </a:extLst>
                </a:gridCol>
                <a:gridCol w="2978679">
                  <a:extLst>
                    <a:ext uri="{9D8B030D-6E8A-4147-A177-3AD203B41FA5}">
                      <a16:colId xmlns:a16="http://schemas.microsoft.com/office/drawing/2014/main" val="2347524153"/>
                    </a:ext>
                  </a:extLst>
                </a:gridCol>
              </a:tblGrid>
              <a:tr h="209707">
                <a:tc>
                  <a:txBody>
                    <a:bodyPr/>
                    <a:lstStyle/>
                    <a:p>
                      <a:pPr algn="ctr"/>
                      <a:r>
                        <a:rPr kumimoji="1" lang="ja-JP" altLang="en-US" sz="1200" dirty="0" smtClean="0"/>
                        <a:t>項目</a:t>
                      </a:r>
                      <a:endParaRPr kumimoji="1" lang="ja-JP" altLang="en-US" sz="1200" dirty="0"/>
                    </a:p>
                  </a:txBody>
                  <a:tcPr/>
                </a:tc>
                <a:tc>
                  <a:txBody>
                    <a:bodyPr/>
                    <a:lstStyle/>
                    <a:p>
                      <a:pPr algn="ctr"/>
                      <a:r>
                        <a:rPr kumimoji="1" lang="ja-JP" altLang="en-US" sz="1200" dirty="0" smtClean="0"/>
                        <a:t>金額（千円）</a:t>
                      </a:r>
                      <a:endParaRPr kumimoji="1" lang="ja-JP" altLang="en-US" sz="1200" dirty="0"/>
                    </a:p>
                  </a:txBody>
                  <a:tcPr/>
                </a:tc>
                <a:tc>
                  <a:txBody>
                    <a:bodyPr/>
                    <a:lstStyle/>
                    <a:p>
                      <a:pPr algn="ctr"/>
                      <a:r>
                        <a:rPr kumimoji="1" lang="ja-JP" altLang="en-US" sz="1200" dirty="0" smtClean="0"/>
                        <a:t>備考</a:t>
                      </a:r>
                      <a:endParaRPr kumimoji="1" lang="ja-JP" altLang="en-US" sz="1200" dirty="0"/>
                    </a:p>
                  </a:txBody>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イニシャルコスト</a:t>
                      </a:r>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427201104"/>
                  </a:ext>
                </a:extLst>
              </a:tr>
              <a:tr h="209707">
                <a:tc>
                  <a:txBody>
                    <a:bodyPr/>
                    <a:lstStyle/>
                    <a:p>
                      <a:r>
                        <a:rPr kumimoji="1" lang="ja-JP" altLang="en-US" sz="1200" dirty="0" smtClean="0"/>
                        <a:t>事業期間全体でのランニングコスト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r>
                        <a:rPr kumimoji="1" lang="ja-JP" altLang="en-US" sz="1200" dirty="0" smtClean="0"/>
                        <a:t>更新費等</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smtClean="0"/>
                        <a:t>その他コスト</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smtClean="0"/>
                        <a:t>収益</a:t>
                      </a:r>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980100033"/>
                  </a:ext>
                </a:extLst>
              </a:tr>
              <a:tr h="283493">
                <a:tc>
                  <a:txBody>
                    <a:bodyPr/>
                    <a:lstStyle/>
                    <a:p>
                      <a:r>
                        <a:rPr kumimoji="1" lang="ja-JP" altLang="en-US" sz="1200" dirty="0" smtClean="0"/>
                        <a:t>事業期間全体での収支合計</a:t>
                      </a:r>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17" name="正方形/長方形 16"/>
          <p:cNvSpPr/>
          <p:nvPr/>
        </p:nvSpPr>
        <p:spPr>
          <a:xfrm>
            <a:off x="107504" y="2505998"/>
            <a:ext cx="8928992" cy="3155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年間の内訳を示した、事業期間全体のキャッシュフロー図（グラフ）を添付してください。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また、</a:t>
            </a:r>
            <a:r>
              <a:rPr kumimoji="1" lang="ja-JP" altLang="en-US" sz="1400" b="1" dirty="0" smtClean="0">
                <a:solidFill>
                  <a:srgbClr val="FF0000"/>
                </a:solidFill>
                <a:latin typeface="メイリオ" panose="020B0604030504040204" pitchFamily="50" charset="-128"/>
                <a:ea typeface="メイリオ" panose="020B0604030504040204" pitchFamily="50" charset="-128"/>
              </a:rPr>
              <a:t>投資回収年数は必ず明記</a:t>
            </a:r>
            <a:r>
              <a:rPr kumimoji="1"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7" name="四角形吹き出し 6"/>
          <p:cNvSpPr/>
          <p:nvPr/>
        </p:nvSpPr>
        <p:spPr>
          <a:xfrm>
            <a:off x="5796136" y="1396673"/>
            <a:ext cx="3240360" cy="779844"/>
          </a:xfrm>
          <a:prstGeom prst="wedgeRectCallout">
            <a:avLst>
              <a:gd name="adj1" fmla="val -27392"/>
              <a:gd name="adj2" fmla="val -75921"/>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内訳は、前のスライドを参照すれば、必ずわかる形で作成してください。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6575" y="5661248"/>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○経済波及効果</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89033" y="6014865"/>
            <a:ext cx="8939363" cy="7265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本事業の実施による経済波及効果を記載してください。なお、</a:t>
            </a:r>
            <a:r>
              <a:rPr lang="ja-JP" altLang="en-US" sz="1400" b="1" u="sng" dirty="0" smtClean="0">
                <a:solidFill>
                  <a:srgbClr val="FF0000"/>
                </a:solidFill>
                <a:latin typeface="メイリオ" panose="020B0604030504040204" pitchFamily="50" charset="-128"/>
                <a:ea typeface="メイリオ" panose="020B0604030504040204" pitchFamily="50" charset="-128"/>
              </a:rPr>
              <a:t>地域の雇用創出については可能な限り定量的に、必ず記載</a:t>
            </a:r>
            <a:r>
              <a:rPr lang="ja-JP" altLang="en-US" sz="1400" dirty="0" smtClean="0">
                <a:solidFill>
                  <a:srgbClr val="FF0000"/>
                </a:solidFill>
                <a:latin typeface="メイリオ" panose="020B0604030504040204" pitchFamily="50" charset="-128"/>
                <a:ea typeface="メイリオ" panose="020B0604030504040204" pitchFamily="50" charset="-128"/>
              </a:rPr>
              <a:t>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60707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582</Words>
  <Application>Microsoft Office PowerPoint</Application>
  <PresentationFormat>画面に合わせる (4:3)</PresentationFormat>
  <Paragraphs>67</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メイリオ</vt:lpstr>
      <vt:lpstr>Arial</vt:lpstr>
      <vt:lpstr>Calibri</vt:lpstr>
      <vt:lpstr>Blank</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2023-04-26T00:17:51Z</dcterms:modified>
</cp:coreProperties>
</file>