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1" r:id="rId3"/>
    <p:sldId id="262" r:id="rId4"/>
    <p:sldId id="263" r:id="rId5"/>
    <p:sldId id="264" r:id="rId6"/>
    <p:sldId id="265" r:id="rId7"/>
  </p:sldIdLst>
  <p:sldSz cx="9144000" cy="6858000" type="screen4x3"/>
  <p:notesSz cx="9866313" cy="14295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113" d="100"/>
          <a:sy n="113" d="100"/>
        </p:scale>
        <p:origin x="204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2022/5/22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093F585B-9B4F-467B-B7B4-74074AACADA3}"/>
              </a:ext>
            </a:extLst>
          </p:cNvPr>
          <p:cNvSpPr/>
          <p:nvPr/>
        </p:nvSpPr>
        <p:spPr>
          <a:xfrm>
            <a:off x="97132" y="1124745"/>
            <a:ext cx="8939363" cy="55446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latin typeface="+mn-ea"/>
              </a:rPr>
              <a:t>【</a:t>
            </a:r>
            <a:r>
              <a:rPr lang="ja-JP" altLang="en-US" sz="1400" dirty="0">
                <a:solidFill>
                  <a:schemeClr val="tx1"/>
                </a:solidFill>
                <a:latin typeface="+mn-ea"/>
              </a:rPr>
              <a:t>事業概要</a:t>
            </a:r>
            <a:r>
              <a:rPr lang="en-US" altLang="ja-JP" sz="1400" dirty="0" smtClean="0">
                <a:solidFill>
                  <a:schemeClr val="tx1"/>
                </a:solidFill>
                <a:latin typeface="+mn-ea"/>
              </a:rPr>
              <a:t>】</a:t>
            </a:r>
            <a:endParaRPr lang="ja-JP" altLang="en-US" sz="1400" dirty="0">
              <a:solidFill>
                <a:schemeClr val="tx1"/>
              </a:solidFill>
              <a:latin typeface="+mn-ea"/>
            </a:endParaRPr>
          </a:p>
        </p:txBody>
      </p:sp>
      <p:sp>
        <p:nvSpPr>
          <p:cNvPr id="18" name="テキスト ボックス 17">
            <a:extLst>
              <a:ext uri="{FF2B5EF4-FFF2-40B4-BE49-F238E27FC236}">
                <a16:creationId xmlns:a16="http://schemas.microsoft.com/office/drawing/2014/main" id="{A3320565-0348-4A47-95EE-7AFAC82EFDE9}"/>
              </a:ext>
            </a:extLst>
          </p:cNvPr>
          <p:cNvSpPr txBox="1"/>
          <p:nvPr/>
        </p:nvSpPr>
        <p:spPr>
          <a:xfrm>
            <a:off x="0" y="651362"/>
            <a:ext cx="9144000" cy="369332"/>
          </a:xfrm>
          <a:prstGeom prst="rect">
            <a:avLst/>
          </a:prstGeom>
          <a:noFill/>
        </p:spPr>
        <p:txBody>
          <a:bodyPr wrap="square" rtlCol="0">
            <a:spAutoFit/>
          </a:bodyPr>
          <a:lstStyle/>
          <a:p>
            <a:pPr algn="just"/>
            <a:r>
              <a:rPr lang="en-US" altLang="ja-JP" sz="900" dirty="0" smtClean="0">
                <a:solidFill>
                  <a:srgbClr val="FF0000"/>
                </a:solidFill>
                <a:latin typeface="+mn-ea"/>
              </a:rPr>
              <a:t>※</a:t>
            </a:r>
            <a:r>
              <a:rPr lang="ja-JP" altLang="en-US" sz="900" dirty="0" smtClean="0">
                <a:solidFill>
                  <a:srgbClr val="FF0000"/>
                </a:solidFill>
                <a:latin typeface="+mn-ea"/>
              </a:rPr>
              <a:t>本資料は、申請する事業の概要をまとえていただくとともに、公募要領に記載の審査のポイントのうち、主に</a:t>
            </a:r>
            <a:r>
              <a:rPr lang="en-US" altLang="ja-JP" sz="900" dirty="0" smtClean="0">
                <a:solidFill>
                  <a:srgbClr val="FF0000"/>
                </a:solidFill>
                <a:latin typeface="+mn-ea"/>
              </a:rPr>
              <a:t>【</a:t>
            </a:r>
            <a:r>
              <a:rPr lang="ja-JP" altLang="en-US" sz="900" dirty="0" smtClean="0">
                <a:solidFill>
                  <a:srgbClr val="FF0000"/>
                </a:solidFill>
                <a:latin typeface="+mn-ea"/>
              </a:rPr>
              <a:t>加点</a:t>
            </a:r>
            <a:r>
              <a:rPr lang="en-US" altLang="ja-JP" sz="900" dirty="0" smtClean="0">
                <a:solidFill>
                  <a:srgbClr val="FF0000"/>
                </a:solidFill>
                <a:latin typeface="+mn-ea"/>
              </a:rPr>
              <a:t>】</a:t>
            </a:r>
            <a:r>
              <a:rPr lang="ja-JP" altLang="en-US" sz="900" dirty="0" smtClean="0">
                <a:solidFill>
                  <a:srgbClr val="FF0000"/>
                </a:solidFill>
                <a:latin typeface="+mn-ea"/>
              </a:rPr>
              <a:t>要素について、事業者自らが該当すると考えるものについて補足説明するためのものです。</a:t>
            </a:r>
            <a:r>
              <a:rPr kumimoji="1" lang="ja-JP" altLang="en-US" sz="900" dirty="0" smtClean="0">
                <a:solidFill>
                  <a:srgbClr val="FF0000"/>
                </a:solidFill>
                <a:latin typeface="+mn-ea"/>
              </a:rPr>
              <a:t>該当すると考える</a:t>
            </a:r>
            <a:r>
              <a:rPr kumimoji="1" lang="en-US" altLang="ja-JP" sz="900" dirty="0" smtClean="0">
                <a:solidFill>
                  <a:srgbClr val="FF0000"/>
                </a:solidFill>
                <a:latin typeface="+mn-ea"/>
              </a:rPr>
              <a:t>【</a:t>
            </a:r>
            <a:r>
              <a:rPr kumimoji="1" lang="ja-JP" altLang="en-US" sz="900" dirty="0" smtClean="0">
                <a:solidFill>
                  <a:srgbClr val="FF0000"/>
                </a:solidFill>
                <a:latin typeface="+mn-ea"/>
              </a:rPr>
              <a:t>加点</a:t>
            </a:r>
            <a:r>
              <a:rPr kumimoji="1" lang="en-US" altLang="ja-JP" sz="900" dirty="0" smtClean="0">
                <a:solidFill>
                  <a:srgbClr val="FF0000"/>
                </a:solidFill>
                <a:latin typeface="+mn-ea"/>
              </a:rPr>
              <a:t>】</a:t>
            </a:r>
            <a:r>
              <a:rPr kumimoji="1" lang="ja-JP" altLang="en-US" sz="900" dirty="0" smtClean="0">
                <a:solidFill>
                  <a:srgbClr val="FF0000"/>
                </a:solidFill>
                <a:latin typeface="+mn-ea"/>
              </a:rPr>
              <a:t>要素を公募要領から転記しつつ、その内容について①から⑤の項目に対応する記載欄に簡潔に記載してください。</a:t>
            </a:r>
            <a:endParaRPr kumimoji="1" lang="ja-JP" altLang="en-US" sz="900" dirty="0">
              <a:solidFill>
                <a:srgbClr val="FF0000"/>
              </a:solidFill>
              <a:latin typeface="+mn-ea"/>
            </a:endParaRPr>
          </a:p>
        </p:txBody>
      </p:sp>
      <p:sp>
        <p:nvSpPr>
          <p:cNvPr id="2" name="正方形/長方形 1"/>
          <p:cNvSpPr/>
          <p:nvPr/>
        </p:nvSpPr>
        <p:spPr>
          <a:xfrm>
            <a:off x="0" y="0"/>
            <a:ext cx="9144000" cy="338554"/>
          </a:xfrm>
          <a:prstGeom prst="rect">
            <a:avLst/>
          </a:prstGeom>
        </p:spPr>
        <p:txBody>
          <a:bodyPr wrap="square">
            <a:spAutoFit/>
          </a:bodyPr>
          <a:lstStyle/>
          <a:p>
            <a:pPr algn="ctr"/>
            <a:r>
              <a:rPr lang="ja-JP" altLang="en-US" sz="1600" b="1" dirty="0">
                <a:latin typeface="+mn-ea"/>
              </a:rPr>
              <a:t>食とくらしの「グリーンライフ・ポイント」推進事業　その他の参考資料</a:t>
            </a:r>
          </a:p>
        </p:txBody>
      </p:sp>
      <p:graphicFrame>
        <p:nvGraphicFramePr>
          <p:cNvPr id="7" name="表 6"/>
          <p:cNvGraphicFramePr>
            <a:graphicFrameLocks noGrp="1"/>
          </p:cNvGraphicFramePr>
          <p:nvPr>
            <p:extLst>
              <p:ext uri="{D42A27DB-BD31-4B8C-83A1-F6EECF244321}">
                <p14:modId xmlns:p14="http://schemas.microsoft.com/office/powerpoint/2010/main" val="947943528"/>
              </p:ext>
            </p:extLst>
          </p:nvPr>
        </p:nvGraphicFramePr>
        <p:xfrm>
          <a:off x="97130" y="347444"/>
          <a:ext cx="8939364" cy="274320"/>
        </p:xfrm>
        <a:graphic>
          <a:graphicData uri="http://schemas.openxmlformats.org/drawingml/2006/table">
            <a:tbl>
              <a:tblPr firstRow="1" bandRow="1">
                <a:tableStyleId>{073A0DAA-6AF3-43AB-8588-CEC1D06C72B9}</a:tableStyleId>
              </a:tblPr>
              <a:tblGrid>
                <a:gridCol w="4469682">
                  <a:extLst>
                    <a:ext uri="{9D8B030D-6E8A-4147-A177-3AD203B41FA5}">
                      <a16:colId xmlns:a16="http://schemas.microsoft.com/office/drawing/2014/main" val="1914052886"/>
                    </a:ext>
                  </a:extLst>
                </a:gridCol>
                <a:gridCol w="4469682">
                  <a:extLst>
                    <a:ext uri="{9D8B030D-6E8A-4147-A177-3AD203B41FA5}">
                      <a16:colId xmlns:a16="http://schemas.microsoft.com/office/drawing/2014/main" val="2903838351"/>
                    </a:ext>
                  </a:extLst>
                </a:gridCol>
              </a:tblGrid>
              <a:tr h="216923">
                <a:tc>
                  <a:txBody>
                    <a:bodyPr/>
                    <a:lstStyle/>
                    <a:p>
                      <a:r>
                        <a:rPr kumimoji="1" lang="ja-JP" altLang="en-US" sz="1200" b="0" dirty="0" smtClean="0">
                          <a:solidFill>
                            <a:schemeClr val="tx1"/>
                          </a:solidFill>
                        </a:rPr>
                        <a:t>（代表）事業者組織名：○○○</a:t>
                      </a:r>
                      <a:endParaRPr kumimoji="1"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（代表）事業者代表者の所属・役職・氏名：○○　○○　○○○○</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4173159"/>
                  </a:ext>
                </a:extLst>
              </a:tr>
            </a:tbl>
          </a:graphicData>
        </a:graphic>
      </p:graphicFrame>
      <p:sp>
        <p:nvSpPr>
          <p:cNvPr id="15" name="テキスト ボックス 14">
            <a:extLst>
              <a:ext uri="{FF2B5EF4-FFF2-40B4-BE49-F238E27FC236}">
                <a16:creationId xmlns:a16="http://schemas.microsoft.com/office/drawing/2014/main" id="{A3320565-0348-4A47-95EE-7AFAC82EFDE9}"/>
              </a:ext>
            </a:extLst>
          </p:cNvPr>
          <p:cNvSpPr txBox="1"/>
          <p:nvPr/>
        </p:nvSpPr>
        <p:spPr>
          <a:xfrm>
            <a:off x="1043608" y="1148836"/>
            <a:ext cx="7992886" cy="369332"/>
          </a:xfrm>
          <a:prstGeom prst="rect">
            <a:avLst/>
          </a:prstGeom>
          <a:noFill/>
        </p:spPr>
        <p:txBody>
          <a:bodyPr wrap="square" rtlCol="0">
            <a:spAutoFit/>
          </a:bodyPr>
          <a:lstStyle/>
          <a:p>
            <a:pPr algn="just"/>
            <a:r>
              <a:rPr kumimoji="1" lang="en-US" altLang="ja-JP" sz="900" dirty="0" smtClean="0">
                <a:solidFill>
                  <a:srgbClr val="FF0000"/>
                </a:solidFill>
                <a:latin typeface="+mn-ea"/>
              </a:rPr>
              <a:t>※</a:t>
            </a:r>
            <a:r>
              <a:rPr kumimoji="1" lang="ja-JP" altLang="en-US" sz="900" dirty="0" smtClean="0">
                <a:solidFill>
                  <a:srgbClr val="FF0000"/>
                </a:solidFill>
                <a:latin typeface="+mn-ea"/>
              </a:rPr>
              <a:t>事業の目的、ポイント発行の対象とする環境配慮行動及びその環境保全効果、実施体制図、ポイント発行の仕組み・システム等の全体図、スケジュール（ポイント発行のための仕組み・システムづくりの期間とポイント発行開始日・ポイント発行期間を明記）等の事業概要を１枚にまとめてください</a:t>
            </a:r>
            <a:endParaRPr kumimoji="1" lang="ja-JP" altLang="en-US" sz="900" dirty="0">
              <a:solidFill>
                <a:srgbClr val="FF0000"/>
              </a:solidFill>
              <a:latin typeface="+mn-ea"/>
            </a:endParaRPr>
          </a:p>
        </p:txBody>
      </p:sp>
    </p:spTree>
    <p:extLst>
      <p:ext uri="{BB962C8B-B14F-4D97-AF65-F5344CB8AC3E}">
        <p14:creationId xmlns:p14="http://schemas.microsoft.com/office/powerpoint/2010/main" val="220593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093F585B-9B4F-467B-B7B4-74074AACADA3}"/>
              </a:ext>
            </a:extLst>
          </p:cNvPr>
          <p:cNvSpPr/>
          <p:nvPr/>
        </p:nvSpPr>
        <p:spPr>
          <a:xfrm>
            <a:off x="97132" y="764704"/>
            <a:ext cx="8939363" cy="5904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mn-ea"/>
              </a:rPr>
              <a:t>①　事業の</a:t>
            </a:r>
            <a:r>
              <a:rPr lang="ja-JP" altLang="en-US" sz="1400" dirty="0" smtClean="0">
                <a:solidFill>
                  <a:schemeClr val="tx1"/>
                </a:solidFill>
                <a:latin typeface="+mn-ea"/>
              </a:rPr>
              <a:t>目的</a:t>
            </a:r>
            <a:endParaRPr lang="ja-JP" altLang="en-US" sz="1400" dirty="0">
              <a:solidFill>
                <a:schemeClr val="tx1"/>
              </a:solidFill>
              <a:latin typeface="+mn-ea"/>
            </a:endParaRPr>
          </a:p>
        </p:txBody>
      </p:sp>
      <p:sp>
        <p:nvSpPr>
          <p:cNvPr id="2" name="正方形/長方形 1"/>
          <p:cNvSpPr/>
          <p:nvPr/>
        </p:nvSpPr>
        <p:spPr>
          <a:xfrm>
            <a:off x="0" y="0"/>
            <a:ext cx="9144000" cy="338554"/>
          </a:xfrm>
          <a:prstGeom prst="rect">
            <a:avLst/>
          </a:prstGeom>
        </p:spPr>
        <p:txBody>
          <a:bodyPr wrap="square">
            <a:spAutoFit/>
          </a:bodyPr>
          <a:lstStyle/>
          <a:p>
            <a:pPr algn="ctr"/>
            <a:r>
              <a:rPr lang="ja-JP" altLang="en-US" sz="1600" b="1" dirty="0">
                <a:latin typeface="+mn-ea"/>
              </a:rPr>
              <a:t>食とくらしの「グリーンライフ・ポイント」推進事業　その他の参考資料</a:t>
            </a:r>
          </a:p>
        </p:txBody>
      </p:sp>
      <p:graphicFrame>
        <p:nvGraphicFramePr>
          <p:cNvPr id="7" name="表 6"/>
          <p:cNvGraphicFramePr>
            <a:graphicFrameLocks noGrp="1"/>
          </p:cNvGraphicFramePr>
          <p:nvPr/>
        </p:nvGraphicFramePr>
        <p:xfrm>
          <a:off x="97130" y="347444"/>
          <a:ext cx="8939364" cy="274320"/>
        </p:xfrm>
        <a:graphic>
          <a:graphicData uri="http://schemas.openxmlformats.org/drawingml/2006/table">
            <a:tbl>
              <a:tblPr firstRow="1" bandRow="1">
                <a:tableStyleId>{073A0DAA-6AF3-43AB-8588-CEC1D06C72B9}</a:tableStyleId>
              </a:tblPr>
              <a:tblGrid>
                <a:gridCol w="4469682">
                  <a:extLst>
                    <a:ext uri="{9D8B030D-6E8A-4147-A177-3AD203B41FA5}">
                      <a16:colId xmlns:a16="http://schemas.microsoft.com/office/drawing/2014/main" val="1914052886"/>
                    </a:ext>
                  </a:extLst>
                </a:gridCol>
                <a:gridCol w="4469682">
                  <a:extLst>
                    <a:ext uri="{9D8B030D-6E8A-4147-A177-3AD203B41FA5}">
                      <a16:colId xmlns:a16="http://schemas.microsoft.com/office/drawing/2014/main" val="2903838351"/>
                    </a:ext>
                  </a:extLst>
                </a:gridCol>
              </a:tblGrid>
              <a:tr h="216923">
                <a:tc>
                  <a:txBody>
                    <a:bodyPr/>
                    <a:lstStyle/>
                    <a:p>
                      <a:r>
                        <a:rPr kumimoji="1" lang="ja-JP" altLang="en-US" sz="1200" b="0" dirty="0" smtClean="0">
                          <a:solidFill>
                            <a:schemeClr val="tx1"/>
                          </a:solidFill>
                        </a:rPr>
                        <a:t>（代表）事業者組織名：○○○</a:t>
                      </a:r>
                      <a:endParaRPr kumimoji="1"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（代表）事業者代表者の所属・役職・氏名：○○　○○　○○○○</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4173159"/>
                  </a:ext>
                </a:extLst>
              </a:tr>
            </a:tbl>
          </a:graphicData>
        </a:graphic>
      </p:graphicFrame>
      <p:sp>
        <p:nvSpPr>
          <p:cNvPr id="3" name="正方形/長方形 2"/>
          <p:cNvSpPr/>
          <p:nvPr/>
        </p:nvSpPr>
        <p:spPr>
          <a:xfrm>
            <a:off x="1191565" y="2636912"/>
            <a:ext cx="6750494" cy="2246769"/>
          </a:xfrm>
          <a:prstGeom prst="rect">
            <a:avLst/>
          </a:prstGeom>
          <a:ln>
            <a:solidFill>
              <a:srgbClr val="FF0000"/>
            </a:solidFill>
          </a:ln>
        </p:spPr>
        <p:txBody>
          <a:bodyPr wrap="square">
            <a:spAutoFit/>
          </a:bodyPr>
          <a:lstStyle/>
          <a:p>
            <a:r>
              <a:rPr lang="en-US" altLang="ja-JP" sz="1400" dirty="0" smtClean="0">
                <a:solidFill>
                  <a:srgbClr val="FF0000"/>
                </a:solidFill>
              </a:rPr>
              <a:t>※</a:t>
            </a:r>
            <a:r>
              <a:rPr lang="ja-JP" altLang="en-US" sz="1400" dirty="0" smtClean="0">
                <a:solidFill>
                  <a:srgbClr val="FF0000"/>
                </a:solidFill>
              </a:rPr>
              <a:t>以下の</a:t>
            </a:r>
            <a:r>
              <a:rPr lang="en-US" altLang="ja-JP" sz="1400" dirty="0" smtClean="0">
                <a:solidFill>
                  <a:srgbClr val="FF0000"/>
                </a:solidFill>
              </a:rPr>
              <a:t>【</a:t>
            </a:r>
            <a:r>
              <a:rPr lang="ja-JP" altLang="en-US" sz="1400" dirty="0" smtClean="0">
                <a:solidFill>
                  <a:srgbClr val="FF0000"/>
                </a:solidFill>
              </a:rPr>
              <a:t>加点</a:t>
            </a:r>
            <a:r>
              <a:rPr lang="en-US" altLang="ja-JP" sz="1400" dirty="0" smtClean="0">
                <a:solidFill>
                  <a:srgbClr val="FF0000"/>
                </a:solidFill>
              </a:rPr>
              <a:t>】</a:t>
            </a:r>
            <a:r>
              <a:rPr lang="ja-JP" altLang="en-US" sz="1400" dirty="0" smtClean="0">
                <a:solidFill>
                  <a:srgbClr val="FF0000"/>
                </a:solidFill>
              </a:rPr>
              <a:t>要素のうち、該当すると考えるものを転記の上、その内容を１枚にまとめてください。記載に当たっては、公募要領に記載の</a:t>
            </a:r>
            <a:r>
              <a:rPr lang="en-US" altLang="ja-JP" sz="1400" dirty="0" smtClean="0">
                <a:solidFill>
                  <a:srgbClr val="FF0000"/>
                </a:solidFill>
              </a:rPr>
              <a:t>【</a:t>
            </a:r>
            <a:r>
              <a:rPr lang="ja-JP" altLang="en-US" sz="1400" dirty="0" smtClean="0">
                <a:solidFill>
                  <a:srgbClr val="FF0000"/>
                </a:solidFill>
              </a:rPr>
              <a:t>必須</a:t>
            </a:r>
            <a:r>
              <a:rPr lang="en-US" altLang="ja-JP" sz="1400" dirty="0" smtClean="0">
                <a:solidFill>
                  <a:srgbClr val="FF0000"/>
                </a:solidFill>
              </a:rPr>
              <a:t>】</a:t>
            </a:r>
            <a:r>
              <a:rPr lang="ja-JP" altLang="en-US" sz="1400" dirty="0" smtClean="0">
                <a:solidFill>
                  <a:srgbClr val="FF0000"/>
                </a:solidFill>
              </a:rPr>
              <a:t>要素を記載してもかまいません。該当するものがなければ　該当無し　とのみ記載ください。この赤枠囲みの注釈は提出の際には削除してください。</a:t>
            </a:r>
            <a:endParaRPr lang="en-US" altLang="ja-JP" sz="1400" dirty="0" smtClean="0">
              <a:solidFill>
                <a:srgbClr val="FF0000"/>
              </a:solidFill>
            </a:endParaRPr>
          </a:p>
          <a:p>
            <a:endParaRPr lang="en-US" altLang="ja-JP" sz="1400" dirty="0">
              <a:solidFill>
                <a:srgbClr val="FF0000"/>
              </a:solidFill>
            </a:endParaRPr>
          </a:p>
          <a:p>
            <a:r>
              <a:rPr lang="en-US" altLang="ja-JP" sz="1400" dirty="0" smtClean="0">
                <a:solidFill>
                  <a:srgbClr val="0070C0"/>
                </a:solidFill>
              </a:rPr>
              <a:t>【</a:t>
            </a:r>
            <a:r>
              <a:rPr lang="ja-JP" altLang="en-US" sz="1400" dirty="0" smtClean="0">
                <a:solidFill>
                  <a:srgbClr val="0070C0"/>
                </a:solidFill>
              </a:rPr>
              <a:t>１－３</a:t>
            </a:r>
            <a:r>
              <a:rPr lang="en-US" altLang="ja-JP" sz="1400" dirty="0" smtClean="0">
                <a:solidFill>
                  <a:srgbClr val="0070C0"/>
                </a:solidFill>
              </a:rPr>
              <a:t>】</a:t>
            </a:r>
            <a:r>
              <a:rPr lang="ja-JP" altLang="en-US" sz="1400" dirty="0" smtClean="0">
                <a:solidFill>
                  <a:srgbClr val="FF0000"/>
                </a:solidFill>
              </a:rPr>
              <a:t>・</a:t>
            </a:r>
            <a:r>
              <a:rPr lang="ja-JP" altLang="en-US" sz="1400" dirty="0">
                <a:solidFill>
                  <a:srgbClr val="FF0000"/>
                </a:solidFill>
              </a:rPr>
              <a:t>ライフスタイル転換へのインパクトの観点で、現状で実践している割合や</a:t>
            </a:r>
            <a:r>
              <a:rPr lang="ja-JP" altLang="en-US" sz="1400" dirty="0" smtClean="0">
                <a:solidFill>
                  <a:srgbClr val="FF0000"/>
                </a:solidFill>
              </a:rPr>
              <a:t>地域が</a:t>
            </a:r>
            <a:r>
              <a:rPr lang="ja-JP" altLang="en-US" sz="1400" dirty="0">
                <a:solidFill>
                  <a:srgbClr val="FF0000"/>
                </a:solidFill>
              </a:rPr>
              <a:t>少ないなど、より実践の求められる環境配慮行動をポイント発行の対象と</a:t>
            </a:r>
            <a:r>
              <a:rPr lang="ja-JP" altLang="en-US" sz="1400" dirty="0" smtClean="0">
                <a:solidFill>
                  <a:srgbClr val="FF0000"/>
                </a:solidFill>
              </a:rPr>
              <a:t>すること</a:t>
            </a:r>
            <a:r>
              <a:rPr lang="ja-JP" altLang="en-US" sz="1400" dirty="0">
                <a:solidFill>
                  <a:srgbClr val="FF0000"/>
                </a:solidFill>
              </a:rPr>
              <a:t>【加点】</a:t>
            </a:r>
          </a:p>
          <a:p>
            <a:r>
              <a:rPr lang="en-US" altLang="ja-JP" sz="1400" dirty="0" smtClean="0">
                <a:solidFill>
                  <a:srgbClr val="0070C0"/>
                </a:solidFill>
              </a:rPr>
              <a:t>【</a:t>
            </a:r>
            <a:r>
              <a:rPr lang="ja-JP" altLang="en-US" sz="1400" dirty="0" smtClean="0">
                <a:solidFill>
                  <a:srgbClr val="0070C0"/>
                </a:solidFill>
              </a:rPr>
              <a:t>１－４</a:t>
            </a:r>
            <a:r>
              <a:rPr lang="en-US" altLang="ja-JP" sz="1400" dirty="0" smtClean="0">
                <a:solidFill>
                  <a:srgbClr val="0070C0"/>
                </a:solidFill>
              </a:rPr>
              <a:t>】</a:t>
            </a:r>
            <a:r>
              <a:rPr lang="ja-JP" altLang="en-US" sz="1400" dirty="0" smtClean="0">
                <a:solidFill>
                  <a:srgbClr val="0070C0"/>
                </a:solidFill>
              </a:rPr>
              <a:t>・</a:t>
            </a:r>
            <a:r>
              <a:rPr lang="ja-JP" altLang="en-US" sz="1400" dirty="0">
                <a:solidFill>
                  <a:srgbClr val="FF0000"/>
                </a:solidFill>
              </a:rPr>
              <a:t>様々な環境配慮行動をポイント発行の対象にし、ライフスタイルをより</a:t>
            </a:r>
            <a:r>
              <a:rPr lang="ja-JP" altLang="en-US" sz="1400" dirty="0" smtClean="0">
                <a:solidFill>
                  <a:srgbClr val="FF0000"/>
                </a:solidFill>
              </a:rPr>
              <a:t>包括的に</a:t>
            </a:r>
            <a:r>
              <a:rPr lang="ja-JP" altLang="en-US" sz="1400" dirty="0">
                <a:solidFill>
                  <a:srgbClr val="FF0000"/>
                </a:solidFill>
              </a:rPr>
              <a:t>扱うこと（単一の環境配慮行動をポイント発行の対象にすることを妨げる</a:t>
            </a:r>
            <a:r>
              <a:rPr lang="ja-JP" altLang="en-US" sz="1400" dirty="0" smtClean="0">
                <a:solidFill>
                  <a:srgbClr val="FF0000"/>
                </a:solidFill>
              </a:rPr>
              <a:t>もので</a:t>
            </a:r>
            <a:r>
              <a:rPr lang="ja-JP" altLang="en-US" sz="1400" dirty="0">
                <a:solidFill>
                  <a:srgbClr val="FF0000"/>
                </a:solidFill>
              </a:rPr>
              <a:t>はない）【加点】</a:t>
            </a:r>
          </a:p>
        </p:txBody>
      </p:sp>
    </p:spTree>
    <p:extLst>
      <p:ext uri="{BB962C8B-B14F-4D97-AF65-F5344CB8AC3E}">
        <p14:creationId xmlns:p14="http://schemas.microsoft.com/office/powerpoint/2010/main" val="1450724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093F585B-9B4F-467B-B7B4-74074AACADA3}"/>
              </a:ext>
            </a:extLst>
          </p:cNvPr>
          <p:cNvSpPr/>
          <p:nvPr/>
        </p:nvSpPr>
        <p:spPr>
          <a:xfrm>
            <a:off x="97132" y="764704"/>
            <a:ext cx="8939363" cy="5904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mn-ea"/>
              </a:rPr>
              <a:t>②　事業の効果</a:t>
            </a:r>
          </a:p>
        </p:txBody>
      </p:sp>
      <p:sp>
        <p:nvSpPr>
          <p:cNvPr id="2" name="正方形/長方形 1"/>
          <p:cNvSpPr/>
          <p:nvPr/>
        </p:nvSpPr>
        <p:spPr>
          <a:xfrm>
            <a:off x="0" y="0"/>
            <a:ext cx="9144000" cy="338554"/>
          </a:xfrm>
          <a:prstGeom prst="rect">
            <a:avLst/>
          </a:prstGeom>
        </p:spPr>
        <p:txBody>
          <a:bodyPr wrap="square">
            <a:spAutoFit/>
          </a:bodyPr>
          <a:lstStyle/>
          <a:p>
            <a:pPr algn="ctr"/>
            <a:r>
              <a:rPr lang="ja-JP" altLang="en-US" sz="1600" b="1" dirty="0">
                <a:latin typeface="+mn-ea"/>
              </a:rPr>
              <a:t>食とくらしの「グリーンライフ・ポイント」推進事業　その他の参考資料</a:t>
            </a:r>
          </a:p>
        </p:txBody>
      </p:sp>
      <p:graphicFrame>
        <p:nvGraphicFramePr>
          <p:cNvPr id="7" name="表 6"/>
          <p:cNvGraphicFramePr>
            <a:graphicFrameLocks noGrp="1"/>
          </p:cNvGraphicFramePr>
          <p:nvPr/>
        </p:nvGraphicFramePr>
        <p:xfrm>
          <a:off x="97130" y="347444"/>
          <a:ext cx="8939364" cy="274320"/>
        </p:xfrm>
        <a:graphic>
          <a:graphicData uri="http://schemas.openxmlformats.org/drawingml/2006/table">
            <a:tbl>
              <a:tblPr firstRow="1" bandRow="1">
                <a:tableStyleId>{073A0DAA-6AF3-43AB-8588-CEC1D06C72B9}</a:tableStyleId>
              </a:tblPr>
              <a:tblGrid>
                <a:gridCol w="4469682">
                  <a:extLst>
                    <a:ext uri="{9D8B030D-6E8A-4147-A177-3AD203B41FA5}">
                      <a16:colId xmlns:a16="http://schemas.microsoft.com/office/drawing/2014/main" val="1914052886"/>
                    </a:ext>
                  </a:extLst>
                </a:gridCol>
                <a:gridCol w="4469682">
                  <a:extLst>
                    <a:ext uri="{9D8B030D-6E8A-4147-A177-3AD203B41FA5}">
                      <a16:colId xmlns:a16="http://schemas.microsoft.com/office/drawing/2014/main" val="2903838351"/>
                    </a:ext>
                  </a:extLst>
                </a:gridCol>
              </a:tblGrid>
              <a:tr h="216923">
                <a:tc>
                  <a:txBody>
                    <a:bodyPr/>
                    <a:lstStyle/>
                    <a:p>
                      <a:r>
                        <a:rPr kumimoji="1" lang="ja-JP" altLang="en-US" sz="1200" b="0" dirty="0" smtClean="0">
                          <a:solidFill>
                            <a:schemeClr val="tx1"/>
                          </a:solidFill>
                        </a:rPr>
                        <a:t>（代表）事業者組織名：○○○</a:t>
                      </a:r>
                      <a:endParaRPr kumimoji="1"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（代表）事業者代表者の所属・役職・氏名：○○　○○　○○○○</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4173159"/>
                  </a:ext>
                </a:extLst>
              </a:tr>
            </a:tbl>
          </a:graphicData>
        </a:graphic>
      </p:graphicFrame>
      <p:sp>
        <p:nvSpPr>
          <p:cNvPr id="3" name="正方形/長方形 2"/>
          <p:cNvSpPr/>
          <p:nvPr/>
        </p:nvSpPr>
        <p:spPr>
          <a:xfrm>
            <a:off x="1191565" y="1628800"/>
            <a:ext cx="6750494" cy="4401205"/>
          </a:xfrm>
          <a:prstGeom prst="rect">
            <a:avLst/>
          </a:prstGeom>
          <a:ln>
            <a:solidFill>
              <a:srgbClr val="FF0000"/>
            </a:solidFill>
          </a:ln>
        </p:spPr>
        <p:txBody>
          <a:bodyPr wrap="square">
            <a:spAutoFit/>
          </a:bodyPr>
          <a:lstStyle/>
          <a:p>
            <a:r>
              <a:rPr lang="en-US" altLang="ja-JP" sz="1400" dirty="0">
                <a:solidFill>
                  <a:srgbClr val="FF0000"/>
                </a:solidFill>
              </a:rPr>
              <a:t>※</a:t>
            </a:r>
            <a:r>
              <a:rPr lang="ja-JP" altLang="en-US" sz="1400" dirty="0">
                <a:solidFill>
                  <a:srgbClr val="FF0000"/>
                </a:solidFill>
              </a:rPr>
              <a:t>以下の</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r>
              <a:rPr lang="ja-JP" altLang="en-US" sz="1400" dirty="0">
                <a:solidFill>
                  <a:srgbClr val="FF0000"/>
                </a:solidFill>
              </a:rPr>
              <a:t>要素のうち、該当すると考えるものを転記の上、その内容を１枚にまとめてください。記載に当たっては、公募要領に記載の</a:t>
            </a:r>
            <a:r>
              <a:rPr lang="en-US" altLang="ja-JP" sz="1400" dirty="0">
                <a:solidFill>
                  <a:srgbClr val="FF0000"/>
                </a:solidFill>
              </a:rPr>
              <a:t>【</a:t>
            </a:r>
            <a:r>
              <a:rPr lang="ja-JP" altLang="en-US" sz="1400" dirty="0">
                <a:solidFill>
                  <a:srgbClr val="FF0000"/>
                </a:solidFill>
              </a:rPr>
              <a:t>必須</a:t>
            </a:r>
            <a:r>
              <a:rPr lang="en-US" altLang="ja-JP" sz="1400" dirty="0">
                <a:solidFill>
                  <a:srgbClr val="FF0000"/>
                </a:solidFill>
              </a:rPr>
              <a:t>】</a:t>
            </a:r>
            <a:r>
              <a:rPr lang="ja-JP" altLang="en-US" sz="1400" dirty="0">
                <a:solidFill>
                  <a:srgbClr val="FF0000"/>
                </a:solidFill>
              </a:rPr>
              <a:t>要素を記載してもかまいません。該当するものがなければ　該当無し　とのみ記載ください。この赤枠囲みの注釈は提出の際には削除してください。</a:t>
            </a:r>
            <a:endParaRPr lang="en-US" altLang="ja-JP" sz="1400" dirty="0">
              <a:solidFill>
                <a:srgbClr val="FF0000"/>
              </a:solidFill>
            </a:endParaRPr>
          </a:p>
          <a:p>
            <a:endParaRPr lang="en-US" altLang="ja-JP" sz="1400" dirty="0">
              <a:solidFill>
                <a:srgbClr val="FF0000"/>
              </a:solidFill>
            </a:endParaRPr>
          </a:p>
          <a:p>
            <a:r>
              <a:rPr lang="en-US" altLang="ja-JP" sz="1400" dirty="0" smtClean="0">
                <a:solidFill>
                  <a:srgbClr val="0070C0"/>
                </a:solidFill>
              </a:rPr>
              <a:t>【</a:t>
            </a:r>
            <a:r>
              <a:rPr lang="ja-JP" altLang="en-US" sz="1400" dirty="0" smtClean="0">
                <a:solidFill>
                  <a:srgbClr val="0070C0"/>
                </a:solidFill>
              </a:rPr>
              <a:t>２－５</a:t>
            </a:r>
            <a:r>
              <a:rPr lang="en-US" altLang="ja-JP" sz="1400" dirty="0" smtClean="0">
                <a:solidFill>
                  <a:srgbClr val="0070C0"/>
                </a:solidFill>
              </a:rPr>
              <a:t>】</a:t>
            </a:r>
            <a:r>
              <a:rPr lang="ja-JP" altLang="en-US" sz="1400" dirty="0" smtClean="0">
                <a:solidFill>
                  <a:srgbClr val="0070C0"/>
                </a:solidFill>
              </a:rPr>
              <a:t>・</a:t>
            </a:r>
            <a:r>
              <a:rPr lang="ja-JP" altLang="en-US" sz="1400" dirty="0">
                <a:solidFill>
                  <a:srgbClr val="FF0000"/>
                </a:solidFill>
              </a:rPr>
              <a:t>環境保全効果の絶対量、費用対効果が大きいこと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２－６</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環境保全効果の追加性が見込まれること（現状と比較して追加的に環境</a:t>
            </a:r>
            <a:r>
              <a:rPr lang="ja-JP" altLang="en-US" sz="1400" dirty="0" smtClean="0">
                <a:solidFill>
                  <a:srgbClr val="FF0000"/>
                </a:solidFill>
              </a:rPr>
              <a:t>保全効果が</a:t>
            </a:r>
            <a:r>
              <a:rPr lang="ja-JP" altLang="en-US" sz="1400" dirty="0">
                <a:solidFill>
                  <a:srgbClr val="FF0000"/>
                </a:solidFill>
              </a:rPr>
              <a:t>得られること）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２－７</a:t>
            </a:r>
            <a:r>
              <a:rPr lang="en-US" altLang="ja-JP" sz="1400" dirty="0" smtClean="0">
                <a:solidFill>
                  <a:srgbClr val="0070C0"/>
                </a:solidFill>
              </a:rPr>
              <a:t>】</a:t>
            </a:r>
            <a:r>
              <a:rPr lang="ja-JP" altLang="en-US" sz="1400" dirty="0" smtClean="0">
                <a:solidFill>
                  <a:srgbClr val="FF0000"/>
                </a:solidFill>
              </a:rPr>
              <a:t>・</a:t>
            </a:r>
            <a:r>
              <a:rPr lang="ja-JP" altLang="en-US" sz="1400" dirty="0">
                <a:solidFill>
                  <a:srgbClr val="FF0000"/>
                </a:solidFill>
              </a:rPr>
              <a:t>実証実験的な手法により事業者自ら及び環境省による環境保全効果の追加性</a:t>
            </a:r>
            <a:r>
              <a:rPr lang="ja-JP" altLang="en-US" sz="1400" dirty="0" smtClean="0">
                <a:solidFill>
                  <a:srgbClr val="FF0000"/>
                </a:solidFill>
              </a:rPr>
              <a:t>の把握</a:t>
            </a:r>
            <a:r>
              <a:rPr lang="ja-JP" altLang="en-US" sz="1400" dirty="0">
                <a:solidFill>
                  <a:srgbClr val="FF0000"/>
                </a:solidFill>
              </a:rPr>
              <a:t>・検証に資すること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２－８</a:t>
            </a:r>
            <a:r>
              <a:rPr lang="en-US" altLang="ja-JP" sz="1400" dirty="0" smtClean="0">
                <a:solidFill>
                  <a:srgbClr val="0070C0"/>
                </a:solidFill>
              </a:rPr>
              <a:t>】</a:t>
            </a:r>
            <a:r>
              <a:rPr lang="ja-JP" altLang="en-US" sz="1400" dirty="0" smtClean="0">
                <a:solidFill>
                  <a:srgbClr val="FF0000"/>
                </a:solidFill>
              </a:rPr>
              <a:t>・</a:t>
            </a:r>
            <a:r>
              <a:rPr lang="ja-JP" altLang="en-US" sz="1400" dirty="0">
                <a:solidFill>
                  <a:srgbClr val="FF0000"/>
                </a:solidFill>
              </a:rPr>
              <a:t>ポイント発行の対象者の属性等を把握し、環境省に報告することにより、</a:t>
            </a:r>
            <a:r>
              <a:rPr lang="ja-JP" altLang="en-US" sz="1400" dirty="0" smtClean="0">
                <a:solidFill>
                  <a:srgbClr val="FF0000"/>
                </a:solidFill>
              </a:rPr>
              <a:t>事業者</a:t>
            </a:r>
            <a:r>
              <a:rPr lang="ja-JP" altLang="en-US" sz="1400" dirty="0">
                <a:solidFill>
                  <a:srgbClr val="FF0000"/>
                </a:solidFill>
              </a:rPr>
              <a:t>自ら及び環境省による詳細な効果の把握・検証に資すること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２－９</a:t>
            </a:r>
            <a:r>
              <a:rPr lang="en-US" altLang="ja-JP" sz="1400" dirty="0" smtClean="0">
                <a:solidFill>
                  <a:srgbClr val="0070C0"/>
                </a:solidFill>
              </a:rPr>
              <a:t>】</a:t>
            </a:r>
            <a:r>
              <a:rPr lang="ja-JP" altLang="en-US" sz="1400" dirty="0" smtClean="0">
                <a:solidFill>
                  <a:srgbClr val="FF0000"/>
                </a:solidFill>
              </a:rPr>
              <a:t>・</a:t>
            </a:r>
            <a:r>
              <a:rPr lang="ja-JP" altLang="en-US" sz="1400" dirty="0">
                <a:solidFill>
                  <a:srgbClr val="FF0000"/>
                </a:solidFill>
              </a:rPr>
              <a:t>経済</a:t>
            </a:r>
            <a:r>
              <a:rPr lang="ja-JP" altLang="en-US" sz="1400" dirty="0" smtClean="0">
                <a:solidFill>
                  <a:srgbClr val="FF0000"/>
                </a:solidFill>
              </a:rPr>
              <a:t>効果が見込まれること（</a:t>
            </a:r>
            <a:r>
              <a:rPr lang="ja-JP" altLang="en-US" sz="1400" dirty="0">
                <a:solidFill>
                  <a:srgbClr val="FF0000"/>
                </a:solidFill>
              </a:rPr>
              <a:t>ポイント発行の対象とする製品・サービス等の税込価格の合計</a:t>
            </a:r>
            <a:r>
              <a:rPr lang="ja-JP" altLang="en-US" sz="1400" dirty="0" smtClean="0">
                <a:solidFill>
                  <a:srgbClr val="FF0000"/>
                </a:solidFill>
              </a:rPr>
              <a:t>金額）</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２－１０</a:t>
            </a:r>
            <a:r>
              <a:rPr lang="en-US" altLang="ja-JP" sz="1400" dirty="0" smtClean="0">
                <a:solidFill>
                  <a:srgbClr val="0070C0"/>
                </a:solidFill>
              </a:rPr>
              <a:t>】</a:t>
            </a:r>
            <a:r>
              <a:rPr lang="ja-JP" altLang="en-US" sz="1400" dirty="0" smtClean="0">
                <a:solidFill>
                  <a:srgbClr val="FF0000"/>
                </a:solidFill>
              </a:rPr>
              <a:t>・</a:t>
            </a:r>
            <a:r>
              <a:rPr lang="ja-JP" altLang="en-US" sz="1400" dirty="0">
                <a:solidFill>
                  <a:srgbClr val="FF0000"/>
                </a:solidFill>
              </a:rPr>
              <a:t>業界内外への波及効果が見込まれること（他の事業者による取組が促される</a:t>
            </a:r>
            <a:r>
              <a:rPr lang="ja-JP" altLang="en-US" sz="1400" dirty="0" smtClean="0">
                <a:solidFill>
                  <a:srgbClr val="FF0000"/>
                </a:solidFill>
              </a:rPr>
              <a:t>こと</a:t>
            </a:r>
            <a:r>
              <a:rPr lang="ja-JP" altLang="en-US" sz="1400" dirty="0">
                <a:solidFill>
                  <a:srgbClr val="FF0000"/>
                </a:solidFill>
              </a:rPr>
              <a:t>）</a:t>
            </a:r>
            <a:r>
              <a:rPr lang="en-US" altLang="ja-JP" sz="1400" dirty="0">
                <a:solidFill>
                  <a:srgbClr val="FF0000"/>
                </a:solidFill>
              </a:rPr>
              <a:t>【</a:t>
            </a:r>
            <a:r>
              <a:rPr lang="ja-JP" altLang="en-US" sz="1400" dirty="0">
                <a:solidFill>
                  <a:srgbClr val="FF0000"/>
                </a:solidFill>
              </a:rPr>
              <a:t>加点</a:t>
            </a:r>
            <a:r>
              <a:rPr lang="en-US" altLang="ja-JP" sz="1400" dirty="0" smtClean="0">
                <a:solidFill>
                  <a:srgbClr val="FF0000"/>
                </a:solidFill>
              </a:rPr>
              <a:t>】</a:t>
            </a:r>
          </a:p>
          <a:p>
            <a:r>
              <a:rPr lang="en-US" altLang="ja-JP" sz="1400" dirty="0" smtClean="0">
                <a:solidFill>
                  <a:srgbClr val="0070C0"/>
                </a:solidFill>
              </a:rPr>
              <a:t>【</a:t>
            </a:r>
            <a:r>
              <a:rPr lang="ja-JP" altLang="en-US" sz="1400" dirty="0" smtClean="0">
                <a:solidFill>
                  <a:srgbClr val="0070C0"/>
                </a:solidFill>
              </a:rPr>
              <a:t>２－１１</a:t>
            </a:r>
            <a:r>
              <a:rPr lang="en-US" altLang="ja-JP" sz="1400" dirty="0" smtClean="0">
                <a:solidFill>
                  <a:srgbClr val="0070C0"/>
                </a:solidFill>
              </a:rPr>
              <a:t>】</a:t>
            </a:r>
            <a:r>
              <a:rPr lang="ja-JP" altLang="en-US" sz="1400" dirty="0" smtClean="0">
                <a:solidFill>
                  <a:srgbClr val="FF0000"/>
                </a:solidFill>
              </a:rPr>
              <a:t>・</a:t>
            </a:r>
            <a:r>
              <a:rPr lang="ja-JP" altLang="en-US" sz="1400" dirty="0">
                <a:solidFill>
                  <a:srgbClr val="FF0000"/>
                </a:solidFill>
              </a:rPr>
              <a:t>ポイント発行の対象とする環境配慮製品・サービスの選択等の環境配慮行動の実践の促進に資するよう効果的な広報等を実施すること</a:t>
            </a:r>
          </a:p>
          <a:p>
            <a:r>
              <a:rPr lang="ja-JP" altLang="en-US" sz="1400" dirty="0">
                <a:solidFill>
                  <a:srgbClr val="FF0000"/>
                </a:solidFill>
              </a:rPr>
              <a:t>（ポイント発行やその対象とする環境配慮製品・サービスの選択等の環境配慮行動と関係のないものでないこと</a:t>
            </a:r>
            <a:r>
              <a:rPr lang="ja-JP" altLang="en-US" sz="1400" dirty="0" smtClean="0">
                <a:solidFill>
                  <a:srgbClr val="FF0000"/>
                </a:solidFill>
              </a:rPr>
              <a:t>）</a:t>
            </a:r>
            <a:r>
              <a:rPr lang="en-US" altLang="ja-JP" sz="1400" dirty="0" smtClean="0">
                <a:solidFill>
                  <a:srgbClr val="FF0000"/>
                </a:solidFill>
              </a:rPr>
              <a:t>【</a:t>
            </a:r>
            <a:r>
              <a:rPr lang="ja-JP" altLang="en-US" sz="1400" dirty="0" smtClean="0">
                <a:solidFill>
                  <a:srgbClr val="FF0000"/>
                </a:solidFill>
              </a:rPr>
              <a:t>加点</a:t>
            </a:r>
            <a:r>
              <a:rPr lang="en-US" altLang="ja-JP" sz="1400" dirty="0" smtClean="0">
                <a:solidFill>
                  <a:srgbClr val="FF0000"/>
                </a:solidFill>
              </a:rPr>
              <a:t>】</a:t>
            </a:r>
            <a:endParaRPr lang="ja-JP" altLang="en-US" sz="1400" dirty="0">
              <a:solidFill>
                <a:srgbClr val="FF0000"/>
              </a:solidFill>
            </a:endParaRPr>
          </a:p>
        </p:txBody>
      </p:sp>
    </p:spTree>
    <p:extLst>
      <p:ext uri="{BB962C8B-B14F-4D97-AF65-F5344CB8AC3E}">
        <p14:creationId xmlns:p14="http://schemas.microsoft.com/office/powerpoint/2010/main" val="221382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093F585B-9B4F-467B-B7B4-74074AACADA3}"/>
              </a:ext>
            </a:extLst>
          </p:cNvPr>
          <p:cNvSpPr/>
          <p:nvPr/>
        </p:nvSpPr>
        <p:spPr>
          <a:xfrm>
            <a:off x="97132" y="764704"/>
            <a:ext cx="8939363" cy="5904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mn-ea"/>
              </a:rPr>
              <a:t>③　実施体制</a:t>
            </a:r>
          </a:p>
        </p:txBody>
      </p:sp>
      <p:sp>
        <p:nvSpPr>
          <p:cNvPr id="2" name="正方形/長方形 1"/>
          <p:cNvSpPr/>
          <p:nvPr/>
        </p:nvSpPr>
        <p:spPr>
          <a:xfrm>
            <a:off x="0" y="0"/>
            <a:ext cx="9144000" cy="338554"/>
          </a:xfrm>
          <a:prstGeom prst="rect">
            <a:avLst/>
          </a:prstGeom>
        </p:spPr>
        <p:txBody>
          <a:bodyPr wrap="square">
            <a:spAutoFit/>
          </a:bodyPr>
          <a:lstStyle/>
          <a:p>
            <a:pPr algn="ctr"/>
            <a:r>
              <a:rPr lang="ja-JP" altLang="en-US" sz="1600" b="1" dirty="0">
                <a:latin typeface="+mn-ea"/>
              </a:rPr>
              <a:t>食とくらしの「グリーンライフ・ポイント」推進事業　その他の参考資料</a:t>
            </a:r>
          </a:p>
        </p:txBody>
      </p:sp>
      <p:graphicFrame>
        <p:nvGraphicFramePr>
          <p:cNvPr id="7" name="表 6"/>
          <p:cNvGraphicFramePr>
            <a:graphicFrameLocks noGrp="1"/>
          </p:cNvGraphicFramePr>
          <p:nvPr/>
        </p:nvGraphicFramePr>
        <p:xfrm>
          <a:off x="97130" y="347444"/>
          <a:ext cx="8939364" cy="274320"/>
        </p:xfrm>
        <a:graphic>
          <a:graphicData uri="http://schemas.openxmlformats.org/drawingml/2006/table">
            <a:tbl>
              <a:tblPr firstRow="1" bandRow="1">
                <a:tableStyleId>{073A0DAA-6AF3-43AB-8588-CEC1D06C72B9}</a:tableStyleId>
              </a:tblPr>
              <a:tblGrid>
                <a:gridCol w="4469682">
                  <a:extLst>
                    <a:ext uri="{9D8B030D-6E8A-4147-A177-3AD203B41FA5}">
                      <a16:colId xmlns:a16="http://schemas.microsoft.com/office/drawing/2014/main" val="1914052886"/>
                    </a:ext>
                  </a:extLst>
                </a:gridCol>
                <a:gridCol w="4469682">
                  <a:extLst>
                    <a:ext uri="{9D8B030D-6E8A-4147-A177-3AD203B41FA5}">
                      <a16:colId xmlns:a16="http://schemas.microsoft.com/office/drawing/2014/main" val="2903838351"/>
                    </a:ext>
                  </a:extLst>
                </a:gridCol>
              </a:tblGrid>
              <a:tr h="216923">
                <a:tc>
                  <a:txBody>
                    <a:bodyPr/>
                    <a:lstStyle/>
                    <a:p>
                      <a:r>
                        <a:rPr kumimoji="1" lang="ja-JP" altLang="en-US" sz="1200" b="0" dirty="0" smtClean="0">
                          <a:solidFill>
                            <a:schemeClr val="tx1"/>
                          </a:solidFill>
                        </a:rPr>
                        <a:t>（代表）事業者組織名：○○○</a:t>
                      </a:r>
                      <a:endParaRPr kumimoji="1"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（代表）事業者代表者の所属・役職・氏名：○○　○○　○○○○</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4173159"/>
                  </a:ext>
                </a:extLst>
              </a:tr>
            </a:tbl>
          </a:graphicData>
        </a:graphic>
      </p:graphicFrame>
      <p:sp>
        <p:nvSpPr>
          <p:cNvPr id="3" name="正方形/長方形 2"/>
          <p:cNvSpPr/>
          <p:nvPr/>
        </p:nvSpPr>
        <p:spPr>
          <a:xfrm>
            <a:off x="1339360" y="1772816"/>
            <a:ext cx="6750494" cy="307777"/>
          </a:xfrm>
          <a:prstGeom prst="rect">
            <a:avLst/>
          </a:prstGeom>
          <a:ln>
            <a:solidFill>
              <a:srgbClr val="FF0000"/>
            </a:solidFill>
          </a:ln>
        </p:spPr>
        <p:txBody>
          <a:bodyPr wrap="square">
            <a:spAutoFit/>
          </a:bodyPr>
          <a:lstStyle/>
          <a:p>
            <a:r>
              <a:rPr lang="ja-JP" altLang="en-US" sz="1400" dirty="0">
                <a:solidFill>
                  <a:srgbClr val="FF0000"/>
                </a:solidFill>
              </a:rPr>
              <a:t>組織</a:t>
            </a:r>
            <a:r>
              <a:rPr lang="ja-JP" altLang="en-US" sz="1400" dirty="0" smtClean="0">
                <a:solidFill>
                  <a:srgbClr val="FF0000"/>
                </a:solidFill>
              </a:rPr>
              <a:t>体制</a:t>
            </a:r>
            <a:r>
              <a:rPr lang="en-US" altLang="ja-JP" sz="1400" dirty="0" smtClean="0">
                <a:solidFill>
                  <a:srgbClr val="FF0000"/>
                </a:solidFill>
              </a:rPr>
              <a:t>(</a:t>
            </a:r>
            <a:r>
              <a:rPr lang="ja-JP" altLang="en-US" sz="1400" dirty="0" smtClean="0">
                <a:solidFill>
                  <a:srgbClr val="FF0000"/>
                </a:solidFill>
              </a:rPr>
              <a:t>連絡網・指示系統</a:t>
            </a:r>
            <a:r>
              <a:rPr lang="en-US" altLang="ja-JP" sz="1400" dirty="0" smtClean="0">
                <a:solidFill>
                  <a:srgbClr val="FF0000"/>
                </a:solidFill>
              </a:rPr>
              <a:t>)</a:t>
            </a:r>
            <a:r>
              <a:rPr lang="ja-JP" altLang="en-US" sz="1400" dirty="0" smtClean="0">
                <a:solidFill>
                  <a:srgbClr val="FF0000"/>
                </a:solidFill>
              </a:rPr>
              <a:t>等を示して下さい。</a:t>
            </a:r>
            <a:r>
              <a:rPr lang="en-US" altLang="ja-JP" sz="1400" dirty="0" smtClean="0">
                <a:solidFill>
                  <a:srgbClr val="FF0000"/>
                </a:solidFill>
              </a:rPr>
              <a:t>(</a:t>
            </a:r>
            <a:r>
              <a:rPr lang="ja-JP" altLang="en-US" sz="1400" dirty="0" smtClean="0">
                <a:solidFill>
                  <a:srgbClr val="FF0000"/>
                </a:solidFill>
              </a:rPr>
              <a:t>別添可</a:t>
            </a:r>
            <a:r>
              <a:rPr lang="en-US" altLang="ja-JP" sz="1400" dirty="0" smtClean="0">
                <a:solidFill>
                  <a:srgbClr val="FF0000"/>
                </a:solidFill>
              </a:rPr>
              <a:t>)【</a:t>
            </a:r>
            <a:r>
              <a:rPr lang="ja-JP" altLang="en-US" sz="1400" dirty="0" smtClean="0">
                <a:solidFill>
                  <a:srgbClr val="FF0000"/>
                </a:solidFill>
              </a:rPr>
              <a:t>必須項目</a:t>
            </a:r>
            <a:r>
              <a:rPr lang="en-US" altLang="ja-JP" sz="1400" dirty="0" smtClean="0">
                <a:solidFill>
                  <a:srgbClr val="FF0000"/>
                </a:solidFill>
              </a:rPr>
              <a:t>】</a:t>
            </a:r>
            <a:endParaRPr lang="ja-JP" altLang="en-US" sz="1400" dirty="0">
              <a:solidFill>
                <a:srgbClr val="FF0000"/>
              </a:solidFill>
            </a:endParaRPr>
          </a:p>
        </p:txBody>
      </p:sp>
      <p:sp>
        <p:nvSpPr>
          <p:cNvPr id="6" name="正方形/長方形 5"/>
          <p:cNvSpPr/>
          <p:nvPr/>
        </p:nvSpPr>
        <p:spPr>
          <a:xfrm>
            <a:off x="1343965" y="2789312"/>
            <a:ext cx="6750494" cy="2031325"/>
          </a:xfrm>
          <a:prstGeom prst="rect">
            <a:avLst/>
          </a:prstGeom>
          <a:ln>
            <a:solidFill>
              <a:srgbClr val="FF0000"/>
            </a:solidFill>
          </a:ln>
        </p:spPr>
        <p:txBody>
          <a:bodyPr wrap="square">
            <a:spAutoFit/>
          </a:bodyPr>
          <a:lstStyle/>
          <a:p>
            <a:r>
              <a:rPr lang="en-US" altLang="ja-JP" sz="1400" dirty="0">
                <a:solidFill>
                  <a:srgbClr val="FF0000"/>
                </a:solidFill>
              </a:rPr>
              <a:t>※</a:t>
            </a:r>
            <a:r>
              <a:rPr lang="ja-JP" altLang="en-US" sz="1400" dirty="0">
                <a:solidFill>
                  <a:srgbClr val="FF0000"/>
                </a:solidFill>
              </a:rPr>
              <a:t>以下</a:t>
            </a:r>
            <a:r>
              <a:rPr lang="ja-JP" altLang="en-US" sz="1400" dirty="0" smtClean="0">
                <a:solidFill>
                  <a:srgbClr val="FF0000"/>
                </a:solidFill>
              </a:rPr>
              <a:t>の、該当</a:t>
            </a:r>
            <a:r>
              <a:rPr lang="ja-JP" altLang="en-US" sz="1400" dirty="0">
                <a:solidFill>
                  <a:srgbClr val="FF0000"/>
                </a:solidFill>
              </a:rPr>
              <a:t>すると考えるものを転記の上、その内容を１枚にまとめてください。記載に当たっては、公募要領に記載の</a:t>
            </a:r>
            <a:r>
              <a:rPr lang="en-US" altLang="ja-JP" sz="1400" dirty="0">
                <a:solidFill>
                  <a:srgbClr val="FF0000"/>
                </a:solidFill>
              </a:rPr>
              <a:t>【</a:t>
            </a:r>
            <a:r>
              <a:rPr lang="ja-JP" altLang="en-US" sz="1400" dirty="0">
                <a:solidFill>
                  <a:srgbClr val="FF0000"/>
                </a:solidFill>
              </a:rPr>
              <a:t>必須</a:t>
            </a:r>
            <a:r>
              <a:rPr lang="en-US" altLang="ja-JP" sz="1400" dirty="0">
                <a:solidFill>
                  <a:srgbClr val="FF0000"/>
                </a:solidFill>
              </a:rPr>
              <a:t>】</a:t>
            </a:r>
            <a:r>
              <a:rPr lang="ja-JP" altLang="en-US" sz="1400" dirty="0">
                <a:solidFill>
                  <a:srgbClr val="FF0000"/>
                </a:solidFill>
              </a:rPr>
              <a:t>要素を記載してもかまいません。該当するものがなければ　該当無し　とのみ記載ください。この赤枠囲みの注釈は提出の際には削除してください。</a:t>
            </a:r>
            <a:endParaRPr lang="en-US" altLang="ja-JP" sz="1400" dirty="0">
              <a:solidFill>
                <a:srgbClr val="FF0000"/>
              </a:solidFill>
            </a:endParaRPr>
          </a:p>
          <a:p>
            <a:endParaRPr lang="en-US" altLang="ja-JP" sz="1400" dirty="0">
              <a:solidFill>
                <a:srgbClr val="FF0000"/>
              </a:solidFill>
            </a:endParaRPr>
          </a:p>
          <a:p>
            <a:r>
              <a:rPr lang="en-US" altLang="ja-JP" sz="1400" dirty="0" smtClean="0">
                <a:solidFill>
                  <a:srgbClr val="0070C0"/>
                </a:solidFill>
              </a:rPr>
              <a:t>【</a:t>
            </a:r>
            <a:r>
              <a:rPr lang="ja-JP" altLang="en-US" sz="1400" dirty="0" smtClean="0">
                <a:solidFill>
                  <a:srgbClr val="0070C0"/>
                </a:solidFill>
              </a:rPr>
              <a:t>３－４</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事業の実施に必要な者との密接かつ継続的な連携が図られていること（協定</a:t>
            </a:r>
            <a:r>
              <a:rPr lang="ja-JP" altLang="en-US" sz="1400" dirty="0" smtClean="0">
                <a:solidFill>
                  <a:srgbClr val="FF0000"/>
                </a:solidFill>
              </a:rPr>
              <a:t>、覚書</a:t>
            </a:r>
            <a:r>
              <a:rPr lang="ja-JP" altLang="en-US" sz="1400" dirty="0">
                <a:solidFill>
                  <a:srgbClr val="FF0000"/>
                </a:solidFill>
              </a:rPr>
              <a:t>等）</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３－５</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デジタル技術等の活用により環境配慮行動を客観的に把握・記録すること</a:t>
            </a:r>
            <a:r>
              <a:rPr lang="en-US" altLang="ja-JP" sz="1400" dirty="0">
                <a:solidFill>
                  <a:srgbClr val="FF0000"/>
                </a:solidFill>
              </a:rPr>
              <a:t>【</a:t>
            </a:r>
            <a:r>
              <a:rPr lang="ja-JP" altLang="en-US" sz="1400" dirty="0" smtClean="0">
                <a:solidFill>
                  <a:srgbClr val="FF0000"/>
                </a:solidFill>
              </a:rPr>
              <a:t>加点</a:t>
            </a:r>
            <a:r>
              <a:rPr lang="en-US" altLang="ja-JP" sz="1400" dirty="0">
                <a:solidFill>
                  <a:srgbClr val="FF0000"/>
                </a:solidFill>
              </a:rPr>
              <a:t>】</a:t>
            </a:r>
            <a:endParaRPr lang="ja-JP" altLang="en-US" sz="1400" dirty="0">
              <a:solidFill>
                <a:srgbClr val="FF0000"/>
              </a:solidFill>
            </a:endParaRPr>
          </a:p>
        </p:txBody>
      </p:sp>
    </p:spTree>
    <p:extLst>
      <p:ext uri="{BB962C8B-B14F-4D97-AF65-F5344CB8AC3E}">
        <p14:creationId xmlns:p14="http://schemas.microsoft.com/office/powerpoint/2010/main" val="390272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093F585B-9B4F-467B-B7B4-74074AACADA3}"/>
              </a:ext>
            </a:extLst>
          </p:cNvPr>
          <p:cNvSpPr/>
          <p:nvPr/>
        </p:nvSpPr>
        <p:spPr>
          <a:xfrm>
            <a:off x="97132" y="764704"/>
            <a:ext cx="8939363" cy="5904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mn-ea"/>
              </a:rPr>
              <a:t>④　事業計画（スケジュール、資金）</a:t>
            </a:r>
          </a:p>
        </p:txBody>
      </p:sp>
      <p:sp>
        <p:nvSpPr>
          <p:cNvPr id="2" name="正方形/長方形 1"/>
          <p:cNvSpPr/>
          <p:nvPr/>
        </p:nvSpPr>
        <p:spPr>
          <a:xfrm>
            <a:off x="0" y="0"/>
            <a:ext cx="9144000" cy="338554"/>
          </a:xfrm>
          <a:prstGeom prst="rect">
            <a:avLst/>
          </a:prstGeom>
        </p:spPr>
        <p:txBody>
          <a:bodyPr wrap="square">
            <a:spAutoFit/>
          </a:bodyPr>
          <a:lstStyle/>
          <a:p>
            <a:pPr algn="ctr"/>
            <a:r>
              <a:rPr lang="ja-JP" altLang="en-US" sz="1600" b="1" dirty="0">
                <a:latin typeface="+mn-ea"/>
              </a:rPr>
              <a:t>食とくらしの「グリーンライフ・ポイント」推進事業　その他の参考資料</a:t>
            </a:r>
          </a:p>
        </p:txBody>
      </p:sp>
      <p:graphicFrame>
        <p:nvGraphicFramePr>
          <p:cNvPr id="7" name="表 6"/>
          <p:cNvGraphicFramePr>
            <a:graphicFrameLocks noGrp="1"/>
          </p:cNvGraphicFramePr>
          <p:nvPr/>
        </p:nvGraphicFramePr>
        <p:xfrm>
          <a:off x="97130" y="347444"/>
          <a:ext cx="8939364" cy="274320"/>
        </p:xfrm>
        <a:graphic>
          <a:graphicData uri="http://schemas.openxmlformats.org/drawingml/2006/table">
            <a:tbl>
              <a:tblPr firstRow="1" bandRow="1">
                <a:tableStyleId>{073A0DAA-6AF3-43AB-8588-CEC1D06C72B9}</a:tableStyleId>
              </a:tblPr>
              <a:tblGrid>
                <a:gridCol w="4469682">
                  <a:extLst>
                    <a:ext uri="{9D8B030D-6E8A-4147-A177-3AD203B41FA5}">
                      <a16:colId xmlns:a16="http://schemas.microsoft.com/office/drawing/2014/main" val="1914052886"/>
                    </a:ext>
                  </a:extLst>
                </a:gridCol>
                <a:gridCol w="4469682">
                  <a:extLst>
                    <a:ext uri="{9D8B030D-6E8A-4147-A177-3AD203B41FA5}">
                      <a16:colId xmlns:a16="http://schemas.microsoft.com/office/drawing/2014/main" val="2903838351"/>
                    </a:ext>
                  </a:extLst>
                </a:gridCol>
              </a:tblGrid>
              <a:tr h="216923">
                <a:tc>
                  <a:txBody>
                    <a:bodyPr/>
                    <a:lstStyle/>
                    <a:p>
                      <a:r>
                        <a:rPr kumimoji="1" lang="ja-JP" altLang="en-US" sz="1200" b="0" dirty="0" smtClean="0">
                          <a:solidFill>
                            <a:schemeClr val="tx1"/>
                          </a:solidFill>
                        </a:rPr>
                        <a:t>（代表）事業者組織名：○○○</a:t>
                      </a:r>
                      <a:endParaRPr kumimoji="1"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（代表）事業者代表者の所属・役職・氏名：○○　○○　○○○○</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4173159"/>
                  </a:ext>
                </a:extLst>
              </a:tr>
            </a:tbl>
          </a:graphicData>
        </a:graphic>
      </p:graphicFrame>
      <p:sp>
        <p:nvSpPr>
          <p:cNvPr id="3" name="正方形/長方形 2"/>
          <p:cNvSpPr/>
          <p:nvPr/>
        </p:nvSpPr>
        <p:spPr>
          <a:xfrm>
            <a:off x="1187624" y="2636912"/>
            <a:ext cx="6750494" cy="3323987"/>
          </a:xfrm>
          <a:prstGeom prst="rect">
            <a:avLst/>
          </a:prstGeom>
          <a:ln>
            <a:solidFill>
              <a:srgbClr val="FF0000"/>
            </a:solidFill>
          </a:ln>
        </p:spPr>
        <p:txBody>
          <a:bodyPr wrap="square">
            <a:spAutoFit/>
          </a:bodyPr>
          <a:lstStyle/>
          <a:p>
            <a:r>
              <a:rPr lang="en-US" altLang="ja-JP" sz="1400" dirty="0">
                <a:solidFill>
                  <a:srgbClr val="FF0000"/>
                </a:solidFill>
              </a:rPr>
              <a:t>※</a:t>
            </a:r>
            <a:r>
              <a:rPr lang="ja-JP" altLang="en-US" sz="1400" dirty="0">
                <a:solidFill>
                  <a:srgbClr val="FF0000"/>
                </a:solidFill>
              </a:rPr>
              <a:t>以下の</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r>
              <a:rPr lang="ja-JP" altLang="en-US" sz="1400" dirty="0">
                <a:solidFill>
                  <a:srgbClr val="FF0000"/>
                </a:solidFill>
              </a:rPr>
              <a:t>要素のうち、該当すると考えるものを転記の上、その内容を１枚にまとめてください。記載に当たっては、公募要領に記載の</a:t>
            </a:r>
            <a:r>
              <a:rPr lang="en-US" altLang="ja-JP" sz="1400" dirty="0">
                <a:solidFill>
                  <a:srgbClr val="FF0000"/>
                </a:solidFill>
              </a:rPr>
              <a:t>【</a:t>
            </a:r>
            <a:r>
              <a:rPr lang="ja-JP" altLang="en-US" sz="1400" dirty="0">
                <a:solidFill>
                  <a:srgbClr val="FF0000"/>
                </a:solidFill>
              </a:rPr>
              <a:t>必須</a:t>
            </a:r>
            <a:r>
              <a:rPr lang="en-US" altLang="ja-JP" sz="1400" dirty="0">
                <a:solidFill>
                  <a:srgbClr val="FF0000"/>
                </a:solidFill>
              </a:rPr>
              <a:t>】</a:t>
            </a:r>
            <a:r>
              <a:rPr lang="ja-JP" altLang="en-US" sz="1400" dirty="0">
                <a:solidFill>
                  <a:srgbClr val="FF0000"/>
                </a:solidFill>
              </a:rPr>
              <a:t>要素を記載してもかまいません。該当するものがなければ　該当無し　とのみ記載ください。この赤枠囲みの注釈は提出の際には削除してください。</a:t>
            </a:r>
            <a:endParaRPr lang="en-US" altLang="ja-JP" sz="1400" dirty="0">
              <a:solidFill>
                <a:srgbClr val="FF0000"/>
              </a:solidFill>
            </a:endParaRPr>
          </a:p>
          <a:p>
            <a:endParaRPr lang="en-US" altLang="ja-JP" sz="1400" dirty="0">
              <a:solidFill>
                <a:srgbClr val="FF0000"/>
              </a:solidFill>
            </a:endParaRPr>
          </a:p>
          <a:p>
            <a:r>
              <a:rPr lang="en-US" altLang="ja-JP" sz="1400" dirty="0" smtClean="0">
                <a:solidFill>
                  <a:srgbClr val="0070C0"/>
                </a:solidFill>
              </a:rPr>
              <a:t>【</a:t>
            </a:r>
            <a:r>
              <a:rPr lang="ja-JP" altLang="en-US" sz="1400" dirty="0" smtClean="0">
                <a:solidFill>
                  <a:srgbClr val="0070C0"/>
                </a:solidFill>
              </a:rPr>
              <a:t>４－４</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環境配慮行動に対するポイント発行がより早期になされることが確実である</a:t>
            </a:r>
            <a:r>
              <a:rPr lang="ja-JP" altLang="en-US" sz="1400" dirty="0" smtClean="0">
                <a:solidFill>
                  <a:srgbClr val="FF0000"/>
                </a:solidFill>
              </a:rPr>
              <a:t>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４－５</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補助事業終了後の期間の事業継続の蓋然性が高いこと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４－６</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事業内容の実現性が高いこと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４－７</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事業期間内のポイント原資以外の費用の資金計画の実現性がより高いこと（</a:t>
            </a:r>
            <a:r>
              <a:rPr lang="ja-JP" altLang="en-US" sz="1400" dirty="0" smtClean="0">
                <a:solidFill>
                  <a:srgbClr val="FF0000"/>
                </a:solidFill>
              </a:rPr>
              <a:t>公表</a:t>
            </a:r>
            <a:r>
              <a:rPr lang="ja-JP" altLang="en-US" sz="1400" dirty="0">
                <a:solidFill>
                  <a:srgbClr val="FF0000"/>
                </a:solidFill>
              </a:rPr>
              <a:t>されている企業や地方公共団体等の計画に位置付けられている等）</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４－８</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補助事業終了後の３年間のポイント原資や運用経費等の確保がより確実で</a:t>
            </a:r>
            <a:r>
              <a:rPr lang="ja-JP" altLang="en-US" sz="1400" dirty="0" smtClean="0">
                <a:solidFill>
                  <a:srgbClr val="FF0000"/>
                </a:solidFill>
              </a:rPr>
              <a:t>あること</a:t>
            </a:r>
            <a:r>
              <a:rPr lang="ja-JP" altLang="en-US" sz="1400" dirty="0">
                <a:solidFill>
                  <a:srgbClr val="FF0000"/>
                </a:solidFill>
              </a:rPr>
              <a:t>（公表されている企業や地方公共団体等の計画に位置付けられている等）</a:t>
            </a:r>
            <a:r>
              <a:rPr lang="en-US" altLang="ja-JP" sz="1400" dirty="0" smtClean="0">
                <a:solidFill>
                  <a:srgbClr val="FF0000"/>
                </a:solidFill>
              </a:rPr>
              <a:t>【</a:t>
            </a:r>
            <a:r>
              <a:rPr lang="ja-JP" altLang="en-US" sz="1400" dirty="0" smtClean="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４－９</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補助事業終了後の計画が３年間より長期であり、採択時に公表できること</a:t>
            </a:r>
            <a:r>
              <a:rPr lang="en-US" altLang="ja-JP" sz="1400" dirty="0">
                <a:solidFill>
                  <a:srgbClr val="FF0000"/>
                </a:solidFill>
              </a:rPr>
              <a:t>【</a:t>
            </a:r>
            <a:r>
              <a:rPr lang="ja-JP" altLang="en-US" sz="1400" dirty="0" smtClean="0">
                <a:solidFill>
                  <a:srgbClr val="FF0000"/>
                </a:solidFill>
              </a:rPr>
              <a:t>加点</a:t>
            </a:r>
            <a:r>
              <a:rPr lang="en-US" altLang="ja-JP" sz="1400" dirty="0">
                <a:solidFill>
                  <a:srgbClr val="FF0000"/>
                </a:solidFill>
              </a:rPr>
              <a:t>】</a:t>
            </a:r>
            <a:endParaRPr lang="ja-JP" altLang="en-US" sz="1400" dirty="0">
              <a:solidFill>
                <a:srgbClr val="FF0000"/>
              </a:solidFill>
            </a:endParaRPr>
          </a:p>
        </p:txBody>
      </p:sp>
    </p:spTree>
    <p:extLst>
      <p:ext uri="{BB962C8B-B14F-4D97-AF65-F5344CB8AC3E}">
        <p14:creationId xmlns:p14="http://schemas.microsoft.com/office/powerpoint/2010/main" val="309681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093F585B-9B4F-467B-B7B4-74074AACADA3}"/>
              </a:ext>
            </a:extLst>
          </p:cNvPr>
          <p:cNvSpPr/>
          <p:nvPr/>
        </p:nvSpPr>
        <p:spPr>
          <a:xfrm>
            <a:off x="97132" y="764704"/>
            <a:ext cx="8939363" cy="5904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mn-ea"/>
              </a:rPr>
              <a:t>⑤　事業計画（ポイント発行の推移）</a:t>
            </a:r>
          </a:p>
        </p:txBody>
      </p:sp>
      <p:sp>
        <p:nvSpPr>
          <p:cNvPr id="2" name="正方形/長方形 1"/>
          <p:cNvSpPr/>
          <p:nvPr/>
        </p:nvSpPr>
        <p:spPr>
          <a:xfrm>
            <a:off x="0" y="0"/>
            <a:ext cx="9144000" cy="338554"/>
          </a:xfrm>
          <a:prstGeom prst="rect">
            <a:avLst/>
          </a:prstGeom>
        </p:spPr>
        <p:txBody>
          <a:bodyPr wrap="square">
            <a:spAutoFit/>
          </a:bodyPr>
          <a:lstStyle/>
          <a:p>
            <a:pPr algn="ctr"/>
            <a:r>
              <a:rPr lang="ja-JP" altLang="en-US" sz="1600" b="1" dirty="0">
                <a:latin typeface="+mn-ea"/>
              </a:rPr>
              <a:t>食とくらしの「グリーンライフ・ポイント」推進事業　その他の参考資料</a:t>
            </a:r>
          </a:p>
        </p:txBody>
      </p:sp>
      <p:graphicFrame>
        <p:nvGraphicFramePr>
          <p:cNvPr id="7" name="表 6"/>
          <p:cNvGraphicFramePr>
            <a:graphicFrameLocks noGrp="1"/>
          </p:cNvGraphicFramePr>
          <p:nvPr/>
        </p:nvGraphicFramePr>
        <p:xfrm>
          <a:off x="97130" y="347444"/>
          <a:ext cx="8939364" cy="274320"/>
        </p:xfrm>
        <a:graphic>
          <a:graphicData uri="http://schemas.openxmlformats.org/drawingml/2006/table">
            <a:tbl>
              <a:tblPr firstRow="1" bandRow="1">
                <a:tableStyleId>{073A0DAA-6AF3-43AB-8588-CEC1D06C72B9}</a:tableStyleId>
              </a:tblPr>
              <a:tblGrid>
                <a:gridCol w="4469682">
                  <a:extLst>
                    <a:ext uri="{9D8B030D-6E8A-4147-A177-3AD203B41FA5}">
                      <a16:colId xmlns:a16="http://schemas.microsoft.com/office/drawing/2014/main" val="1914052886"/>
                    </a:ext>
                  </a:extLst>
                </a:gridCol>
                <a:gridCol w="4469682">
                  <a:extLst>
                    <a:ext uri="{9D8B030D-6E8A-4147-A177-3AD203B41FA5}">
                      <a16:colId xmlns:a16="http://schemas.microsoft.com/office/drawing/2014/main" val="2903838351"/>
                    </a:ext>
                  </a:extLst>
                </a:gridCol>
              </a:tblGrid>
              <a:tr h="216923">
                <a:tc>
                  <a:txBody>
                    <a:bodyPr/>
                    <a:lstStyle/>
                    <a:p>
                      <a:r>
                        <a:rPr kumimoji="1" lang="ja-JP" altLang="en-US" sz="1200" b="0" dirty="0" smtClean="0">
                          <a:solidFill>
                            <a:schemeClr val="tx1"/>
                          </a:solidFill>
                        </a:rPr>
                        <a:t>（代表）事業者組織名：○○○</a:t>
                      </a:r>
                      <a:endParaRPr kumimoji="1"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（代表）事業者代表者の所属・役職・氏名：○○　○○　○○○○</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4173159"/>
                  </a:ext>
                </a:extLst>
              </a:tr>
            </a:tbl>
          </a:graphicData>
        </a:graphic>
      </p:graphicFrame>
      <p:sp>
        <p:nvSpPr>
          <p:cNvPr id="3" name="正方形/長方形 2"/>
          <p:cNvSpPr/>
          <p:nvPr/>
        </p:nvSpPr>
        <p:spPr>
          <a:xfrm>
            <a:off x="1191565" y="2636912"/>
            <a:ext cx="6750494" cy="2462213"/>
          </a:xfrm>
          <a:prstGeom prst="rect">
            <a:avLst/>
          </a:prstGeom>
          <a:ln>
            <a:solidFill>
              <a:srgbClr val="FF0000"/>
            </a:solidFill>
          </a:ln>
        </p:spPr>
        <p:txBody>
          <a:bodyPr wrap="square">
            <a:spAutoFit/>
          </a:bodyPr>
          <a:lstStyle/>
          <a:p>
            <a:r>
              <a:rPr lang="en-US" altLang="ja-JP" sz="1400" dirty="0">
                <a:solidFill>
                  <a:srgbClr val="FF0000"/>
                </a:solidFill>
              </a:rPr>
              <a:t>※</a:t>
            </a:r>
            <a:r>
              <a:rPr lang="ja-JP" altLang="en-US" sz="1400" dirty="0">
                <a:solidFill>
                  <a:srgbClr val="FF0000"/>
                </a:solidFill>
              </a:rPr>
              <a:t>以下の</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r>
              <a:rPr lang="ja-JP" altLang="en-US" sz="1400" dirty="0">
                <a:solidFill>
                  <a:srgbClr val="FF0000"/>
                </a:solidFill>
              </a:rPr>
              <a:t>要素のうち、該当すると考えるものを転記の上、その内容を１枚にまとめてください。記載に当たっては、公募要領に記載の</a:t>
            </a:r>
            <a:r>
              <a:rPr lang="en-US" altLang="ja-JP" sz="1400" dirty="0">
                <a:solidFill>
                  <a:srgbClr val="FF0000"/>
                </a:solidFill>
              </a:rPr>
              <a:t>【</a:t>
            </a:r>
            <a:r>
              <a:rPr lang="ja-JP" altLang="en-US" sz="1400" dirty="0">
                <a:solidFill>
                  <a:srgbClr val="FF0000"/>
                </a:solidFill>
              </a:rPr>
              <a:t>必須</a:t>
            </a:r>
            <a:r>
              <a:rPr lang="en-US" altLang="ja-JP" sz="1400" dirty="0">
                <a:solidFill>
                  <a:srgbClr val="FF0000"/>
                </a:solidFill>
              </a:rPr>
              <a:t>】</a:t>
            </a:r>
            <a:r>
              <a:rPr lang="ja-JP" altLang="en-US" sz="1400" dirty="0">
                <a:solidFill>
                  <a:srgbClr val="FF0000"/>
                </a:solidFill>
              </a:rPr>
              <a:t>要素を記載してもかまいません。該当するものがなければ　該当無し　とのみ記載ください。この赤枠囲みの注釈は提出の際には削除してください</a:t>
            </a:r>
            <a:r>
              <a:rPr lang="ja-JP" altLang="en-US" sz="1400" dirty="0" smtClean="0">
                <a:solidFill>
                  <a:srgbClr val="FF0000"/>
                </a:solidFill>
              </a:rPr>
              <a:t>。</a:t>
            </a:r>
            <a:endParaRPr lang="en-US" altLang="ja-JP" sz="1400" dirty="0" smtClean="0">
              <a:solidFill>
                <a:srgbClr val="FF0000"/>
              </a:solidFill>
            </a:endParaRPr>
          </a:p>
          <a:p>
            <a:endParaRPr lang="en-US" altLang="ja-JP" sz="1400" dirty="0">
              <a:solidFill>
                <a:srgbClr val="FF0000"/>
              </a:solidFill>
            </a:endParaRPr>
          </a:p>
          <a:p>
            <a:r>
              <a:rPr lang="en-US" altLang="ja-JP" sz="1400" dirty="0" smtClean="0">
                <a:solidFill>
                  <a:srgbClr val="0070C0"/>
                </a:solidFill>
              </a:rPr>
              <a:t>【</a:t>
            </a:r>
            <a:r>
              <a:rPr lang="ja-JP" altLang="en-US" sz="1400" dirty="0" smtClean="0">
                <a:solidFill>
                  <a:srgbClr val="0070C0"/>
                </a:solidFill>
              </a:rPr>
              <a:t>５－３</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補助事業終了後の３年間で補助事業の期間以上にポイント発行を拡大して</a:t>
            </a:r>
            <a:r>
              <a:rPr lang="ja-JP" altLang="en-US" sz="1400" dirty="0" smtClean="0">
                <a:solidFill>
                  <a:srgbClr val="FF0000"/>
                </a:solidFill>
              </a:rPr>
              <a:t>いく計画</a:t>
            </a:r>
            <a:r>
              <a:rPr lang="ja-JP" altLang="en-US" sz="1400" dirty="0">
                <a:solidFill>
                  <a:srgbClr val="FF0000"/>
                </a:solidFill>
              </a:rPr>
              <a:t>であること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５－４</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補助事業終了後の３年間で補助事業の期間以上にポイントを発行する場（</a:t>
            </a:r>
            <a:r>
              <a:rPr lang="ja-JP" altLang="en-US" sz="1400" dirty="0" smtClean="0">
                <a:solidFill>
                  <a:srgbClr val="FF0000"/>
                </a:solidFill>
              </a:rPr>
              <a:t>店舗等</a:t>
            </a:r>
            <a:r>
              <a:rPr lang="ja-JP" altLang="en-US" sz="1400" dirty="0">
                <a:solidFill>
                  <a:srgbClr val="FF0000"/>
                </a:solidFill>
              </a:rPr>
              <a:t>）の数が増える計画であること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a:p>
            <a:r>
              <a:rPr lang="en-US" altLang="ja-JP" sz="1400" dirty="0" smtClean="0">
                <a:solidFill>
                  <a:srgbClr val="0070C0"/>
                </a:solidFill>
              </a:rPr>
              <a:t>【</a:t>
            </a:r>
            <a:r>
              <a:rPr lang="ja-JP" altLang="en-US" sz="1400" dirty="0" smtClean="0">
                <a:solidFill>
                  <a:srgbClr val="0070C0"/>
                </a:solidFill>
              </a:rPr>
              <a:t>５－５</a:t>
            </a:r>
            <a:r>
              <a:rPr lang="en-US" altLang="ja-JP" sz="1400" dirty="0" smtClean="0">
                <a:solidFill>
                  <a:srgbClr val="0070C0"/>
                </a:solidFill>
              </a:rPr>
              <a:t>】 </a:t>
            </a:r>
            <a:r>
              <a:rPr lang="ja-JP" altLang="en-US" sz="1400" dirty="0" smtClean="0">
                <a:solidFill>
                  <a:srgbClr val="FF0000"/>
                </a:solidFill>
              </a:rPr>
              <a:t>・</a:t>
            </a:r>
            <a:r>
              <a:rPr lang="ja-JP" altLang="en-US" sz="1400" dirty="0">
                <a:solidFill>
                  <a:srgbClr val="FF0000"/>
                </a:solidFill>
              </a:rPr>
              <a:t>補助事業終了後の３年間で補助事業の期間以上にポイントを発行する場（</a:t>
            </a:r>
            <a:r>
              <a:rPr lang="ja-JP" altLang="en-US" sz="1400" dirty="0" smtClean="0">
                <a:solidFill>
                  <a:srgbClr val="FF0000"/>
                </a:solidFill>
              </a:rPr>
              <a:t>店舗等</a:t>
            </a:r>
            <a:r>
              <a:rPr lang="ja-JP" altLang="en-US" sz="1400" dirty="0">
                <a:solidFill>
                  <a:srgbClr val="FF0000"/>
                </a:solidFill>
              </a:rPr>
              <a:t>）の属する組織の数が増える計画であること</a:t>
            </a:r>
            <a:r>
              <a:rPr lang="en-US" altLang="ja-JP" sz="1400" dirty="0">
                <a:solidFill>
                  <a:srgbClr val="FF0000"/>
                </a:solidFill>
              </a:rPr>
              <a:t>【</a:t>
            </a:r>
            <a:r>
              <a:rPr lang="ja-JP" altLang="en-US" sz="1400" dirty="0">
                <a:solidFill>
                  <a:srgbClr val="FF0000"/>
                </a:solidFill>
              </a:rPr>
              <a:t>加点</a:t>
            </a:r>
            <a:r>
              <a:rPr lang="en-US" altLang="ja-JP" sz="1400" dirty="0">
                <a:solidFill>
                  <a:srgbClr val="FF0000"/>
                </a:solidFill>
              </a:rPr>
              <a:t>】</a:t>
            </a:r>
          </a:p>
        </p:txBody>
      </p:sp>
    </p:spTree>
    <p:extLst>
      <p:ext uri="{BB962C8B-B14F-4D97-AF65-F5344CB8AC3E}">
        <p14:creationId xmlns:p14="http://schemas.microsoft.com/office/powerpoint/2010/main" val="348211543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1548</Words>
  <Application>Microsoft Office PowerPoint</Application>
  <PresentationFormat>画面に合わせる (4:3)</PresentationFormat>
  <Paragraphs>58</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ＭＳ Ｐゴシック</vt:lpstr>
      <vt:lpstr>Arial</vt:lpstr>
      <vt:lpstr>Calibri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2022-05-22T04:21:38Z</dcterms:modified>
</cp:coreProperties>
</file>