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3" r:id="rId5"/>
    <p:sldId id="258" r:id="rId6"/>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43" autoAdjust="0"/>
    <p:restoredTop sz="94660"/>
  </p:normalViewPr>
  <p:slideViewPr>
    <p:cSldViewPr>
      <p:cViewPr varScale="1">
        <p:scale>
          <a:sx n="124" d="100"/>
          <a:sy n="124" d="100"/>
        </p:scale>
        <p:origin x="1800"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2026/4/20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884905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2026/4/20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947475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692696"/>
            <a:ext cx="2057400" cy="5544616"/>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692696"/>
            <a:ext cx="6019800" cy="554461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2026/4/20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548474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2026/4/20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612656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2026/4/20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866547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67941"/>
            <a:ext cx="4038600" cy="45693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コンテンツ プレースホルダー 3"/>
          <p:cNvSpPr>
            <a:spLocks noGrp="1"/>
          </p:cNvSpPr>
          <p:nvPr>
            <p:ph sz="half" idx="2"/>
          </p:nvPr>
        </p:nvSpPr>
        <p:spPr>
          <a:xfrm>
            <a:off x="4648200" y="1667941"/>
            <a:ext cx="4038600" cy="45693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日付プレースホルダー 4"/>
          <p:cNvSpPr>
            <a:spLocks noGrp="1"/>
          </p:cNvSpPr>
          <p:nvPr>
            <p:ph type="dt" sz="half" idx="10"/>
          </p:nvPr>
        </p:nvSpPr>
        <p:spPr/>
        <p:txBody>
          <a:bodyPr/>
          <a:lstStyle/>
          <a:p>
            <a:fld id="{29D2C444-BB06-409A-9E3D-F95E97D66907}" type="datetimeFigureOut">
              <a:rPr kumimoji="1" lang="ja-JP" altLang="en-US" smtClean="0"/>
              <a:t>2026/4/20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3930501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46262"/>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286024"/>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p:cNvSpPr>
            <a:spLocks noGrp="1"/>
          </p:cNvSpPr>
          <p:nvPr>
            <p:ph type="body" sz="quarter" idx="3"/>
          </p:nvPr>
        </p:nvSpPr>
        <p:spPr>
          <a:xfrm>
            <a:off x="4645025" y="164626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286024"/>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9D2C444-BB06-409A-9E3D-F95E97D66907}" type="datetimeFigureOut">
              <a:rPr kumimoji="1" lang="ja-JP" altLang="en-US" smtClean="0"/>
              <a:t>2026/4/20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620984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9D2C444-BB06-409A-9E3D-F95E97D66907}" type="datetimeFigureOut">
              <a:rPr kumimoji="1" lang="ja-JP" altLang="en-US" smtClean="0"/>
              <a:t>2026/4/20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068520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9D2C444-BB06-409A-9E3D-F95E97D66907}" type="datetimeFigureOut">
              <a:rPr kumimoji="1" lang="ja-JP" altLang="en-US" smtClean="0"/>
              <a:t>2026/4/20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555731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64704"/>
            <a:ext cx="3008313" cy="936104"/>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764704"/>
            <a:ext cx="5111750" cy="54930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テキスト プレースホルダー 3"/>
          <p:cNvSpPr>
            <a:spLocks noGrp="1"/>
          </p:cNvSpPr>
          <p:nvPr>
            <p:ph type="body" sz="half" idx="2"/>
          </p:nvPr>
        </p:nvSpPr>
        <p:spPr>
          <a:xfrm>
            <a:off x="457200" y="1700808"/>
            <a:ext cx="3008313" cy="455696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9D2C444-BB06-409A-9E3D-F95E97D66907}" type="datetimeFigureOut">
              <a:rPr kumimoji="1" lang="ja-JP" altLang="en-US" smtClean="0"/>
              <a:t>2026/4/20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807454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93772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74989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792288" y="550445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9D2C444-BB06-409A-9E3D-F95E97D66907}" type="datetimeFigureOut">
              <a:rPr kumimoji="1" lang="ja-JP" altLang="en-US" smtClean="0"/>
              <a:t>2026/4/20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053563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548680"/>
            <a:ext cx="8229600" cy="1008112"/>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457200" y="1628801"/>
            <a:ext cx="8229600" cy="4608512"/>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D2C444-BB06-409A-9E3D-F95E97D66907}" type="datetimeFigureOut">
              <a:rPr kumimoji="1" lang="ja-JP" altLang="en-US" smtClean="0"/>
              <a:t>2026/4/20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868950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07504" y="107340"/>
            <a:ext cx="8928992" cy="369332"/>
          </a:xfrm>
          <a:prstGeom prst="rect">
            <a:avLst/>
          </a:prstGeom>
          <a:noFill/>
          <a:ln>
            <a:solidFill>
              <a:schemeClr val="tx1"/>
            </a:solidFill>
          </a:ln>
        </p:spPr>
        <p:txBody>
          <a:bodyPr wrap="square" rtlCol="0">
            <a:spAutoFit/>
          </a:bodyPr>
          <a:lstStyle/>
          <a:p>
            <a:pPr algn="ctr"/>
            <a:r>
              <a:rPr kumimoji="1" lang="ja-JP" altLang="en-US" b="1" dirty="0">
                <a:solidFill>
                  <a:srgbClr val="FF0000"/>
                </a:solidFill>
                <a:latin typeface="メイリオ" panose="020B0604030504040204" pitchFamily="50" charset="-128"/>
                <a:ea typeface="メイリオ" panose="020B0604030504040204" pitchFamily="50" charset="-128"/>
              </a:rPr>
              <a:t>事業名を記載してください。</a:t>
            </a:r>
          </a:p>
        </p:txBody>
      </p:sp>
      <p:sp>
        <p:nvSpPr>
          <p:cNvPr id="5" name="テキスト ボックス 4"/>
          <p:cNvSpPr txBox="1"/>
          <p:nvPr/>
        </p:nvSpPr>
        <p:spPr>
          <a:xfrm>
            <a:off x="35496" y="476672"/>
            <a:ext cx="3816424"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応募事業：</a:t>
            </a:r>
            <a:r>
              <a:rPr kumimoji="1" lang="ja-JP" altLang="en-US" sz="1200" dirty="0">
                <a:solidFill>
                  <a:srgbClr val="FF0000"/>
                </a:solidFill>
                <a:latin typeface="メイリオ" panose="020B0604030504040204" pitchFamily="50" charset="-128"/>
                <a:ea typeface="メイリオ" panose="020B0604030504040204" pitchFamily="50" charset="-128"/>
              </a:rPr>
              <a:t>応募事業を記載して</a:t>
            </a:r>
            <a:r>
              <a:rPr lang="ja-JP" altLang="en-US" sz="1200" dirty="0">
                <a:solidFill>
                  <a:srgbClr val="FF0000"/>
                </a:solidFill>
                <a:latin typeface="メイリオ" panose="020B0604030504040204" pitchFamily="50" charset="-128"/>
                <a:ea typeface="メイリオ" panose="020B0604030504040204" pitchFamily="50" charset="-128"/>
              </a:rPr>
              <a:t>ください。</a:t>
            </a:r>
            <a:endParaRPr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35496" y="908720"/>
            <a:ext cx="4104456" cy="27699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○事業実施の代表者：</a:t>
            </a:r>
            <a:r>
              <a:rPr kumimoji="1" lang="ja-JP" altLang="en-US" sz="1200" dirty="0">
                <a:solidFill>
                  <a:srgbClr val="FF0000"/>
                </a:solidFill>
                <a:latin typeface="メイリオ" panose="020B0604030504040204" pitchFamily="50" charset="-128"/>
                <a:ea typeface="メイリオ" panose="020B0604030504040204" pitchFamily="50" charset="-128"/>
              </a:rPr>
              <a:t>代表事業者名を記載してください。</a:t>
            </a:r>
          </a:p>
        </p:txBody>
      </p:sp>
      <p:sp>
        <p:nvSpPr>
          <p:cNvPr id="7" name="テキスト ボックス 6"/>
          <p:cNvSpPr txBox="1"/>
          <p:nvPr/>
        </p:nvSpPr>
        <p:spPr>
          <a:xfrm>
            <a:off x="107504" y="3226226"/>
            <a:ext cx="2757126"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○ビジネスモデルの考え方</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67363" y="1781809"/>
            <a:ext cx="3312368" cy="338554"/>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rPr>
              <a:t>○導入予定の具体的な設備</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4644008" y="3250124"/>
            <a:ext cx="3528392" cy="338554"/>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rPr>
              <a:t>○事業の実施体制</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sp>
        <p:nvSpPr>
          <p:cNvPr id="12" name="テキスト ボックス 11"/>
          <p:cNvSpPr txBox="1"/>
          <p:nvPr/>
        </p:nvSpPr>
        <p:spPr>
          <a:xfrm>
            <a:off x="4139952" y="482151"/>
            <a:ext cx="4176464" cy="27699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○事業実施期間：</a:t>
            </a:r>
            <a:r>
              <a:rPr lang="ja-JP" altLang="en-US" sz="1200" dirty="0">
                <a:solidFill>
                  <a:srgbClr val="FF0000"/>
                </a:solidFill>
                <a:latin typeface="メイリオ" panose="020B0604030504040204" pitchFamily="50" charset="-128"/>
                <a:ea typeface="メイリオ" panose="020B0604030504040204" pitchFamily="50" charset="-128"/>
              </a:rPr>
              <a:t>事業の実施期間を記載してください。</a:t>
            </a:r>
            <a:endParaRPr kumimoji="1" lang="ja-JP" altLang="en-US" sz="1200" dirty="0">
              <a:solidFill>
                <a:srgbClr val="FF0000"/>
              </a:solidFill>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4139952" y="874071"/>
            <a:ext cx="4896544"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○補助金所要額（単位：千円）</a:t>
            </a:r>
            <a:endParaRPr lang="en-US" altLang="ja-JP" sz="1200" dirty="0">
              <a:latin typeface="メイリオ" panose="020B0604030504040204" pitchFamily="50" charset="-128"/>
              <a:ea typeface="メイリオ" panose="020B0604030504040204" pitchFamily="50" charset="-128"/>
            </a:endParaRPr>
          </a:p>
        </p:txBody>
      </p:sp>
      <p:sp>
        <p:nvSpPr>
          <p:cNvPr id="14" name="テキスト ボックス 13"/>
          <p:cNvSpPr txBox="1"/>
          <p:nvPr/>
        </p:nvSpPr>
        <p:spPr>
          <a:xfrm>
            <a:off x="35496" y="1351801"/>
            <a:ext cx="3744416" cy="27699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○事業実施地：</a:t>
            </a:r>
            <a:r>
              <a:rPr kumimoji="1" lang="ja-JP" altLang="en-US" sz="1200" dirty="0">
                <a:solidFill>
                  <a:srgbClr val="FF0000"/>
                </a:solidFill>
                <a:latin typeface="メイリオ" panose="020B0604030504040204" pitchFamily="50" charset="-128"/>
                <a:ea typeface="メイリオ" panose="020B0604030504040204" pitchFamily="50" charset="-128"/>
              </a:rPr>
              <a:t>事業実施地を記載してください。</a:t>
            </a:r>
          </a:p>
        </p:txBody>
      </p:sp>
      <p:sp>
        <p:nvSpPr>
          <p:cNvPr id="15" name="正方形/長方形 14"/>
          <p:cNvSpPr/>
          <p:nvPr/>
        </p:nvSpPr>
        <p:spPr>
          <a:xfrm>
            <a:off x="107504" y="3591783"/>
            <a:ext cx="4320480" cy="31495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メイリオ" panose="020B0604030504040204" pitchFamily="50" charset="-128"/>
                <a:ea typeface="メイリオ" panose="020B0604030504040204" pitchFamily="50" charset="-128"/>
              </a:rPr>
              <a:t>誰から、どのように収益を得るのか、本事業のビジネスモデルを、フロー図等も用いつつ、わかりやすく、具体的に示してください。</a:t>
            </a:r>
            <a:endParaRPr lang="en-US" altLang="ja-JP" sz="1400" dirty="0">
              <a:solidFill>
                <a:srgbClr val="FF0000"/>
              </a:solidFill>
              <a:latin typeface="メイリオ" panose="020B0604030504040204" pitchFamily="50" charset="-128"/>
              <a:ea typeface="メイリオ" panose="020B0604030504040204" pitchFamily="50" charset="-128"/>
            </a:endParaRPr>
          </a:p>
          <a:p>
            <a:endParaRPr lang="en-US" altLang="ja-JP" sz="1400"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r>
              <a:rPr lang="ja-JP" altLang="en-US" sz="1400" b="1" dirty="0">
                <a:solidFill>
                  <a:srgbClr val="FF0000"/>
                </a:solidFill>
                <a:effectLst>
                  <a:outerShdw blurRad="38100" dist="38100" dir="2700000" algn="tl">
                    <a:srgbClr val="000000">
                      <a:alpha val="43137"/>
                    </a:srgbClr>
                  </a:outerShdw>
                </a:effectLst>
                <a:highlight>
                  <a:srgbClr val="FFFF00"/>
                </a:highlight>
                <a:latin typeface="メイリオ" panose="020B0604030504040204" pitchFamily="50" charset="-128"/>
                <a:ea typeface="メイリオ" panose="020B0604030504040204" pitchFamily="50" charset="-128"/>
              </a:rPr>
              <a:t>ユーザー・顧客の確保の見込みや蓋然性を示してください。</a:t>
            </a:r>
          </a:p>
          <a:p>
            <a:endParaRPr kumimoji="1" lang="ja-JP" altLang="en-US" sz="1400" dirty="0">
              <a:solidFill>
                <a:srgbClr val="FF0000"/>
              </a:solidFill>
              <a:latin typeface="メイリオ" panose="020B0604030504040204" pitchFamily="50" charset="-128"/>
              <a:ea typeface="メイリオ" panose="020B0604030504040204" pitchFamily="50" charset="-128"/>
            </a:endParaRPr>
          </a:p>
        </p:txBody>
      </p:sp>
      <p:sp>
        <p:nvSpPr>
          <p:cNvPr id="16" name="正方形/長方形 15"/>
          <p:cNvSpPr/>
          <p:nvPr/>
        </p:nvSpPr>
        <p:spPr>
          <a:xfrm>
            <a:off x="4716016" y="3591783"/>
            <a:ext cx="4320480" cy="31495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メイリオ" panose="020B0604030504040204" pitchFamily="50" charset="-128"/>
                <a:ea typeface="メイリオ" panose="020B0604030504040204" pitchFamily="50" charset="-128"/>
              </a:rPr>
              <a:t>本補助事業の代表事業者及び共同実施者だけでなく、本事業に関係する主たるステークホルダー（金融機関等も含む）を、フロー図等も用いつつ、わかりやすく、具体的に示してください。また、各ステークホルダーの役割も明示してください（</a:t>
            </a:r>
            <a:r>
              <a:rPr kumimoji="1" lang="en-US" altLang="ja-JP" sz="1400" dirty="0">
                <a:solidFill>
                  <a:srgbClr val="FF0000"/>
                </a:solidFill>
                <a:latin typeface="メイリオ" panose="020B0604030504040204" pitchFamily="50" charset="-128"/>
                <a:ea typeface="メイリオ" panose="020B0604030504040204" pitchFamily="50" charset="-128"/>
              </a:rPr>
              <a:t>PDCA</a:t>
            </a:r>
            <a:r>
              <a:rPr kumimoji="1" lang="ja-JP" altLang="en-US" sz="1400" dirty="0">
                <a:solidFill>
                  <a:srgbClr val="FF0000"/>
                </a:solidFill>
                <a:latin typeface="メイリオ" panose="020B0604030504040204" pitchFamily="50" charset="-128"/>
                <a:ea typeface="メイリオ" panose="020B0604030504040204" pitchFamily="50" charset="-128"/>
              </a:rPr>
              <a:t>をまわすうえでの、ステークホルダーの役割も示してください。）</a:t>
            </a:r>
            <a:endParaRPr kumimoji="1" lang="en-US" altLang="ja-JP" sz="1400" dirty="0">
              <a:solidFill>
                <a:srgbClr val="FF0000"/>
              </a:solidFill>
              <a:latin typeface="メイリオ" panose="020B0604030504040204" pitchFamily="50" charset="-128"/>
              <a:ea typeface="メイリオ" panose="020B0604030504040204" pitchFamily="50" charset="-128"/>
            </a:endParaRPr>
          </a:p>
        </p:txBody>
      </p:sp>
      <p:sp>
        <p:nvSpPr>
          <p:cNvPr id="19" name="正方形/長方形 18"/>
          <p:cNvSpPr/>
          <p:nvPr/>
        </p:nvSpPr>
        <p:spPr>
          <a:xfrm>
            <a:off x="97131" y="2166048"/>
            <a:ext cx="8939363" cy="10601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dirty="0">
                <a:solidFill>
                  <a:srgbClr val="FF0000"/>
                </a:solidFill>
                <a:latin typeface="メイリオ" panose="020B0604030504040204" pitchFamily="50" charset="-128"/>
                <a:ea typeface="メイリオ" panose="020B0604030504040204" pitchFamily="50" charset="-128"/>
              </a:rPr>
              <a:t>本補助事業で導入する設備等以外も含めて、本事業で使用する主たる設備等を示してください。</a:t>
            </a:r>
            <a:endParaRPr lang="en-US" altLang="ja-JP" sz="1400" dirty="0">
              <a:solidFill>
                <a:srgbClr val="FF0000"/>
              </a:solidFill>
              <a:latin typeface="メイリオ" panose="020B0604030504040204" pitchFamily="50" charset="-128"/>
              <a:ea typeface="メイリオ" panose="020B0604030504040204" pitchFamily="50" charset="-128"/>
            </a:endParaRPr>
          </a:p>
          <a:p>
            <a:r>
              <a:rPr lang="ja-JP" altLang="en-US" sz="1400" dirty="0">
                <a:solidFill>
                  <a:srgbClr val="FF0000"/>
                </a:solidFill>
                <a:latin typeface="メイリオ" panose="020B0604030504040204" pitchFamily="50" charset="-128"/>
                <a:ea typeface="メイリオ" panose="020B0604030504040204" pitchFamily="50" charset="-128"/>
              </a:rPr>
              <a:t>なお、本補助事業で導入する設備等であるかどうかはわかるように明示してください。</a:t>
            </a:r>
            <a:endParaRPr lang="en-US" altLang="ja-JP" sz="1400" dirty="0">
              <a:solidFill>
                <a:srgbClr val="FF0000"/>
              </a:solidFill>
              <a:latin typeface="メイリオ" panose="020B0604030504040204" pitchFamily="50" charset="-128"/>
              <a:ea typeface="メイリオ" panose="020B0604030504040204" pitchFamily="50" charset="-128"/>
            </a:endParaRPr>
          </a:p>
        </p:txBody>
      </p:sp>
      <p:sp>
        <p:nvSpPr>
          <p:cNvPr id="18" name="四角形吹き出し 17"/>
          <p:cNvSpPr/>
          <p:nvPr/>
        </p:nvSpPr>
        <p:spPr>
          <a:xfrm>
            <a:off x="5445953" y="413583"/>
            <a:ext cx="3563888" cy="570578"/>
          </a:xfrm>
          <a:prstGeom prst="wedgeRectCallout">
            <a:avLst>
              <a:gd name="adj1" fmla="val -42791"/>
              <a:gd name="adj2" fmla="val 84337"/>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r>
              <a:rPr lang="ja-JP" altLang="en-US" sz="1100" dirty="0">
                <a:solidFill>
                  <a:srgbClr val="FF0000"/>
                </a:solidFill>
                <a:latin typeface="メイリオ" panose="020B0604030504040204" pitchFamily="50" charset="-128"/>
                <a:ea typeface="メイリオ" panose="020B0604030504040204" pitchFamily="50" charset="-128"/>
              </a:rPr>
              <a:t>申請する年度ごとの補助金所要額を記載してください。</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本オブジェクトは削除して御提出ください。</a:t>
            </a:r>
          </a:p>
        </p:txBody>
      </p:sp>
      <p:sp>
        <p:nvSpPr>
          <p:cNvPr id="20" name="四角形吹き出し 19"/>
          <p:cNvSpPr/>
          <p:nvPr/>
        </p:nvSpPr>
        <p:spPr>
          <a:xfrm>
            <a:off x="5297607" y="2596527"/>
            <a:ext cx="3712234" cy="613164"/>
          </a:xfrm>
          <a:prstGeom prst="wedgeRectCallout">
            <a:avLst>
              <a:gd name="adj1" fmla="val 37742"/>
              <a:gd name="adj2" fmla="val -133591"/>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100" dirty="0">
                <a:solidFill>
                  <a:srgbClr val="FF0000"/>
                </a:solidFill>
                <a:latin typeface="メイリオ" panose="020B0604030504040204" pitchFamily="50" charset="-128"/>
                <a:ea typeface="メイリオ" panose="020B0604030504040204" pitchFamily="50" charset="-128"/>
              </a:rPr>
              <a:t>本補助事業の期間でなく、本補助事業を活用して実施する事業の想定する事業年数を記載してください。</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本オブジェクトは削除して御提出ください。</a:t>
            </a:r>
          </a:p>
        </p:txBody>
      </p:sp>
      <p:graphicFrame>
        <p:nvGraphicFramePr>
          <p:cNvPr id="2" name="表 1">
            <a:extLst>
              <a:ext uri="{FF2B5EF4-FFF2-40B4-BE49-F238E27FC236}">
                <a16:creationId xmlns:a16="http://schemas.microsoft.com/office/drawing/2014/main" id="{2959685F-BD44-BA51-0A6D-264B448BC6C6}"/>
              </a:ext>
            </a:extLst>
          </p:cNvPr>
          <p:cNvGraphicFramePr>
            <a:graphicFrameLocks noGrp="1"/>
          </p:cNvGraphicFramePr>
          <p:nvPr>
            <p:extLst>
              <p:ext uri="{D42A27DB-BD31-4B8C-83A1-F6EECF244321}">
                <p14:modId xmlns:p14="http://schemas.microsoft.com/office/powerpoint/2010/main" val="3081341786"/>
              </p:ext>
            </p:extLst>
          </p:nvPr>
        </p:nvGraphicFramePr>
        <p:xfrm>
          <a:off x="4171271" y="1185719"/>
          <a:ext cx="4571967" cy="883920"/>
        </p:xfrm>
        <a:graphic>
          <a:graphicData uri="http://schemas.openxmlformats.org/drawingml/2006/table">
            <a:tbl>
              <a:tblPr firstRow="1" bandRow="1">
                <a:tableStyleId>{5C22544A-7EE6-4342-B048-85BDC9FD1C3A}</a:tableStyleId>
              </a:tblPr>
              <a:tblGrid>
                <a:gridCol w="1523989">
                  <a:extLst>
                    <a:ext uri="{9D8B030D-6E8A-4147-A177-3AD203B41FA5}">
                      <a16:colId xmlns:a16="http://schemas.microsoft.com/office/drawing/2014/main" val="227753123"/>
                    </a:ext>
                  </a:extLst>
                </a:gridCol>
                <a:gridCol w="1523989">
                  <a:extLst>
                    <a:ext uri="{9D8B030D-6E8A-4147-A177-3AD203B41FA5}">
                      <a16:colId xmlns:a16="http://schemas.microsoft.com/office/drawing/2014/main" val="1733668933"/>
                    </a:ext>
                  </a:extLst>
                </a:gridCol>
                <a:gridCol w="1523989">
                  <a:extLst>
                    <a:ext uri="{9D8B030D-6E8A-4147-A177-3AD203B41FA5}">
                      <a16:colId xmlns:a16="http://schemas.microsoft.com/office/drawing/2014/main" val="1503046816"/>
                    </a:ext>
                  </a:extLst>
                </a:gridCol>
              </a:tblGrid>
              <a:tr h="2104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メイリオ" panose="020B0604030504040204" pitchFamily="50" charset="-128"/>
                          <a:ea typeface="メイリオ" panose="020B0604030504040204" pitchFamily="50" charset="-128"/>
                        </a:rPr>
                        <a:t>令和</a:t>
                      </a:r>
                      <a:r>
                        <a:rPr kumimoji="1" lang="en-US" altLang="ja-JP" sz="1400" dirty="0">
                          <a:latin typeface="メイリオ" panose="020B0604030504040204" pitchFamily="50" charset="-128"/>
                          <a:ea typeface="メイリオ" panose="020B0604030504040204" pitchFamily="50" charset="-128"/>
                        </a:rPr>
                        <a:t>8</a:t>
                      </a:r>
                      <a:r>
                        <a:rPr kumimoji="1" lang="ja-JP" altLang="en-US" sz="1400" dirty="0">
                          <a:latin typeface="メイリオ" panose="020B0604030504040204" pitchFamily="50" charset="-128"/>
                          <a:ea typeface="メイリオ" panose="020B0604030504040204" pitchFamily="50" charset="-128"/>
                        </a:rPr>
                        <a:t>年度</a:t>
                      </a:r>
                    </a:p>
                    <a:p>
                      <a:pPr algn="ctr"/>
                      <a:endParaRPr kumimoji="1" lang="ja-JP" alt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メイリオ" panose="020B0604030504040204" pitchFamily="50" charset="-128"/>
                          <a:ea typeface="メイリオ" panose="020B0604030504040204" pitchFamily="50" charset="-128"/>
                        </a:rPr>
                        <a:t>令和</a:t>
                      </a:r>
                      <a:r>
                        <a:rPr kumimoji="1" lang="en-US" altLang="ja-JP" sz="1400" dirty="0">
                          <a:latin typeface="メイリオ" panose="020B0604030504040204" pitchFamily="50" charset="-128"/>
                          <a:ea typeface="メイリオ" panose="020B0604030504040204" pitchFamily="50" charset="-128"/>
                        </a:rPr>
                        <a:t>9</a:t>
                      </a:r>
                      <a:r>
                        <a:rPr kumimoji="1" lang="ja-JP" altLang="en-US" sz="1400" dirty="0">
                          <a:latin typeface="メイリオ" panose="020B0604030504040204" pitchFamily="50" charset="-128"/>
                          <a:ea typeface="メイリオ" panose="020B0604030504040204" pitchFamily="50" charset="-128"/>
                        </a:rPr>
                        <a:t>年度</a:t>
                      </a:r>
                    </a:p>
                    <a:p>
                      <a:pPr algn="ctr"/>
                      <a:endParaRPr kumimoji="1" lang="ja-JP" alt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メイリオ" panose="020B0604030504040204" pitchFamily="50" charset="-128"/>
                          <a:ea typeface="メイリオ" panose="020B0604030504040204" pitchFamily="50" charset="-128"/>
                        </a:rPr>
                        <a:t>令和</a:t>
                      </a:r>
                      <a:r>
                        <a:rPr kumimoji="1" lang="en-US" altLang="ja-JP" sz="1400" dirty="0">
                          <a:latin typeface="メイリオ" panose="020B0604030504040204" pitchFamily="50" charset="-128"/>
                          <a:ea typeface="メイリオ" panose="020B0604030504040204" pitchFamily="50" charset="-128"/>
                        </a:rPr>
                        <a:t>10</a:t>
                      </a:r>
                      <a:r>
                        <a:rPr kumimoji="1" lang="ja-JP" altLang="en-US" sz="1400" dirty="0">
                          <a:latin typeface="メイリオ" panose="020B0604030504040204" pitchFamily="50" charset="-128"/>
                          <a:ea typeface="メイリオ" panose="020B0604030504040204" pitchFamily="50" charset="-128"/>
                        </a:rPr>
                        <a:t>年度</a:t>
                      </a:r>
                    </a:p>
                    <a:p>
                      <a:pPr algn="ctr"/>
                      <a:endParaRPr kumimoji="1" lang="ja-JP" altLang="en-US" sz="1400" dirty="0"/>
                    </a:p>
                  </a:txBody>
                  <a:tcPr/>
                </a:tc>
                <a:extLst>
                  <a:ext uri="{0D108BD9-81ED-4DB2-BD59-A6C34878D82A}">
                    <a16:rowId xmlns:a16="http://schemas.microsoft.com/office/drawing/2014/main" val="3018343937"/>
                  </a:ext>
                </a:extLst>
              </a:tr>
              <a:tr h="254940">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822023903"/>
                  </a:ext>
                </a:extLst>
              </a:tr>
            </a:tbl>
          </a:graphicData>
        </a:graphic>
      </p:graphicFrame>
    </p:spTree>
    <p:extLst>
      <p:ext uri="{BB962C8B-B14F-4D97-AF65-F5344CB8AC3E}">
        <p14:creationId xmlns:p14="http://schemas.microsoft.com/office/powerpoint/2010/main" val="2205931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p:cNvSpPr txBox="1"/>
          <p:nvPr/>
        </p:nvSpPr>
        <p:spPr>
          <a:xfrm>
            <a:off x="105396" y="66110"/>
            <a:ext cx="4197286"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○キャッシュフロー作成の考え方</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sp>
        <p:nvSpPr>
          <p:cNvPr id="24" name="テキスト ボックス 23"/>
          <p:cNvSpPr txBox="1"/>
          <p:nvPr/>
        </p:nvSpPr>
        <p:spPr>
          <a:xfrm>
            <a:off x="73820" y="1556792"/>
            <a:ext cx="4197286"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○イニシャルコスト合計及び内訳</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sp>
        <p:nvSpPr>
          <p:cNvPr id="25" name="テキスト ボックス 24"/>
          <p:cNvSpPr txBox="1"/>
          <p:nvPr/>
        </p:nvSpPr>
        <p:spPr>
          <a:xfrm>
            <a:off x="51000" y="4167368"/>
            <a:ext cx="4197286"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○年間のランニングコスト合計及び内訳</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sp>
        <p:nvSpPr>
          <p:cNvPr id="28" name="正方形/長方形 27"/>
          <p:cNvSpPr/>
          <p:nvPr/>
        </p:nvSpPr>
        <p:spPr>
          <a:xfrm>
            <a:off x="105396" y="404664"/>
            <a:ext cx="8939363" cy="11184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dirty="0">
                <a:solidFill>
                  <a:srgbClr val="FF0000"/>
                </a:solidFill>
                <a:latin typeface="メイリオ" panose="020B0604030504040204" pitchFamily="50" charset="-128"/>
                <a:ea typeface="メイリオ" panose="020B0604030504040204" pitchFamily="50" charset="-128"/>
              </a:rPr>
              <a:t>本補助事業を活用した事業の、事業全体のキャッシュフロー作成の考え方を示してください。その際にキャッシュフローのバウンダリー、主たる</a:t>
            </a:r>
            <a:r>
              <a:rPr lang="ja-JP" altLang="en-US" sz="1400">
                <a:solidFill>
                  <a:srgbClr val="FF0000"/>
                </a:solidFill>
                <a:latin typeface="メイリオ" panose="020B0604030504040204" pitchFamily="50" charset="-128"/>
                <a:ea typeface="メイリオ" panose="020B0604030504040204" pitchFamily="50" charset="-128"/>
              </a:rPr>
              <a:t>設定条件（利用者（顧客）に基づく稼働率等を含む）、</a:t>
            </a:r>
            <a:r>
              <a:rPr lang="ja-JP" altLang="en-US" sz="1400" dirty="0">
                <a:solidFill>
                  <a:srgbClr val="FF0000"/>
                </a:solidFill>
                <a:latin typeface="メイリオ" panose="020B0604030504040204" pitchFamily="50" charset="-128"/>
                <a:ea typeface="メイリオ" panose="020B0604030504040204" pitchFamily="50" charset="-128"/>
              </a:rPr>
              <a:t>設備等更新の考え方等は必ず明記するようにしてください。</a:t>
            </a:r>
            <a:endParaRPr lang="en-US" altLang="ja-JP" sz="1400" dirty="0">
              <a:solidFill>
                <a:srgbClr val="FF0000"/>
              </a:solidFill>
              <a:latin typeface="メイリオ" panose="020B0604030504040204" pitchFamily="50" charset="-128"/>
              <a:ea typeface="メイリオ"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628044467"/>
              </p:ext>
            </p:extLst>
          </p:nvPr>
        </p:nvGraphicFramePr>
        <p:xfrm>
          <a:off x="105393" y="1928043"/>
          <a:ext cx="8939365" cy="1714320"/>
        </p:xfrm>
        <a:graphic>
          <a:graphicData uri="http://schemas.openxmlformats.org/drawingml/2006/table">
            <a:tbl>
              <a:tblPr firstRow="1" firstCol="1" bandRow="1">
                <a:tableStyleId>{5940675A-B579-460E-94D1-54222C63F5DA}</a:tableStyleId>
              </a:tblPr>
              <a:tblGrid>
                <a:gridCol w="1787873">
                  <a:extLst>
                    <a:ext uri="{9D8B030D-6E8A-4147-A177-3AD203B41FA5}">
                      <a16:colId xmlns:a16="http://schemas.microsoft.com/office/drawing/2014/main" val="982633341"/>
                    </a:ext>
                  </a:extLst>
                </a:gridCol>
                <a:gridCol w="1787873">
                  <a:extLst>
                    <a:ext uri="{9D8B030D-6E8A-4147-A177-3AD203B41FA5}">
                      <a16:colId xmlns:a16="http://schemas.microsoft.com/office/drawing/2014/main" val="1136592242"/>
                    </a:ext>
                  </a:extLst>
                </a:gridCol>
                <a:gridCol w="1787873">
                  <a:extLst>
                    <a:ext uri="{9D8B030D-6E8A-4147-A177-3AD203B41FA5}">
                      <a16:colId xmlns:a16="http://schemas.microsoft.com/office/drawing/2014/main" val="2347524153"/>
                    </a:ext>
                  </a:extLst>
                </a:gridCol>
                <a:gridCol w="1787873">
                  <a:extLst>
                    <a:ext uri="{9D8B030D-6E8A-4147-A177-3AD203B41FA5}">
                      <a16:colId xmlns:a16="http://schemas.microsoft.com/office/drawing/2014/main" val="4139773395"/>
                    </a:ext>
                  </a:extLst>
                </a:gridCol>
                <a:gridCol w="1787873">
                  <a:extLst>
                    <a:ext uri="{9D8B030D-6E8A-4147-A177-3AD203B41FA5}">
                      <a16:colId xmlns:a16="http://schemas.microsoft.com/office/drawing/2014/main" val="2574977061"/>
                    </a:ext>
                  </a:extLst>
                </a:gridCol>
              </a:tblGrid>
              <a:tr h="209707">
                <a:tc>
                  <a:txBody>
                    <a:bodyPr/>
                    <a:lstStyle/>
                    <a:p>
                      <a:pPr algn="ctr"/>
                      <a:r>
                        <a:rPr kumimoji="1" lang="ja-JP" altLang="en-US" sz="1200" dirty="0"/>
                        <a:t>項目</a:t>
                      </a:r>
                    </a:p>
                  </a:txBody>
                  <a:tcPr>
                    <a:solidFill>
                      <a:schemeClr val="accent1">
                        <a:lumMod val="40000"/>
                        <a:lumOff val="60000"/>
                      </a:schemeClr>
                    </a:solidFill>
                  </a:tcPr>
                </a:tc>
                <a:tc>
                  <a:txBody>
                    <a:bodyPr/>
                    <a:lstStyle/>
                    <a:p>
                      <a:pPr algn="ctr"/>
                      <a:r>
                        <a:rPr kumimoji="1" lang="ja-JP" altLang="en-US" sz="1200" dirty="0"/>
                        <a:t>金額（千円）</a:t>
                      </a:r>
                    </a:p>
                  </a:txBody>
                  <a:tcPr>
                    <a:solidFill>
                      <a:schemeClr val="accent1">
                        <a:lumMod val="40000"/>
                        <a:lumOff val="60000"/>
                      </a:schemeClr>
                    </a:solidFill>
                  </a:tcPr>
                </a:tc>
                <a:tc>
                  <a:txBody>
                    <a:bodyPr/>
                    <a:lstStyle/>
                    <a:p>
                      <a:pPr algn="ctr"/>
                      <a:r>
                        <a:rPr kumimoji="1" lang="ja-JP" altLang="en-US" sz="1200" dirty="0"/>
                        <a:t>設定根拠</a:t>
                      </a:r>
                    </a:p>
                  </a:txBody>
                  <a:tcPr>
                    <a:solidFill>
                      <a:schemeClr val="accent1">
                        <a:lumMod val="40000"/>
                        <a:lumOff val="60000"/>
                      </a:schemeClr>
                    </a:solidFill>
                  </a:tcPr>
                </a:tc>
                <a:tc>
                  <a:txBody>
                    <a:bodyPr/>
                    <a:lstStyle/>
                    <a:p>
                      <a:pPr algn="ctr"/>
                      <a:r>
                        <a:rPr kumimoji="1" lang="ja-JP" altLang="en-US" sz="1200" dirty="0"/>
                        <a:t>耐用年数</a:t>
                      </a:r>
                    </a:p>
                  </a:txBody>
                  <a:tcPr>
                    <a:solidFill>
                      <a:schemeClr val="accent1">
                        <a:lumMod val="40000"/>
                        <a:lumOff val="60000"/>
                      </a:schemeClr>
                    </a:solidFill>
                  </a:tcPr>
                </a:tc>
                <a:tc>
                  <a:txBody>
                    <a:bodyPr/>
                    <a:lstStyle/>
                    <a:p>
                      <a:pPr algn="ctr"/>
                      <a:r>
                        <a:rPr kumimoji="1" lang="ja-JP" altLang="en-US" sz="1200" dirty="0"/>
                        <a:t>備考</a:t>
                      </a:r>
                    </a:p>
                  </a:txBody>
                  <a:tcPr>
                    <a:solidFill>
                      <a:schemeClr val="accent1">
                        <a:lumMod val="40000"/>
                        <a:lumOff val="60000"/>
                      </a:schemeClr>
                    </a:solidFill>
                  </a:tcPr>
                </a:tc>
                <a:extLst>
                  <a:ext uri="{0D108BD9-81ED-4DB2-BD59-A6C34878D82A}">
                    <a16:rowId xmlns:a16="http://schemas.microsoft.com/office/drawing/2014/main" val="630889373"/>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dirty="0"/>
                    </a:p>
                  </a:txBody>
                  <a:tcPr/>
                </a:tc>
                <a:extLst>
                  <a:ext uri="{0D108BD9-81ED-4DB2-BD59-A6C34878D82A}">
                    <a16:rowId xmlns:a16="http://schemas.microsoft.com/office/drawing/2014/main" val="427201104"/>
                  </a:ext>
                </a:extLst>
              </a:tr>
              <a:tr h="360000">
                <a:tc>
                  <a:txBody>
                    <a:bodyPr/>
                    <a:lstStyle/>
                    <a:p>
                      <a:endParaRPr kumimoji="1" lang="ja-JP" altLang="en-US" sz="1200" dirty="0"/>
                    </a:p>
                  </a:txBody>
                  <a:tcPr>
                    <a:solidFill>
                      <a:schemeClr val="bg1">
                        <a:lumMod val="85000"/>
                      </a:schemeClr>
                    </a:solidFill>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dirty="0"/>
                    </a:p>
                  </a:txBody>
                  <a:tcPr/>
                </a:tc>
                <a:extLst>
                  <a:ext uri="{0D108BD9-81ED-4DB2-BD59-A6C34878D82A}">
                    <a16:rowId xmlns:a16="http://schemas.microsoft.com/office/drawing/2014/main" val="2709531711"/>
                  </a:ext>
                </a:extLst>
              </a:tr>
              <a:tr h="360000">
                <a:tc>
                  <a:txBody>
                    <a:bodyPr/>
                    <a:lstStyle/>
                    <a:p>
                      <a:endParaRPr kumimoji="1" lang="ja-JP" altLang="en-US" sz="1200" dirty="0"/>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extLst>
                  <a:ext uri="{0D108BD9-81ED-4DB2-BD59-A6C34878D82A}">
                    <a16:rowId xmlns:a16="http://schemas.microsoft.com/office/drawing/2014/main" val="2792683254"/>
                  </a:ext>
                </a:extLst>
              </a:tr>
              <a:tr h="360000">
                <a:tc>
                  <a:txBody>
                    <a:bodyPr/>
                    <a:lstStyle/>
                    <a:p>
                      <a:r>
                        <a:rPr kumimoji="1" lang="ja-JP" altLang="en-US" sz="1200" dirty="0"/>
                        <a:t>合計</a:t>
                      </a:r>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dirty="0"/>
                    </a:p>
                  </a:txBody>
                  <a:tcPr/>
                </a:tc>
                <a:extLst>
                  <a:ext uri="{0D108BD9-81ED-4DB2-BD59-A6C34878D82A}">
                    <a16:rowId xmlns:a16="http://schemas.microsoft.com/office/drawing/2014/main" val="1677434239"/>
                  </a:ext>
                </a:extLst>
              </a:tr>
            </a:tbl>
          </a:graphicData>
        </a:graphic>
      </p:graphicFrame>
      <p:sp>
        <p:nvSpPr>
          <p:cNvPr id="30" name="テキスト ボックス 29"/>
          <p:cNvSpPr txBox="1"/>
          <p:nvPr/>
        </p:nvSpPr>
        <p:spPr>
          <a:xfrm>
            <a:off x="4672072" y="4077072"/>
            <a:ext cx="2613110"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○更新費合計及び内訳</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sp>
        <p:nvSpPr>
          <p:cNvPr id="15" name="四角形吹き出し 14"/>
          <p:cNvSpPr/>
          <p:nvPr/>
        </p:nvSpPr>
        <p:spPr>
          <a:xfrm>
            <a:off x="5571954" y="3112984"/>
            <a:ext cx="3469266" cy="779844"/>
          </a:xfrm>
          <a:prstGeom prst="wedgeRectCallout">
            <a:avLst>
              <a:gd name="adj1" fmla="val -58551"/>
              <a:gd name="adj2" fmla="val -54487"/>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100" dirty="0">
                <a:solidFill>
                  <a:srgbClr val="FF0000"/>
                </a:solidFill>
                <a:latin typeface="メイリオ" panose="020B0604030504040204" pitchFamily="50" charset="-128"/>
                <a:ea typeface="メイリオ" panose="020B0604030504040204" pitchFamily="50" charset="-128"/>
              </a:rPr>
              <a:t>設備等のスペックも必ず明記してください。</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本オブジェクトは削除して御提出ください。</a:t>
            </a:r>
          </a:p>
        </p:txBody>
      </p:sp>
      <p:graphicFrame>
        <p:nvGraphicFramePr>
          <p:cNvPr id="18" name="表 17"/>
          <p:cNvGraphicFramePr>
            <a:graphicFrameLocks noGrp="1"/>
          </p:cNvGraphicFramePr>
          <p:nvPr>
            <p:extLst>
              <p:ext uri="{D42A27DB-BD31-4B8C-83A1-F6EECF244321}">
                <p14:modId xmlns:p14="http://schemas.microsoft.com/office/powerpoint/2010/main" val="2839212431"/>
              </p:ext>
            </p:extLst>
          </p:nvPr>
        </p:nvGraphicFramePr>
        <p:xfrm>
          <a:off x="105393" y="4453019"/>
          <a:ext cx="4466608" cy="1714320"/>
        </p:xfrm>
        <a:graphic>
          <a:graphicData uri="http://schemas.openxmlformats.org/drawingml/2006/table">
            <a:tbl>
              <a:tblPr firstRow="1" firstCol="1" bandRow="1">
                <a:tableStyleId>{5940675A-B579-460E-94D1-54222C63F5DA}</a:tableStyleId>
              </a:tblPr>
              <a:tblGrid>
                <a:gridCol w="1116652">
                  <a:extLst>
                    <a:ext uri="{9D8B030D-6E8A-4147-A177-3AD203B41FA5}">
                      <a16:colId xmlns:a16="http://schemas.microsoft.com/office/drawing/2014/main" val="982633341"/>
                    </a:ext>
                  </a:extLst>
                </a:gridCol>
                <a:gridCol w="1116652">
                  <a:extLst>
                    <a:ext uri="{9D8B030D-6E8A-4147-A177-3AD203B41FA5}">
                      <a16:colId xmlns:a16="http://schemas.microsoft.com/office/drawing/2014/main" val="1136592242"/>
                    </a:ext>
                  </a:extLst>
                </a:gridCol>
                <a:gridCol w="1116652">
                  <a:extLst>
                    <a:ext uri="{9D8B030D-6E8A-4147-A177-3AD203B41FA5}">
                      <a16:colId xmlns:a16="http://schemas.microsoft.com/office/drawing/2014/main" val="2347524153"/>
                    </a:ext>
                  </a:extLst>
                </a:gridCol>
                <a:gridCol w="1116652">
                  <a:extLst>
                    <a:ext uri="{9D8B030D-6E8A-4147-A177-3AD203B41FA5}">
                      <a16:colId xmlns:a16="http://schemas.microsoft.com/office/drawing/2014/main" val="1774600360"/>
                    </a:ext>
                  </a:extLst>
                </a:gridCol>
              </a:tblGrid>
              <a:tr h="209707">
                <a:tc>
                  <a:txBody>
                    <a:bodyPr/>
                    <a:lstStyle/>
                    <a:p>
                      <a:pPr algn="ctr"/>
                      <a:r>
                        <a:rPr kumimoji="1" lang="ja-JP" altLang="en-US" sz="1200" dirty="0"/>
                        <a:t>項目</a:t>
                      </a:r>
                    </a:p>
                  </a:txBody>
                  <a:tcPr>
                    <a:solidFill>
                      <a:schemeClr val="accent1">
                        <a:lumMod val="40000"/>
                        <a:lumOff val="60000"/>
                      </a:schemeClr>
                    </a:solidFill>
                  </a:tcPr>
                </a:tc>
                <a:tc>
                  <a:txBody>
                    <a:bodyPr/>
                    <a:lstStyle/>
                    <a:p>
                      <a:pPr algn="ctr"/>
                      <a:r>
                        <a:rPr kumimoji="1" lang="ja-JP" altLang="en-US" sz="1200" dirty="0"/>
                        <a:t>金額（千円）</a:t>
                      </a:r>
                    </a:p>
                  </a:txBody>
                  <a:tcPr>
                    <a:solidFill>
                      <a:schemeClr val="accent1">
                        <a:lumMod val="40000"/>
                        <a:lumOff val="60000"/>
                      </a:schemeClr>
                    </a:solidFill>
                  </a:tcPr>
                </a:tc>
                <a:tc>
                  <a:txBody>
                    <a:bodyPr/>
                    <a:lstStyle/>
                    <a:p>
                      <a:pPr algn="ctr"/>
                      <a:r>
                        <a:rPr kumimoji="1" lang="ja-JP" altLang="en-US" sz="1200" dirty="0"/>
                        <a:t>設定根拠</a:t>
                      </a:r>
                    </a:p>
                  </a:txBody>
                  <a:tcPr>
                    <a:solidFill>
                      <a:schemeClr val="accent1">
                        <a:lumMod val="40000"/>
                        <a:lumOff val="60000"/>
                      </a:schemeClr>
                    </a:solidFill>
                  </a:tcPr>
                </a:tc>
                <a:tc>
                  <a:txBody>
                    <a:bodyPr/>
                    <a:lstStyle/>
                    <a:p>
                      <a:pPr algn="ctr"/>
                      <a:r>
                        <a:rPr kumimoji="1" lang="ja-JP" altLang="en-US" sz="1200" dirty="0"/>
                        <a:t>備考</a:t>
                      </a:r>
                    </a:p>
                  </a:txBody>
                  <a:tcPr>
                    <a:solidFill>
                      <a:schemeClr val="accent1">
                        <a:lumMod val="40000"/>
                        <a:lumOff val="60000"/>
                      </a:schemeClr>
                    </a:solidFill>
                  </a:tcPr>
                </a:tc>
                <a:extLst>
                  <a:ext uri="{0D108BD9-81ED-4DB2-BD59-A6C34878D82A}">
                    <a16:rowId xmlns:a16="http://schemas.microsoft.com/office/drawing/2014/main" val="630889373"/>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a:p>
                  </a:txBody>
                  <a:tcPr/>
                </a:tc>
                <a:tc>
                  <a:txBody>
                    <a:bodyPr/>
                    <a:lstStyle/>
                    <a:p>
                      <a:endParaRPr kumimoji="1" lang="ja-JP" altLang="en-US" sz="1200" dirty="0"/>
                    </a:p>
                  </a:txBody>
                  <a:tcPr/>
                </a:tc>
                <a:extLst>
                  <a:ext uri="{0D108BD9-81ED-4DB2-BD59-A6C34878D82A}">
                    <a16:rowId xmlns:a16="http://schemas.microsoft.com/office/drawing/2014/main" val="427201104"/>
                  </a:ext>
                </a:extLst>
              </a:tr>
              <a:tr h="360000">
                <a:tc>
                  <a:txBody>
                    <a:bodyPr/>
                    <a:lstStyle/>
                    <a:p>
                      <a:endParaRPr kumimoji="1" lang="ja-JP" altLang="en-US" sz="1200" dirty="0"/>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a:p>
                  </a:txBody>
                  <a:tcPr/>
                </a:tc>
                <a:tc>
                  <a:txBody>
                    <a:bodyPr/>
                    <a:lstStyle/>
                    <a:p>
                      <a:endParaRPr kumimoji="1" lang="ja-JP" altLang="en-US" sz="1200"/>
                    </a:p>
                  </a:txBody>
                  <a:tcPr/>
                </a:tc>
                <a:extLst>
                  <a:ext uri="{0D108BD9-81ED-4DB2-BD59-A6C34878D82A}">
                    <a16:rowId xmlns:a16="http://schemas.microsoft.com/office/drawing/2014/main" val="2709531711"/>
                  </a:ext>
                </a:extLst>
              </a:tr>
              <a:tr h="360000">
                <a:tc>
                  <a:txBody>
                    <a:bodyPr/>
                    <a:lstStyle/>
                    <a:p>
                      <a:endParaRPr kumimoji="1" lang="ja-JP" altLang="en-US" sz="1200" dirty="0"/>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a:p>
                  </a:txBody>
                  <a:tcPr/>
                </a:tc>
                <a:tc>
                  <a:txBody>
                    <a:bodyPr/>
                    <a:lstStyle/>
                    <a:p>
                      <a:endParaRPr kumimoji="1" lang="ja-JP" altLang="en-US" sz="1200"/>
                    </a:p>
                  </a:txBody>
                  <a:tcPr/>
                </a:tc>
                <a:extLst>
                  <a:ext uri="{0D108BD9-81ED-4DB2-BD59-A6C34878D82A}">
                    <a16:rowId xmlns:a16="http://schemas.microsoft.com/office/drawing/2014/main" val="2792683254"/>
                  </a:ext>
                </a:extLst>
              </a:tr>
              <a:tr h="360000">
                <a:tc>
                  <a:txBody>
                    <a:bodyPr/>
                    <a:lstStyle/>
                    <a:p>
                      <a:r>
                        <a:rPr kumimoji="1" lang="ja-JP" altLang="en-US" sz="1200" dirty="0"/>
                        <a:t>合計</a:t>
                      </a:r>
                    </a:p>
                  </a:txBody>
                  <a:tcPr>
                    <a:solidFill>
                      <a:schemeClr val="bg1">
                        <a:lumMod val="85000"/>
                      </a:schemeClr>
                    </a:solidFill>
                  </a:tcPr>
                </a:tc>
                <a:tc>
                  <a:txBody>
                    <a:bodyPr/>
                    <a:lstStyle/>
                    <a:p>
                      <a:endParaRPr kumimoji="1" lang="ja-JP" altLang="en-US" sz="1200"/>
                    </a:p>
                  </a:txBody>
                  <a:tcPr/>
                </a:tc>
                <a:tc>
                  <a:txBody>
                    <a:bodyPr/>
                    <a:lstStyle/>
                    <a:p>
                      <a:endParaRPr kumimoji="1" lang="ja-JP" altLang="en-US" sz="1200" dirty="0"/>
                    </a:p>
                  </a:txBody>
                  <a:tcPr/>
                </a:tc>
                <a:tc>
                  <a:txBody>
                    <a:bodyPr/>
                    <a:lstStyle/>
                    <a:p>
                      <a:endParaRPr kumimoji="1" lang="ja-JP" altLang="en-US" sz="1200" dirty="0"/>
                    </a:p>
                  </a:txBody>
                  <a:tcPr/>
                </a:tc>
                <a:extLst>
                  <a:ext uri="{0D108BD9-81ED-4DB2-BD59-A6C34878D82A}">
                    <a16:rowId xmlns:a16="http://schemas.microsoft.com/office/drawing/2014/main" val="1677434239"/>
                  </a:ext>
                </a:extLst>
              </a:tr>
            </a:tbl>
          </a:graphicData>
        </a:graphic>
      </p:graphicFrame>
      <p:graphicFrame>
        <p:nvGraphicFramePr>
          <p:cNvPr id="19" name="表 18"/>
          <p:cNvGraphicFramePr>
            <a:graphicFrameLocks noGrp="1"/>
          </p:cNvGraphicFramePr>
          <p:nvPr>
            <p:extLst>
              <p:ext uri="{D42A27DB-BD31-4B8C-83A1-F6EECF244321}">
                <p14:modId xmlns:p14="http://schemas.microsoft.com/office/powerpoint/2010/main" val="4256408662"/>
              </p:ext>
            </p:extLst>
          </p:nvPr>
        </p:nvGraphicFramePr>
        <p:xfrm>
          <a:off x="4625111" y="4440864"/>
          <a:ext cx="4466608" cy="1714320"/>
        </p:xfrm>
        <a:graphic>
          <a:graphicData uri="http://schemas.openxmlformats.org/drawingml/2006/table">
            <a:tbl>
              <a:tblPr firstRow="1" firstCol="1" bandRow="1">
                <a:tableStyleId>{5940675A-B579-460E-94D1-54222C63F5DA}</a:tableStyleId>
              </a:tblPr>
              <a:tblGrid>
                <a:gridCol w="1116652">
                  <a:extLst>
                    <a:ext uri="{9D8B030D-6E8A-4147-A177-3AD203B41FA5}">
                      <a16:colId xmlns:a16="http://schemas.microsoft.com/office/drawing/2014/main" val="982633341"/>
                    </a:ext>
                  </a:extLst>
                </a:gridCol>
                <a:gridCol w="1116652">
                  <a:extLst>
                    <a:ext uri="{9D8B030D-6E8A-4147-A177-3AD203B41FA5}">
                      <a16:colId xmlns:a16="http://schemas.microsoft.com/office/drawing/2014/main" val="1136592242"/>
                    </a:ext>
                  </a:extLst>
                </a:gridCol>
                <a:gridCol w="1116652">
                  <a:extLst>
                    <a:ext uri="{9D8B030D-6E8A-4147-A177-3AD203B41FA5}">
                      <a16:colId xmlns:a16="http://schemas.microsoft.com/office/drawing/2014/main" val="2347524153"/>
                    </a:ext>
                  </a:extLst>
                </a:gridCol>
                <a:gridCol w="1116652">
                  <a:extLst>
                    <a:ext uri="{9D8B030D-6E8A-4147-A177-3AD203B41FA5}">
                      <a16:colId xmlns:a16="http://schemas.microsoft.com/office/drawing/2014/main" val="1774600360"/>
                    </a:ext>
                  </a:extLst>
                </a:gridCol>
              </a:tblGrid>
              <a:tr h="209707">
                <a:tc>
                  <a:txBody>
                    <a:bodyPr/>
                    <a:lstStyle/>
                    <a:p>
                      <a:pPr algn="ctr"/>
                      <a:r>
                        <a:rPr kumimoji="1" lang="ja-JP" altLang="en-US" sz="1200" dirty="0"/>
                        <a:t>項目</a:t>
                      </a:r>
                    </a:p>
                  </a:txBody>
                  <a:tcPr>
                    <a:solidFill>
                      <a:schemeClr val="accent1">
                        <a:lumMod val="40000"/>
                        <a:lumOff val="60000"/>
                      </a:schemeClr>
                    </a:solidFill>
                  </a:tcPr>
                </a:tc>
                <a:tc>
                  <a:txBody>
                    <a:bodyPr/>
                    <a:lstStyle/>
                    <a:p>
                      <a:pPr algn="ctr"/>
                      <a:r>
                        <a:rPr kumimoji="1" lang="ja-JP" altLang="en-US" sz="1200" dirty="0"/>
                        <a:t>金額（千円）</a:t>
                      </a:r>
                    </a:p>
                  </a:txBody>
                  <a:tcPr>
                    <a:solidFill>
                      <a:schemeClr val="accent1">
                        <a:lumMod val="40000"/>
                        <a:lumOff val="60000"/>
                      </a:schemeClr>
                    </a:solidFill>
                  </a:tcPr>
                </a:tc>
                <a:tc>
                  <a:txBody>
                    <a:bodyPr/>
                    <a:lstStyle/>
                    <a:p>
                      <a:pPr algn="ctr"/>
                      <a:r>
                        <a:rPr kumimoji="1" lang="ja-JP" altLang="en-US" sz="1200" dirty="0"/>
                        <a:t>設定根拠</a:t>
                      </a:r>
                    </a:p>
                  </a:txBody>
                  <a:tcPr>
                    <a:solidFill>
                      <a:schemeClr val="accent1">
                        <a:lumMod val="40000"/>
                        <a:lumOff val="60000"/>
                      </a:schemeClr>
                    </a:solidFill>
                  </a:tcPr>
                </a:tc>
                <a:tc>
                  <a:txBody>
                    <a:bodyPr/>
                    <a:lstStyle/>
                    <a:p>
                      <a:pPr algn="ctr"/>
                      <a:r>
                        <a:rPr kumimoji="1" lang="ja-JP" altLang="en-US" sz="1200" dirty="0"/>
                        <a:t>備考</a:t>
                      </a:r>
                    </a:p>
                  </a:txBody>
                  <a:tcPr>
                    <a:solidFill>
                      <a:schemeClr val="accent1">
                        <a:lumMod val="40000"/>
                        <a:lumOff val="60000"/>
                      </a:schemeClr>
                    </a:solidFill>
                  </a:tcPr>
                </a:tc>
                <a:extLst>
                  <a:ext uri="{0D108BD9-81ED-4DB2-BD59-A6C34878D82A}">
                    <a16:rowId xmlns:a16="http://schemas.microsoft.com/office/drawing/2014/main" val="630889373"/>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a:p>
                  </a:txBody>
                  <a:tcPr/>
                </a:tc>
                <a:tc>
                  <a:txBody>
                    <a:bodyPr/>
                    <a:lstStyle/>
                    <a:p>
                      <a:endParaRPr kumimoji="1" lang="ja-JP" altLang="en-US" sz="1200" dirty="0"/>
                    </a:p>
                  </a:txBody>
                  <a:tcPr/>
                </a:tc>
                <a:extLst>
                  <a:ext uri="{0D108BD9-81ED-4DB2-BD59-A6C34878D82A}">
                    <a16:rowId xmlns:a16="http://schemas.microsoft.com/office/drawing/2014/main" val="427201104"/>
                  </a:ext>
                </a:extLst>
              </a:tr>
              <a:tr h="360000">
                <a:tc>
                  <a:txBody>
                    <a:bodyPr/>
                    <a:lstStyle/>
                    <a:p>
                      <a:endParaRPr kumimoji="1" lang="ja-JP" altLang="en-US" sz="1200" dirty="0"/>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a:p>
                  </a:txBody>
                  <a:tcPr/>
                </a:tc>
                <a:tc>
                  <a:txBody>
                    <a:bodyPr/>
                    <a:lstStyle/>
                    <a:p>
                      <a:endParaRPr kumimoji="1" lang="ja-JP" altLang="en-US" sz="1200"/>
                    </a:p>
                  </a:txBody>
                  <a:tcPr/>
                </a:tc>
                <a:extLst>
                  <a:ext uri="{0D108BD9-81ED-4DB2-BD59-A6C34878D82A}">
                    <a16:rowId xmlns:a16="http://schemas.microsoft.com/office/drawing/2014/main" val="2709531711"/>
                  </a:ext>
                </a:extLst>
              </a:tr>
              <a:tr h="360000">
                <a:tc>
                  <a:txBody>
                    <a:bodyPr/>
                    <a:lstStyle/>
                    <a:p>
                      <a:endParaRPr kumimoji="1" lang="ja-JP" altLang="en-US" sz="1200" dirty="0"/>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dirty="0"/>
                    </a:p>
                  </a:txBody>
                  <a:tcPr/>
                </a:tc>
                <a:tc>
                  <a:txBody>
                    <a:bodyPr/>
                    <a:lstStyle/>
                    <a:p>
                      <a:endParaRPr kumimoji="1" lang="ja-JP" altLang="en-US" sz="1200"/>
                    </a:p>
                  </a:txBody>
                  <a:tcPr/>
                </a:tc>
                <a:extLst>
                  <a:ext uri="{0D108BD9-81ED-4DB2-BD59-A6C34878D82A}">
                    <a16:rowId xmlns:a16="http://schemas.microsoft.com/office/drawing/2014/main" val="2792683254"/>
                  </a:ext>
                </a:extLst>
              </a:tr>
              <a:tr h="360000">
                <a:tc>
                  <a:txBody>
                    <a:bodyPr/>
                    <a:lstStyle/>
                    <a:p>
                      <a:r>
                        <a:rPr kumimoji="1" lang="ja-JP" altLang="en-US" sz="1200" dirty="0"/>
                        <a:t>合計</a:t>
                      </a:r>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dirty="0"/>
                    </a:p>
                  </a:txBody>
                  <a:tcPr/>
                </a:tc>
                <a:tc>
                  <a:txBody>
                    <a:bodyPr/>
                    <a:lstStyle/>
                    <a:p>
                      <a:endParaRPr kumimoji="1" lang="ja-JP" altLang="en-US" sz="1200" dirty="0"/>
                    </a:p>
                  </a:txBody>
                  <a:tcPr/>
                </a:tc>
                <a:extLst>
                  <a:ext uri="{0D108BD9-81ED-4DB2-BD59-A6C34878D82A}">
                    <a16:rowId xmlns:a16="http://schemas.microsoft.com/office/drawing/2014/main" val="1677434239"/>
                  </a:ext>
                </a:extLst>
              </a:tr>
            </a:tbl>
          </a:graphicData>
        </a:graphic>
      </p:graphicFrame>
      <p:sp>
        <p:nvSpPr>
          <p:cNvPr id="29" name="四角形吹き出し 28"/>
          <p:cNvSpPr/>
          <p:nvPr/>
        </p:nvSpPr>
        <p:spPr>
          <a:xfrm>
            <a:off x="5436096" y="1058233"/>
            <a:ext cx="3469266" cy="779844"/>
          </a:xfrm>
          <a:prstGeom prst="wedgeRectCallout">
            <a:avLst>
              <a:gd name="adj1" fmla="val -56382"/>
              <a:gd name="adj2" fmla="val 46706"/>
            </a:avLst>
          </a:prstGeom>
        </p:spPr>
        <p:style>
          <a:lnRef idx="2">
            <a:schemeClr val="accent1"/>
          </a:lnRef>
          <a:fillRef idx="1">
            <a:schemeClr val="lt1"/>
          </a:fillRef>
          <a:effectRef idx="0">
            <a:schemeClr val="accent1"/>
          </a:effectRef>
          <a:fontRef idx="minor">
            <a:schemeClr val="dk1"/>
          </a:fontRef>
        </p:style>
        <p:txBody>
          <a:bodyPr rtlCol="0" anchor="ctr"/>
          <a:lstStyle/>
          <a:p>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全般</a:t>
            </a:r>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必要に応じて行を増やしてください。</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ja-JP" altLang="en-US" sz="1100" dirty="0">
                <a:solidFill>
                  <a:srgbClr val="FF0000"/>
                </a:solidFill>
                <a:latin typeface="メイリオ" panose="020B0604030504040204" pitchFamily="50" charset="-128"/>
                <a:ea typeface="メイリオ" panose="020B0604030504040204" pitchFamily="50" charset="-128"/>
              </a:rPr>
              <a:t>紙面が足りない場合は、スライドを増やす、文字の調整等で対応をお願いいたします。</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本オブジェクトは削除して御提出ください。</a:t>
            </a:r>
          </a:p>
        </p:txBody>
      </p:sp>
    </p:spTree>
    <p:extLst>
      <p:ext uri="{BB962C8B-B14F-4D97-AF65-F5344CB8AC3E}">
        <p14:creationId xmlns:p14="http://schemas.microsoft.com/office/powerpoint/2010/main" val="629798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84B77AB8-1E4D-A21E-5A28-6BBB2BB3364E}"/>
              </a:ext>
            </a:extLst>
          </p:cNvPr>
          <p:cNvSpPr txBox="1"/>
          <p:nvPr/>
        </p:nvSpPr>
        <p:spPr>
          <a:xfrm>
            <a:off x="0" y="516666"/>
            <a:ext cx="419728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○年間の収益合計及び内訳</a:t>
            </a:r>
            <a:endParaRPr kumimoji="1" lang="ja-JP" altLang="en-US" sz="16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7" name="表 6">
            <a:extLst>
              <a:ext uri="{FF2B5EF4-FFF2-40B4-BE49-F238E27FC236}">
                <a16:creationId xmlns:a16="http://schemas.microsoft.com/office/drawing/2014/main" id="{C3DF0759-C041-6F4F-2FDB-E3BFA1C50103}"/>
              </a:ext>
            </a:extLst>
          </p:cNvPr>
          <p:cNvGraphicFramePr>
            <a:graphicFrameLocks noGrp="1"/>
          </p:cNvGraphicFramePr>
          <p:nvPr>
            <p:extLst>
              <p:ext uri="{D42A27DB-BD31-4B8C-83A1-F6EECF244321}">
                <p14:modId xmlns:p14="http://schemas.microsoft.com/office/powerpoint/2010/main" val="2902445963"/>
              </p:ext>
            </p:extLst>
          </p:nvPr>
        </p:nvGraphicFramePr>
        <p:xfrm>
          <a:off x="105392" y="857108"/>
          <a:ext cx="8864416" cy="1812773"/>
        </p:xfrm>
        <a:graphic>
          <a:graphicData uri="http://schemas.openxmlformats.org/drawingml/2006/table">
            <a:tbl>
              <a:tblPr firstRow="1" firstCol="1" bandRow="1">
                <a:tableStyleId>{5940675A-B579-460E-94D1-54222C63F5DA}</a:tableStyleId>
              </a:tblPr>
              <a:tblGrid>
                <a:gridCol w="794200">
                  <a:extLst>
                    <a:ext uri="{9D8B030D-6E8A-4147-A177-3AD203B41FA5}">
                      <a16:colId xmlns:a16="http://schemas.microsoft.com/office/drawing/2014/main" val="982633341"/>
                    </a:ext>
                  </a:extLst>
                </a:gridCol>
                <a:gridCol w="1368000">
                  <a:extLst>
                    <a:ext uri="{9D8B030D-6E8A-4147-A177-3AD203B41FA5}">
                      <a16:colId xmlns:a16="http://schemas.microsoft.com/office/drawing/2014/main" val="1070318853"/>
                    </a:ext>
                  </a:extLst>
                </a:gridCol>
                <a:gridCol w="1656336">
                  <a:extLst>
                    <a:ext uri="{9D8B030D-6E8A-4147-A177-3AD203B41FA5}">
                      <a16:colId xmlns:a16="http://schemas.microsoft.com/office/drawing/2014/main" val="1136592242"/>
                    </a:ext>
                  </a:extLst>
                </a:gridCol>
                <a:gridCol w="3024336">
                  <a:extLst>
                    <a:ext uri="{9D8B030D-6E8A-4147-A177-3AD203B41FA5}">
                      <a16:colId xmlns:a16="http://schemas.microsoft.com/office/drawing/2014/main" val="2347524153"/>
                    </a:ext>
                  </a:extLst>
                </a:gridCol>
                <a:gridCol w="2021544">
                  <a:extLst>
                    <a:ext uri="{9D8B030D-6E8A-4147-A177-3AD203B41FA5}">
                      <a16:colId xmlns:a16="http://schemas.microsoft.com/office/drawing/2014/main" val="1774600360"/>
                    </a:ext>
                  </a:extLst>
                </a:gridCol>
              </a:tblGrid>
              <a:tr h="209707">
                <a:tc gridSpan="2">
                  <a:txBody>
                    <a:bodyPr/>
                    <a:lstStyle/>
                    <a:p>
                      <a:pPr algn="ctr"/>
                      <a:r>
                        <a:rPr kumimoji="1" lang="ja-JP" altLang="en-US" sz="1200" dirty="0"/>
                        <a:t>項目</a:t>
                      </a:r>
                    </a:p>
                  </a:txBody>
                  <a:tcPr marL="36000" marR="36000" marT="36000" marB="36000">
                    <a:solidFill>
                      <a:schemeClr val="tx2">
                        <a:lumMod val="20000"/>
                        <a:lumOff val="80000"/>
                      </a:schemeClr>
                    </a:solidFill>
                  </a:tcPr>
                </a:tc>
                <a:tc hMerge="1">
                  <a:txBody>
                    <a:bodyPr/>
                    <a:lstStyle/>
                    <a:p>
                      <a:endParaRPr kumimoji="1" lang="ja-JP" altLang="en-US"/>
                    </a:p>
                  </a:txBody>
                  <a:tcPr/>
                </a:tc>
                <a:tc>
                  <a:txBody>
                    <a:bodyPr/>
                    <a:lstStyle/>
                    <a:p>
                      <a:pPr algn="ctr"/>
                      <a:r>
                        <a:rPr kumimoji="1" lang="ja-JP" altLang="en-US" sz="1200" dirty="0"/>
                        <a:t>金額（千円）</a:t>
                      </a:r>
                    </a:p>
                  </a:txBody>
                  <a:tcPr marL="36000" marR="36000" marT="36000" marB="36000">
                    <a:solidFill>
                      <a:schemeClr val="tx2">
                        <a:lumMod val="20000"/>
                        <a:lumOff val="80000"/>
                      </a:schemeClr>
                    </a:solidFill>
                  </a:tcPr>
                </a:tc>
                <a:tc>
                  <a:txBody>
                    <a:bodyPr/>
                    <a:lstStyle/>
                    <a:p>
                      <a:pPr algn="ctr"/>
                      <a:r>
                        <a:rPr kumimoji="1" lang="ja-JP" altLang="en-US" sz="1200" dirty="0"/>
                        <a:t>設定根拠</a:t>
                      </a:r>
                    </a:p>
                  </a:txBody>
                  <a:tcPr marL="36000" marR="36000" marT="36000" marB="36000">
                    <a:solidFill>
                      <a:schemeClr val="tx2">
                        <a:lumMod val="20000"/>
                        <a:lumOff val="80000"/>
                      </a:schemeClr>
                    </a:solidFill>
                  </a:tcPr>
                </a:tc>
                <a:tc>
                  <a:txBody>
                    <a:bodyPr/>
                    <a:lstStyle/>
                    <a:p>
                      <a:pPr algn="ctr"/>
                      <a:r>
                        <a:rPr kumimoji="1" lang="ja-JP" altLang="en-US" sz="1200" dirty="0"/>
                        <a:t>備考</a:t>
                      </a:r>
                    </a:p>
                  </a:txBody>
                  <a:tcPr marL="36000" marR="36000" marT="36000" marB="36000">
                    <a:solidFill>
                      <a:schemeClr val="tx2">
                        <a:lumMod val="20000"/>
                        <a:lumOff val="80000"/>
                      </a:schemeClr>
                    </a:solidFill>
                  </a:tcPr>
                </a:tc>
                <a:extLst>
                  <a:ext uri="{0D108BD9-81ED-4DB2-BD59-A6C34878D82A}">
                    <a16:rowId xmlns:a16="http://schemas.microsoft.com/office/drawing/2014/main" val="630889373"/>
                  </a:ext>
                </a:extLst>
              </a:tr>
              <a:tr h="209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想定収入</a:t>
                      </a:r>
                    </a:p>
                  </a:txBody>
                  <a:tcPr marL="36000" marR="36000" marT="36000" marB="36000">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○○事業</a:t>
                      </a:r>
                    </a:p>
                  </a:txBody>
                  <a:tcPr marL="36000" marR="36000" marT="36000" marB="36000">
                    <a:solidFill>
                      <a:schemeClr val="bg1">
                        <a:lumMod val="95000"/>
                      </a:schemeClr>
                    </a:solidFill>
                  </a:tcPr>
                </a:tc>
                <a:tc>
                  <a:txBody>
                    <a:bodyPr/>
                    <a:lstStyle/>
                    <a:p>
                      <a:endParaRPr kumimoji="1" lang="ja-JP" altLang="en-US" sz="1100" dirty="0"/>
                    </a:p>
                  </a:txBody>
                  <a:tcPr marL="36000" marR="36000" marT="36000" marB="36000"/>
                </a:tc>
                <a:tc>
                  <a:txBody>
                    <a:bodyPr/>
                    <a:lstStyle/>
                    <a:p>
                      <a:endParaRPr kumimoji="1" lang="ja-JP" altLang="en-US" sz="1100"/>
                    </a:p>
                  </a:txBody>
                  <a:tcPr marL="36000" marR="36000" marT="36000" marB="36000"/>
                </a:tc>
                <a:tc>
                  <a:txBody>
                    <a:bodyPr/>
                    <a:lstStyle/>
                    <a:p>
                      <a:endParaRPr kumimoji="1" lang="ja-JP" altLang="en-US" sz="1100" dirty="0"/>
                    </a:p>
                  </a:txBody>
                  <a:tcPr marL="36000" marR="36000" marT="36000" marB="36000"/>
                </a:tc>
                <a:extLst>
                  <a:ext uri="{0D108BD9-81ED-4DB2-BD59-A6C34878D82A}">
                    <a16:rowId xmlns:a16="http://schemas.microsoft.com/office/drawing/2014/main" val="427201104"/>
                  </a:ext>
                </a:extLst>
              </a:tr>
              <a:tr h="209707">
                <a:tc>
                  <a:txBody>
                    <a:bodyPr/>
                    <a:lstStyle/>
                    <a:p>
                      <a:endParaRPr kumimoji="1" lang="ja-JP" altLang="en-US" sz="1200" dirty="0"/>
                    </a:p>
                  </a:txBody>
                  <a:tcPr marL="36000" marR="36000" marT="36000" marB="36000">
                    <a:solidFill>
                      <a:schemeClr val="bg1">
                        <a:lumMod val="85000"/>
                      </a:schemeClr>
                    </a:solidFill>
                  </a:tcPr>
                </a:tc>
                <a:tc>
                  <a:txBody>
                    <a:bodyPr/>
                    <a:lstStyle/>
                    <a:p>
                      <a:r>
                        <a:rPr kumimoji="1" lang="ja-JP" altLang="en-US" sz="1200" dirty="0"/>
                        <a:t>○○事業</a:t>
                      </a:r>
                    </a:p>
                  </a:txBody>
                  <a:tcPr marL="36000" marR="36000" marT="36000" marB="36000">
                    <a:solidFill>
                      <a:schemeClr val="bg1">
                        <a:lumMod val="95000"/>
                      </a:schemeClr>
                    </a:solidFill>
                  </a:tcPr>
                </a:tc>
                <a:tc>
                  <a:txBody>
                    <a:bodyPr/>
                    <a:lstStyle/>
                    <a:p>
                      <a:endParaRPr kumimoji="1" lang="ja-JP" altLang="en-US" sz="1100" dirty="0"/>
                    </a:p>
                  </a:txBody>
                  <a:tcPr marL="36000" marR="36000" marT="36000" marB="36000"/>
                </a:tc>
                <a:tc>
                  <a:txBody>
                    <a:bodyPr/>
                    <a:lstStyle/>
                    <a:p>
                      <a:endParaRPr kumimoji="1" lang="ja-JP" altLang="en-US" sz="1100"/>
                    </a:p>
                  </a:txBody>
                  <a:tcPr marL="36000" marR="36000" marT="36000" marB="36000"/>
                </a:tc>
                <a:tc>
                  <a:txBody>
                    <a:bodyPr/>
                    <a:lstStyle/>
                    <a:p>
                      <a:endParaRPr kumimoji="1" lang="ja-JP" altLang="en-US" sz="1100" dirty="0"/>
                    </a:p>
                  </a:txBody>
                  <a:tcPr marL="36000" marR="36000" marT="36000" marB="36000"/>
                </a:tc>
                <a:extLst>
                  <a:ext uri="{0D108BD9-81ED-4DB2-BD59-A6C34878D82A}">
                    <a16:rowId xmlns:a16="http://schemas.microsoft.com/office/drawing/2014/main" val="2709531711"/>
                  </a:ext>
                </a:extLst>
              </a:tr>
              <a:tr h="209707">
                <a:tc>
                  <a:txBody>
                    <a:bodyPr/>
                    <a:lstStyle/>
                    <a:p>
                      <a:r>
                        <a:rPr kumimoji="1" lang="ja-JP" altLang="en-US" sz="1200" dirty="0"/>
                        <a:t>支出</a:t>
                      </a:r>
                    </a:p>
                  </a:txBody>
                  <a:tcPr marL="36000" marR="36000" marT="36000" marB="36000">
                    <a:solidFill>
                      <a:schemeClr val="bg1">
                        <a:lumMod val="85000"/>
                      </a:schemeClr>
                    </a:solidFill>
                  </a:tcPr>
                </a:tc>
                <a:tc>
                  <a:txBody>
                    <a:bodyPr/>
                    <a:lstStyle/>
                    <a:p>
                      <a:r>
                        <a:rPr kumimoji="1" lang="ja-JP" altLang="en-US" sz="1200" dirty="0"/>
                        <a:t>イニシャルコスト</a:t>
                      </a:r>
                    </a:p>
                  </a:txBody>
                  <a:tcPr marL="36000" marR="36000" marT="36000" marB="36000">
                    <a:solidFill>
                      <a:schemeClr val="bg1">
                        <a:lumMod val="95000"/>
                      </a:schemeClr>
                    </a:solidFill>
                  </a:tcPr>
                </a:tc>
                <a:tc>
                  <a:txBody>
                    <a:bodyPr/>
                    <a:lstStyle/>
                    <a:p>
                      <a:endParaRPr kumimoji="1" lang="ja-JP" altLang="en-US" sz="1100" dirty="0"/>
                    </a:p>
                  </a:txBody>
                  <a:tcPr marL="36000" marR="36000" marT="36000" marB="36000"/>
                </a:tc>
                <a:tc>
                  <a:txBody>
                    <a:bodyPr/>
                    <a:lstStyle/>
                    <a:p>
                      <a:endParaRPr kumimoji="1" lang="ja-JP" altLang="en-US" sz="1100" dirty="0"/>
                    </a:p>
                  </a:txBody>
                  <a:tcPr marL="36000" marR="36000" marT="36000" marB="36000"/>
                </a:tc>
                <a:tc>
                  <a:txBody>
                    <a:bodyPr/>
                    <a:lstStyle/>
                    <a:p>
                      <a:endParaRPr kumimoji="1" lang="ja-JP" altLang="en-US" sz="1100"/>
                    </a:p>
                  </a:txBody>
                  <a:tcPr marL="36000" marR="36000" marT="36000" marB="36000"/>
                </a:tc>
                <a:extLst>
                  <a:ext uri="{0D108BD9-81ED-4DB2-BD59-A6C34878D82A}">
                    <a16:rowId xmlns:a16="http://schemas.microsoft.com/office/drawing/2014/main" val="2792683254"/>
                  </a:ext>
                </a:extLst>
              </a:tr>
              <a:tr h="209707">
                <a:tc>
                  <a:txBody>
                    <a:bodyPr/>
                    <a:lstStyle/>
                    <a:p>
                      <a:endParaRPr kumimoji="1" lang="ja-JP" altLang="en-US" sz="1200" dirty="0"/>
                    </a:p>
                  </a:txBody>
                  <a:tcPr marL="36000" marR="36000" marT="36000" marB="36000">
                    <a:solidFill>
                      <a:schemeClr val="bg1">
                        <a:lumMod val="85000"/>
                      </a:schemeClr>
                    </a:solidFill>
                  </a:tcPr>
                </a:tc>
                <a:tc>
                  <a:txBody>
                    <a:bodyPr/>
                    <a:lstStyle/>
                    <a:p>
                      <a:r>
                        <a:rPr kumimoji="1" lang="ja-JP" altLang="en-US" sz="1200" dirty="0"/>
                        <a:t>更新費等</a:t>
                      </a:r>
                    </a:p>
                  </a:txBody>
                  <a:tcPr marL="36000" marR="36000" marT="36000" marB="36000">
                    <a:solidFill>
                      <a:schemeClr val="bg1">
                        <a:lumMod val="95000"/>
                      </a:schemeClr>
                    </a:solidFill>
                  </a:tcPr>
                </a:tc>
                <a:tc>
                  <a:txBody>
                    <a:bodyPr/>
                    <a:lstStyle/>
                    <a:p>
                      <a:endParaRPr kumimoji="1" lang="ja-JP" altLang="en-US" sz="1100" dirty="0"/>
                    </a:p>
                  </a:txBody>
                  <a:tcPr marL="36000" marR="36000" marT="36000" marB="36000"/>
                </a:tc>
                <a:tc>
                  <a:txBody>
                    <a:bodyPr/>
                    <a:lstStyle/>
                    <a:p>
                      <a:endParaRPr kumimoji="1" lang="ja-JP" altLang="en-US" sz="1100" dirty="0"/>
                    </a:p>
                  </a:txBody>
                  <a:tcPr marL="36000" marR="36000" marT="36000" marB="36000"/>
                </a:tc>
                <a:tc>
                  <a:txBody>
                    <a:bodyPr/>
                    <a:lstStyle/>
                    <a:p>
                      <a:endParaRPr kumimoji="1" lang="ja-JP" altLang="en-US" sz="1100" dirty="0"/>
                    </a:p>
                  </a:txBody>
                  <a:tcPr marL="36000" marR="36000" marT="36000" marB="36000"/>
                </a:tc>
                <a:extLst>
                  <a:ext uri="{0D108BD9-81ED-4DB2-BD59-A6C34878D82A}">
                    <a16:rowId xmlns:a16="http://schemas.microsoft.com/office/drawing/2014/main" val="3171775606"/>
                  </a:ext>
                </a:extLst>
              </a:tr>
              <a:tr h="209707">
                <a:tc>
                  <a:txBody>
                    <a:bodyPr/>
                    <a:lstStyle/>
                    <a:p>
                      <a:endParaRPr kumimoji="1" lang="ja-JP" altLang="en-US" sz="1200" dirty="0"/>
                    </a:p>
                  </a:txBody>
                  <a:tcPr marL="36000" marR="36000" marT="36000" marB="36000">
                    <a:solidFill>
                      <a:schemeClr val="bg1">
                        <a:lumMod val="85000"/>
                      </a:schemeClr>
                    </a:solidFill>
                  </a:tcPr>
                </a:tc>
                <a:tc>
                  <a:txBody>
                    <a:bodyPr/>
                    <a:lstStyle/>
                    <a:p>
                      <a:r>
                        <a:rPr kumimoji="1" lang="ja-JP" altLang="en-US" sz="1200" dirty="0"/>
                        <a:t>ランニングコスト</a:t>
                      </a:r>
                    </a:p>
                  </a:txBody>
                  <a:tcPr marL="36000" marR="36000" marT="36000" marB="36000">
                    <a:solidFill>
                      <a:schemeClr val="bg1">
                        <a:lumMod val="95000"/>
                      </a:schemeClr>
                    </a:solidFill>
                  </a:tcPr>
                </a:tc>
                <a:tc>
                  <a:txBody>
                    <a:bodyPr/>
                    <a:lstStyle/>
                    <a:p>
                      <a:endParaRPr kumimoji="1" lang="ja-JP" altLang="en-US" sz="1100" dirty="0"/>
                    </a:p>
                  </a:txBody>
                  <a:tcPr marL="36000" marR="36000" marT="36000" marB="36000"/>
                </a:tc>
                <a:tc>
                  <a:txBody>
                    <a:bodyPr/>
                    <a:lstStyle/>
                    <a:p>
                      <a:endParaRPr kumimoji="1" lang="ja-JP" altLang="en-US" sz="1100"/>
                    </a:p>
                  </a:txBody>
                  <a:tcPr marL="36000" marR="36000" marT="36000" marB="36000"/>
                </a:tc>
                <a:tc>
                  <a:txBody>
                    <a:bodyPr/>
                    <a:lstStyle/>
                    <a:p>
                      <a:endParaRPr kumimoji="1" lang="ja-JP" altLang="en-US" sz="1100" dirty="0"/>
                    </a:p>
                  </a:txBody>
                  <a:tcPr marL="36000" marR="36000" marT="36000" marB="36000"/>
                </a:tc>
                <a:extLst>
                  <a:ext uri="{0D108BD9-81ED-4DB2-BD59-A6C34878D82A}">
                    <a16:rowId xmlns:a16="http://schemas.microsoft.com/office/drawing/2014/main" val="1577810805"/>
                  </a:ext>
                </a:extLst>
              </a:tr>
              <a:tr h="283493">
                <a:tc gridSpan="2">
                  <a:txBody>
                    <a:bodyPr/>
                    <a:lstStyle/>
                    <a:p>
                      <a:r>
                        <a:rPr kumimoji="1" lang="ja-JP" altLang="en-US" sz="1200" dirty="0"/>
                        <a:t>合計</a:t>
                      </a:r>
                    </a:p>
                  </a:txBody>
                  <a:tcPr marL="36000" marR="36000" marT="36000" marB="36000">
                    <a:solidFill>
                      <a:schemeClr val="bg1">
                        <a:lumMod val="85000"/>
                      </a:schemeClr>
                    </a:solidFill>
                  </a:tcPr>
                </a:tc>
                <a:tc hMerge="1">
                  <a:txBody>
                    <a:bodyPr/>
                    <a:lstStyle/>
                    <a:p>
                      <a:endParaRPr kumimoji="1" lang="ja-JP" altLang="en-US"/>
                    </a:p>
                  </a:txBody>
                  <a:tcPr/>
                </a:tc>
                <a:tc>
                  <a:txBody>
                    <a:bodyPr/>
                    <a:lstStyle/>
                    <a:p>
                      <a:endParaRPr kumimoji="1" lang="ja-JP" altLang="en-US" sz="1100" dirty="0"/>
                    </a:p>
                  </a:txBody>
                  <a:tcPr marL="36000" marR="36000" marT="36000" marB="36000"/>
                </a:tc>
                <a:tc>
                  <a:txBody>
                    <a:bodyPr/>
                    <a:lstStyle/>
                    <a:p>
                      <a:endParaRPr kumimoji="1" lang="ja-JP" altLang="en-US" sz="1100" dirty="0"/>
                    </a:p>
                  </a:txBody>
                  <a:tcPr marL="36000" marR="36000" marT="36000" marB="36000"/>
                </a:tc>
                <a:tc>
                  <a:txBody>
                    <a:bodyPr/>
                    <a:lstStyle/>
                    <a:p>
                      <a:endParaRPr kumimoji="1" lang="ja-JP" altLang="en-US" sz="1100" dirty="0"/>
                    </a:p>
                  </a:txBody>
                  <a:tcPr marL="36000" marR="36000" marT="36000" marB="36000"/>
                </a:tc>
                <a:extLst>
                  <a:ext uri="{0D108BD9-81ED-4DB2-BD59-A6C34878D82A}">
                    <a16:rowId xmlns:a16="http://schemas.microsoft.com/office/drawing/2014/main" val="1677434239"/>
                  </a:ext>
                </a:extLst>
              </a:tr>
            </a:tbl>
          </a:graphicData>
        </a:graphic>
      </p:graphicFrame>
      <p:sp>
        <p:nvSpPr>
          <p:cNvPr id="8" name="四角形吹き出し 35">
            <a:extLst>
              <a:ext uri="{FF2B5EF4-FFF2-40B4-BE49-F238E27FC236}">
                <a16:creationId xmlns:a16="http://schemas.microsoft.com/office/drawing/2014/main" id="{D6E48915-2CA3-5139-418A-00C324361446}"/>
              </a:ext>
            </a:extLst>
          </p:cNvPr>
          <p:cNvSpPr/>
          <p:nvPr/>
        </p:nvSpPr>
        <p:spPr>
          <a:xfrm>
            <a:off x="5328220" y="1412776"/>
            <a:ext cx="3641588" cy="1656208"/>
          </a:xfrm>
          <a:prstGeom prst="wedgeRectCallout">
            <a:avLst>
              <a:gd name="adj1" fmla="val -66239"/>
              <a:gd name="adj2" fmla="val -51556"/>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solidFill>
                  <a:srgbClr val="FF0000"/>
                </a:solidFill>
                <a:latin typeface="メイリオ" panose="020B0604030504040204" pitchFamily="50" charset="-128"/>
                <a:ea typeface="メイリオ" panose="020B0604030504040204" pitchFamily="50" charset="-128"/>
              </a:rPr>
              <a:t>収益源として、複数の事業を想定している場合、事業内容ごとに想定される収益を記載ください。</a:t>
            </a:r>
            <a:br>
              <a:rPr lang="en-US" altLang="ja-JP" sz="1100" dirty="0">
                <a:solidFill>
                  <a:srgbClr val="FF0000"/>
                </a:solidFill>
                <a:latin typeface="メイリオ" panose="020B0604030504040204" pitchFamily="50" charset="-128"/>
                <a:ea typeface="メイリオ" panose="020B0604030504040204" pitchFamily="50" charset="-128"/>
              </a:rPr>
            </a:br>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簡易的な記載のためのフォーマットになります。想定事業期間における平均値を記載ください</a:t>
            </a:r>
            <a:r>
              <a:rPr lang="en-US" altLang="ja-JP" sz="1100" dirty="0">
                <a:solidFill>
                  <a:srgbClr val="FF0000"/>
                </a:solidFill>
                <a:latin typeface="メイリオ" panose="020B0604030504040204" pitchFamily="50" charset="-128"/>
                <a:ea typeface="メイリオ"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solidFill>
                  <a:srgbClr val="FF0000"/>
                </a:solidFill>
                <a:latin typeface="メイリオ" panose="020B0604030504040204" pitchFamily="50" charset="-128"/>
                <a:ea typeface="メイリオ" panose="020B0604030504040204" pitchFamily="50" charset="-128"/>
              </a:rPr>
              <a:t>支出は前項の数値を元に記載ください。</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基本的にイニシャルコスト、更新費等は年間で割り戻して計上してください。</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本オブジェクトは削除して御提出ください。</a:t>
            </a:r>
          </a:p>
        </p:txBody>
      </p:sp>
      <p:sp>
        <p:nvSpPr>
          <p:cNvPr id="16" name="テキスト ボックス 15">
            <a:extLst>
              <a:ext uri="{FF2B5EF4-FFF2-40B4-BE49-F238E27FC236}">
                <a16:creationId xmlns:a16="http://schemas.microsoft.com/office/drawing/2014/main" id="{95F001DA-A510-4F88-B4A8-222EEE42F6C2}"/>
              </a:ext>
            </a:extLst>
          </p:cNvPr>
          <p:cNvSpPr txBox="1"/>
          <p:nvPr/>
        </p:nvSpPr>
        <p:spPr>
          <a:xfrm>
            <a:off x="73820" y="3018438"/>
            <a:ext cx="419728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○想定する事業の見通し</a:t>
            </a:r>
            <a:endParaRPr kumimoji="1" lang="ja-JP" altLang="en-US" sz="16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17" name="表 16">
            <a:extLst>
              <a:ext uri="{FF2B5EF4-FFF2-40B4-BE49-F238E27FC236}">
                <a16:creationId xmlns:a16="http://schemas.microsoft.com/office/drawing/2014/main" id="{9B75EBD8-A237-4EFF-8A25-BF42675DB02B}"/>
              </a:ext>
            </a:extLst>
          </p:cNvPr>
          <p:cNvGraphicFramePr>
            <a:graphicFrameLocks noGrp="1"/>
          </p:cNvGraphicFramePr>
          <p:nvPr>
            <p:extLst>
              <p:ext uri="{D42A27DB-BD31-4B8C-83A1-F6EECF244321}">
                <p14:modId xmlns:p14="http://schemas.microsoft.com/office/powerpoint/2010/main" val="898066140"/>
              </p:ext>
            </p:extLst>
          </p:nvPr>
        </p:nvGraphicFramePr>
        <p:xfrm>
          <a:off x="105392" y="3356992"/>
          <a:ext cx="8856000" cy="3147960"/>
        </p:xfrm>
        <a:graphic>
          <a:graphicData uri="http://schemas.openxmlformats.org/drawingml/2006/table">
            <a:tbl>
              <a:tblPr firstRow="1" firstCol="1" bandRow="1">
                <a:tableStyleId>{5940675A-B579-460E-94D1-54222C63F5DA}</a:tableStyleId>
              </a:tblPr>
              <a:tblGrid>
                <a:gridCol w="1728000">
                  <a:extLst>
                    <a:ext uri="{9D8B030D-6E8A-4147-A177-3AD203B41FA5}">
                      <a16:colId xmlns:a16="http://schemas.microsoft.com/office/drawing/2014/main" val="982633341"/>
                    </a:ext>
                  </a:extLst>
                </a:gridCol>
                <a:gridCol w="2304000">
                  <a:extLst>
                    <a:ext uri="{9D8B030D-6E8A-4147-A177-3AD203B41FA5}">
                      <a16:colId xmlns:a16="http://schemas.microsoft.com/office/drawing/2014/main" val="1136592242"/>
                    </a:ext>
                  </a:extLst>
                </a:gridCol>
                <a:gridCol w="3528000">
                  <a:extLst>
                    <a:ext uri="{9D8B030D-6E8A-4147-A177-3AD203B41FA5}">
                      <a16:colId xmlns:a16="http://schemas.microsoft.com/office/drawing/2014/main" val="2347524153"/>
                    </a:ext>
                  </a:extLst>
                </a:gridCol>
                <a:gridCol w="1296000">
                  <a:extLst>
                    <a:ext uri="{9D8B030D-6E8A-4147-A177-3AD203B41FA5}">
                      <a16:colId xmlns:a16="http://schemas.microsoft.com/office/drawing/2014/main" val="4139773395"/>
                    </a:ext>
                  </a:extLst>
                </a:gridCol>
              </a:tblGrid>
              <a:tr h="209707">
                <a:tc>
                  <a:txBody>
                    <a:bodyPr/>
                    <a:lstStyle/>
                    <a:p>
                      <a:pPr algn="ctr"/>
                      <a:r>
                        <a:rPr kumimoji="1" lang="ja-JP" altLang="en-US" sz="1200" dirty="0"/>
                        <a:t>想定する事業</a:t>
                      </a:r>
                      <a:endParaRPr kumimoji="1" lang="en-US" altLang="ja-JP" sz="1200" dirty="0"/>
                    </a:p>
                  </a:txBody>
                  <a:tcPr>
                    <a:solidFill>
                      <a:schemeClr val="accent1">
                        <a:lumMod val="40000"/>
                        <a:lumOff val="60000"/>
                      </a:schemeClr>
                    </a:solidFill>
                  </a:tcPr>
                </a:tc>
                <a:tc>
                  <a:txBody>
                    <a:bodyPr/>
                    <a:lstStyle/>
                    <a:p>
                      <a:pPr algn="ctr"/>
                      <a:r>
                        <a:rPr kumimoji="1" lang="ja-JP" altLang="en-US" sz="1200" dirty="0"/>
                        <a:t>事業内容</a:t>
                      </a:r>
                      <a:r>
                        <a:rPr kumimoji="1" lang="en-US" altLang="ja-JP" sz="1200" dirty="0"/>
                        <a:t>(</a:t>
                      </a:r>
                      <a:r>
                        <a:rPr kumimoji="1" lang="ja-JP" altLang="en-US" sz="1200" dirty="0"/>
                        <a:t>収益の取り方</a:t>
                      </a:r>
                      <a:r>
                        <a:rPr kumimoji="1" lang="en-US" altLang="ja-JP" sz="1200" dirty="0"/>
                        <a:t>)</a:t>
                      </a:r>
                      <a:endParaRPr kumimoji="1" lang="ja-JP" altLang="en-US" sz="1200" dirty="0"/>
                    </a:p>
                  </a:txBody>
                  <a:tcPr>
                    <a:solidFill>
                      <a:schemeClr val="accent1">
                        <a:lumMod val="40000"/>
                        <a:lumOff val="60000"/>
                      </a:schemeClr>
                    </a:solidFill>
                  </a:tcPr>
                </a:tc>
                <a:tc>
                  <a:txBody>
                    <a:bodyPr/>
                    <a:lstStyle/>
                    <a:p>
                      <a:pPr algn="ctr"/>
                      <a:r>
                        <a:rPr kumimoji="1" lang="ja-JP" altLang="en-US" sz="1200" dirty="0"/>
                        <a:t>事業の見通し</a:t>
                      </a:r>
                    </a:p>
                  </a:txBody>
                  <a:tcPr>
                    <a:solidFill>
                      <a:schemeClr val="accent1">
                        <a:lumMod val="40000"/>
                        <a:lumOff val="60000"/>
                      </a:schemeClr>
                    </a:solidFill>
                  </a:tcPr>
                </a:tc>
                <a:tc>
                  <a:txBody>
                    <a:bodyPr/>
                    <a:lstStyle/>
                    <a:p>
                      <a:pPr algn="ctr"/>
                      <a:r>
                        <a:rPr kumimoji="1" lang="ja-JP" altLang="en-US" sz="1200" dirty="0"/>
                        <a:t>備考</a:t>
                      </a:r>
                    </a:p>
                  </a:txBody>
                  <a:tcPr>
                    <a:solidFill>
                      <a:schemeClr val="accent1">
                        <a:lumMod val="40000"/>
                        <a:lumOff val="60000"/>
                      </a:schemeClr>
                    </a:solidFill>
                  </a:tcPr>
                </a:tc>
                <a:extLst>
                  <a:ext uri="{0D108BD9-81ED-4DB2-BD59-A6C34878D82A}">
                    <a16:rowId xmlns:a16="http://schemas.microsoft.com/office/drawing/2014/main" val="630889373"/>
                  </a:ext>
                </a:extLst>
              </a:tr>
              <a:tr h="39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a:t>
                      </a:r>
                      <a:r>
                        <a:rPr kumimoji="1" lang="ja-JP" altLang="en-US" sz="1200" dirty="0"/>
                        <a:t>記載例</a:t>
                      </a:r>
                      <a:r>
                        <a:rPr kumimoji="1" lang="en-US" altLang="ja-JP" sz="1200" dirty="0"/>
                        <a:t>)</a:t>
                      </a:r>
                      <a:br>
                        <a:rPr kumimoji="1" lang="en-US" altLang="ja-JP" sz="1200" dirty="0"/>
                      </a:br>
                      <a:r>
                        <a:rPr kumimoji="1" lang="ja-JP" altLang="en-US" sz="1200" dirty="0"/>
                        <a:t>コロケーション事業</a:t>
                      </a:r>
                    </a:p>
                  </a:txBody>
                  <a:tcPr>
                    <a:solidFill>
                      <a:schemeClr val="bg1">
                        <a:lumMod val="95000"/>
                      </a:schemeClr>
                    </a:solidFill>
                  </a:tcPr>
                </a:tc>
                <a:tc>
                  <a:txBody>
                    <a:bodyPr/>
                    <a:lstStyle/>
                    <a:p>
                      <a:r>
                        <a:rPr kumimoji="1" lang="ja-JP" altLang="en-US" sz="1100" dirty="0"/>
                        <a:t>本事業で設置するラックの</a:t>
                      </a:r>
                      <a:r>
                        <a:rPr kumimoji="1" lang="en-US" altLang="ja-JP" sz="1100" dirty="0"/>
                        <a:t>100%</a:t>
                      </a:r>
                      <a:r>
                        <a:rPr kumimoji="1" lang="ja-JP" altLang="en-US" sz="1100" dirty="0"/>
                        <a:t>を○○のような事業者をターゲットに月あたりの場所貸しで提供する。</a:t>
                      </a:r>
                    </a:p>
                  </a:txBody>
                  <a:tcPr/>
                </a:tc>
                <a:tc>
                  <a:txBody>
                    <a:bodyPr/>
                    <a:lstStyle/>
                    <a:p>
                      <a:r>
                        <a:rPr kumimoji="1" lang="ja-JP" altLang="en-US" sz="1100" dirty="0"/>
                        <a:t>本事業で建設するデータセンターは、○○の点で既存の競合と差別化を図っており、弊社の既存の顧客網を中心に○○需要を取り込むための営業を想定している。</a:t>
                      </a:r>
                      <a:br>
                        <a:rPr kumimoji="1" lang="en-US" altLang="ja-JP" sz="1100" dirty="0"/>
                      </a:br>
                      <a:r>
                        <a:rPr kumimoji="1" lang="ja-JP" altLang="en-US" sz="1100" dirty="0"/>
                        <a:t>また、約</a:t>
                      </a:r>
                      <a:r>
                        <a:rPr kumimoji="1" lang="en-US" altLang="ja-JP" sz="1100" dirty="0"/>
                        <a:t>50%</a:t>
                      </a:r>
                      <a:r>
                        <a:rPr kumimoji="1" lang="ja-JP" altLang="en-US" sz="1100" dirty="0"/>
                        <a:t>にあたる○○ラックについては、アンカーテナントとなる顧客候補との調整を始めている。</a:t>
                      </a:r>
                    </a:p>
                  </a:txBody>
                  <a:tcPr/>
                </a:tc>
                <a:tc>
                  <a:txBody>
                    <a:bodyPr/>
                    <a:lstStyle/>
                    <a:p>
                      <a:r>
                        <a:rPr kumimoji="1" lang="ja-JP" altLang="en-US" sz="1100" b="1" dirty="0">
                          <a:solidFill>
                            <a:srgbClr val="FF0000"/>
                          </a:solidFill>
                        </a:rPr>
                        <a:t>記載例は削除して御提出ください</a:t>
                      </a:r>
                      <a:endParaRPr kumimoji="1" lang="ja-JP" altLang="en-US" sz="1100" dirty="0"/>
                    </a:p>
                  </a:txBody>
                  <a:tcPr/>
                </a:tc>
                <a:extLst>
                  <a:ext uri="{0D108BD9-81ED-4DB2-BD59-A6C34878D82A}">
                    <a16:rowId xmlns:a16="http://schemas.microsoft.com/office/drawing/2014/main" val="427201104"/>
                  </a:ext>
                </a:extLst>
              </a:tr>
              <a:tr h="97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○○事業</a:t>
                      </a:r>
                    </a:p>
                  </a:txBody>
                  <a:tcPr>
                    <a:solidFill>
                      <a:schemeClr val="bg1">
                        <a:lumMod val="95000"/>
                      </a:schemeClr>
                    </a:solidFill>
                  </a:tcPr>
                </a:tc>
                <a:tc>
                  <a:txBody>
                    <a:bodyPr/>
                    <a:lstStyle/>
                    <a:p>
                      <a:endParaRPr kumimoji="1" lang="ja-JP" altLang="en-US" sz="1100" dirty="0"/>
                    </a:p>
                  </a:txBody>
                  <a:tcPr/>
                </a:tc>
                <a:tc>
                  <a:txBody>
                    <a:bodyPr/>
                    <a:lstStyle/>
                    <a:p>
                      <a:endParaRPr kumimoji="1" lang="ja-JP" altLang="en-US" sz="1100" dirty="0"/>
                    </a:p>
                  </a:txBody>
                  <a:tcPr/>
                </a:tc>
                <a:tc>
                  <a:txBody>
                    <a:bodyPr/>
                    <a:lstStyle/>
                    <a:p>
                      <a:endParaRPr kumimoji="1" lang="ja-JP" altLang="en-US" sz="1100" dirty="0"/>
                    </a:p>
                  </a:txBody>
                  <a:tcPr/>
                </a:tc>
                <a:extLst>
                  <a:ext uri="{0D108BD9-81ED-4DB2-BD59-A6C34878D82A}">
                    <a16:rowId xmlns:a16="http://schemas.microsoft.com/office/drawing/2014/main" val="1367283650"/>
                  </a:ext>
                </a:extLst>
              </a:tr>
              <a:tr h="972000">
                <a:tc>
                  <a:txBody>
                    <a:bodyPr/>
                    <a:lstStyle/>
                    <a:p>
                      <a:r>
                        <a:rPr kumimoji="1" lang="ja-JP" altLang="en-US" sz="1200" dirty="0"/>
                        <a:t>○○事業</a:t>
                      </a:r>
                    </a:p>
                  </a:txBody>
                  <a:tcPr>
                    <a:solidFill>
                      <a:schemeClr val="bg1">
                        <a:lumMod val="95000"/>
                      </a:schemeClr>
                    </a:solidFill>
                  </a:tcPr>
                </a:tc>
                <a:tc>
                  <a:txBody>
                    <a:bodyPr/>
                    <a:lstStyle/>
                    <a:p>
                      <a:endParaRPr kumimoji="1" lang="ja-JP" altLang="en-US" sz="1100" dirty="0"/>
                    </a:p>
                  </a:txBody>
                  <a:tcPr/>
                </a:tc>
                <a:tc>
                  <a:txBody>
                    <a:bodyPr/>
                    <a:lstStyle/>
                    <a:p>
                      <a:endParaRPr kumimoji="1" lang="ja-JP" altLang="en-US" sz="1100" dirty="0"/>
                    </a:p>
                  </a:txBody>
                  <a:tcPr/>
                </a:tc>
                <a:tc>
                  <a:txBody>
                    <a:bodyPr/>
                    <a:lstStyle/>
                    <a:p>
                      <a:endParaRPr kumimoji="1" lang="ja-JP" altLang="en-US" sz="1100" dirty="0"/>
                    </a:p>
                  </a:txBody>
                  <a:tcPr/>
                </a:tc>
                <a:extLst>
                  <a:ext uri="{0D108BD9-81ED-4DB2-BD59-A6C34878D82A}">
                    <a16:rowId xmlns:a16="http://schemas.microsoft.com/office/drawing/2014/main" val="2709531711"/>
                  </a:ext>
                </a:extLst>
              </a:tr>
            </a:tbl>
          </a:graphicData>
        </a:graphic>
      </p:graphicFrame>
      <p:sp>
        <p:nvSpPr>
          <p:cNvPr id="10" name="四角形吹き出し 35">
            <a:extLst>
              <a:ext uri="{FF2B5EF4-FFF2-40B4-BE49-F238E27FC236}">
                <a16:creationId xmlns:a16="http://schemas.microsoft.com/office/drawing/2014/main" id="{1EE05843-01A7-47D4-8A8D-832077762965}"/>
              </a:ext>
            </a:extLst>
          </p:cNvPr>
          <p:cNvSpPr/>
          <p:nvPr/>
        </p:nvSpPr>
        <p:spPr>
          <a:xfrm>
            <a:off x="372263" y="4606591"/>
            <a:ext cx="3600400" cy="1827238"/>
          </a:xfrm>
          <a:prstGeom prst="wedgeRectCallout">
            <a:avLst>
              <a:gd name="adj1" fmla="val 42367"/>
              <a:gd name="adj2" fmla="val -57165"/>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100" dirty="0">
                <a:solidFill>
                  <a:srgbClr val="FF0000"/>
                </a:solidFill>
                <a:latin typeface="メイリオ" panose="020B0604030504040204" pitchFamily="50" charset="-128"/>
                <a:ea typeface="メイリオ" panose="020B0604030504040204" pitchFamily="50" charset="-128"/>
              </a:rPr>
              <a:t>1</a:t>
            </a:r>
            <a:r>
              <a:rPr lang="ja-JP" altLang="en-US" sz="1100" dirty="0">
                <a:solidFill>
                  <a:srgbClr val="FF0000"/>
                </a:solidFill>
                <a:latin typeface="メイリオ" panose="020B0604030504040204" pitchFamily="50" charset="-128"/>
                <a:ea typeface="メイリオ" panose="020B0604030504040204" pitchFamily="50" charset="-128"/>
              </a:rPr>
              <a:t>ページ目に記載した内容を補足する形で、想定する事業それぞれについて</a:t>
            </a:r>
            <a:br>
              <a:rPr lang="en-US" altLang="ja-JP" sz="1100" dirty="0">
                <a:solidFill>
                  <a:srgbClr val="FF0000"/>
                </a:solidFill>
                <a:latin typeface="メイリオ" panose="020B0604030504040204" pitchFamily="50" charset="-128"/>
                <a:ea typeface="メイリオ" panose="020B0604030504040204" pitchFamily="50" charset="-128"/>
              </a:rPr>
            </a:br>
            <a:r>
              <a:rPr lang="ja-JP" altLang="en-US" sz="1100" dirty="0">
                <a:solidFill>
                  <a:srgbClr val="FF0000"/>
                </a:solidFill>
                <a:latin typeface="メイリオ" panose="020B0604030504040204" pitchFamily="50" charset="-128"/>
                <a:ea typeface="メイリオ" panose="020B0604030504040204" pitchFamily="50" charset="-128"/>
              </a:rPr>
              <a:t>・何のサービス</a:t>
            </a:r>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商品</a:t>
            </a:r>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を</a:t>
            </a:r>
            <a:br>
              <a:rPr lang="en-US" altLang="ja-JP" sz="1100" dirty="0">
                <a:solidFill>
                  <a:srgbClr val="FF0000"/>
                </a:solidFill>
                <a:latin typeface="メイリオ" panose="020B0604030504040204" pitchFamily="50" charset="-128"/>
                <a:ea typeface="メイリオ" panose="020B0604030504040204" pitchFamily="50" charset="-128"/>
              </a:rPr>
            </a:br>
            <a:r>
              <a:rPr lang="ja-JP" altLang="en-US" sz="1100" dirty="0">
                <a:solidFill>
                  <a:srgbClr val="FF0000"/>
                </a:solidFill>
                <a:latin typeface="メイリオ" panose="020B0604030504040204" pitchFamily="50" charset="-128"/>
                <a:ea typeface="メイリオ" panose="020B0604030504040204" pitchFamily="50" charset="-128"/>
              </a:rPr>
              <a:t>・誰に対して</a:t>
            </a:r>
            <a:endParaRPr lang="en-US" altLang="ja-JP" sz="1100" dirty="0">
              <a:solidFill>
                <a:srgbClr val="FF0000"/>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・どのような対価の取り方で</a:t>
            </a:r>
            <a:br>
              <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br>
            <a:r>
              <a:rPr lang="ja-JP" altLang="en-US" sz="1100" dirty="0">
                <a:solidFill>
                  <a:srgbClr val="FF0000"/>
                </a:solidFill>
                <a:latin typeface="メイリオ" panose="020B0604030504040204" pitchFamily="50" charset="-128"/>
                <a:ea typeface="メイリオ" panose="020B0604030504040204" pitchFamily="50" charset="-128"/>
              </a:rPr>
              <a:t>事業化</a:t>
            </a: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するか、簡潔に記載ください</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solidFill>
                  <a:srgbClr val="FF0000"/>
                </a:solidFill>
                <a:latin typeface="メイリオ" panose="020B0604030504040204" pitchFamily="50" charset="-128"/>
                <a:ea typeface="メイリオ" panose="020B0604030504040204" pitchFamily="50" charset="-128"/>
              </a:rPr>
              <a:t>また、</a:t>
            </a:r>
            <a:r>
              <a:rPr lang="en-US" altLang="ja-JP" sz="1100" dirty="0">
                <a:solidFill>
                  <a:srgbClr val="FF0000"/>
                </a:solidFill>
                <a:latin typeface="メイリオ" panose="020B0604030504040204" pitchFamily="50" charset="-128"/>
                <a:ea typeface="メイリオ" panose="020B0604030504040204" pitchFamily="50" charset="-128"/>
              </a:rPr>
              <a:t>2</a:t>
            </a:r>
            <a:r>
              <a:rPr lang="ja-JP" altLang="en-US" sz="1100" dirty="0">
                <a:solidFill>
                  <a:srgbClr val="FF0000"/>
                </a:solidFill>
                <a:latin typeface="メイリオ" panose="020B0604030504040204" pitchFamily="50" charset="-128"/>
                <a:ea typeface="メイリオ" panose="020B0604030504040204" pitchFamily="50" charset="-128"/>
              </a:rPr>
              <a:t>つ以上の事業を想定している場合は、想定の割合について、ラックでの割合、売り上げの比率等、前提を示しつつ記載ください。</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本オブジェクトは削除して御提出ください。</a:t>
            </a:r>
          </a:p>
        </p:txBody>
      </p:sp>
      <p:sp>
        <p:nvSpPr>
          <p:cNvPr id="11" name="四角形吹き出し 35">
            <a:extLst>
              <a:ext uri="{FF2B5EF4-FFF2-40B4-BE49-F238E27FC236}">
                <a16:creationId xmlns:a16="http://schemas.microsoft.com/office/drawing/2014/main" id="{8BB46741-9157-443D-92BE-6E44D138EEC1}"/>
              </a:ext>
            </a:extLst>
          </p:cNvPr>
          <p:cNvSpPr/>
          <p:nvPr/>
        </p:nvSpPr>
        <p:spPr>
          <a:xfrm>
            <a:off x="4544318" y="4606591"/>
            <a:ext cx="3600400" cy="1827238"/>
          </a:xfrm>
          <a:prstGeom prst="wedgeRectCallout">
            <a:avLst>
              <a:gd name="adj1" fmla="val 14551"/>
              <a:gd name="adj2" fmla="val -58118"/>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各事業の見通しについて、以下の観点を踏まえて記載ください</a:t>
            </a:r>
            <a:br>
              <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・市場環境に関する理解</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solidFill>
                  <a:srgbClr val="FF0000"/>
                </a:solidFill>
                <a:latin typeface="メイリオ" panose="020B0604030504040204" pitchFamily="50" charset="-128"/>
                <a:ea typeface="メイリオ" panose="020B0604030504040204" pitchFamily="50" charset="-128"/>
              </a:rPr>
              <a:t>・競合の状況</a:t>
            </a:r>
            <a:endParaRPr lang="en-US" altLang="ja-JP" sz="1100" dirty="0">
              <a:solidFill>
                <a:srgbClr val="FF0000"/>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・自社事業の強み</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solidFill>
                  <a:srgbClr val="FF0000"/>
                </a:solidFill>
                <a:latin typeface="メイリオ" panose="020B0604030504040204" pitchFamily="50" charset="-128"/>
                <a:ea typeface="メイリオ" panose="020B0604030504040204" pitchFamily="50" charset="-128"/>
              </a:rPr>
              <a:t>・顧客獲得についての方針</a:t>
            </a:r>
            <a:br>
              <a:rPr lang="en-US" altLang="ja-JP" sz="1100" dirty="0">
                <a:solidFill>
                  <a:srgbClr val="FF0000"/>
                </a:solidFill>
                <a:latin typeface="メイリオ" panose="020B0604030504040204" pitchFamily="50" charset="-128"/>
                <a:ea typeface="メイリオ" panose="020B0604030504040204" pitchFamily="50" charset="-128"/>
              </a:rPr>
            </a:br>
            <a:r>
              <a:rPr lang="ja-JP" altLang="en-US" sz="1100" dirty="0">
                <a:solidFill>
                  <a:srgbClr val="FF0000"/>
                </a:solidFill>
                <a:latin typeface="メイリオ" panose="020B0604030504040204" pitchFamily="50" charset="-128"/>
                <a:ea typeface="メイリオ" panose="020B0604030504040204" pitchFamily="50" charset="-128"/>
              </a:rPr>
              <a:t>また、顧客についての具体的な見通しが立っているようであればその旨を記載ください。</a:t>
            </a:r>
            <a:endParaRPr lang="en-US" altLang="ja-JP" sz="1100" dirty="0">
              <a:solidFill>
                <a:srgbClr val="FF0000"/>
              </a:solidFill>
              <a:latin typeface="メイリオ" panose="020B0604030504040204" pitchFamily="50" charset="-128"/>
              <a:ea typeface="メイリオ" panose="020B0604030504040204" pitchFamily="50" charset="-128"/>
            </a:endParaRPr>
          </a:p>
          <a:p>
            <a:pPr>
              <a:defRPr/>
            </a:pPr>
            <a:r>
              <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本オブジェクトは削除して御提出ください。</a:t>
            </a:r>
          </a:p>
        </p:txBody>
      </p:sp>
    </p:spTree>
    <p:extLst>
      <p:ext uri="{BB962C8B-B14F-4D97-AF65-F5344CB8AC3E}">
        <p14:creationId xmlns:p14="http://schemas.microsoft.com/office/powerpoint/2010/main" val="291902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425942D-C3FE-7DBE-05BA-8FC3B8C986F3}"/>
              </a:ext>
            </a:extLst>
          </p:cNvPr>
          <p:cNvSpPr txBox="1"/>
          <p:nvPr/>
        </p:nvSpPr>
        <p:spPr>
          <a:xfrm>
            <a:off x="70746" y="3032139"/>
            <a:ext cx="419728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○上記のリスクに対する想定対応</a:t>
            </a:r>
            <a:endParaRPr kumimoji="1" lang="ja-JP" altLang="en-US" sz="16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5" name="表 4">
            <a:extLst>
              <a:ext uri="{FF2B5EF4-FFF2-40B4-BE49-F238E27FC236}">
                <a16:creationId xmlns:a16="http://schemas.microsoft.com/office/drawing/2014/main" id="{E0D1F1FF-A7D9-9A90-93A6-12F1531805A5}"/>
              </a:ext>
            </a:extLst>
          </p:cNvPr>
          <p:cNvGraphicFramePr>
            <a:graphicFrameLocks noGrp="1"/>
          </p:cNvGraphicFramePr>
          <p:nvPr>
            <p:extLst>
              <p:ext uri="{D42A27DB-BD31-4B8C-83A1-F6EECF244321}">
                <p14:modId xmlns:p14="http://schemas.microsoft.com/office/powerpoint/2010/main" val="3309299679"/>
              </p:ext>
            </p:extLst>
          </p:nvPr>
        </p:nvGraphicFramePr>
        <p:xfrm>
          <a:off x="102319" y="3344780"/>
          <a:ext cx="8728451" cy="3136247"/>
        </p:xfrm>
        <a:graphic>
          <a:graphicData uri="http://schemas.openxmlformats.org/drawingml/2006/table">
            <a:tbl>
              <a:tblPr firstRow="1" firstCol="1" bandRow="1">
                <a:tableStyleId>{5940675A-B579-460E-94D1-54222C63F5DA}</a:tableStyleId>
              </a:tblPr>
              <a:tblGrid>
                <a:gridCol w="2741489">
                  <a:extLst>
                    <a:ext uri="{9D8B030D-6E8A-4147-A177-3AD203B41FA5}">
                      <a16:colId xmlns:a16="http://schemas.microsoft.com/office/drawing/2014/main" val="982633341"/>
                    </a:ext>
                  </a:extLst>
                </a:gridCol>
                <a:gridCol w="3024336">
                  <a:extLst>
                    <a:ext uri="{9D8B030D-6E8A-4147-A177-3AD203B41FA5}">
                      <a16:colId xmlns:a16="http://schemas.microsoft.com/office/drawing/2014/main" val="1136592242"/>
                    </a:ext>
                  </a:extLst>
                </a:gridCol>
                <a:gridCol w="2088232">
                  <a:extLst>
                    <a:ext uri="{9D8B030D-6E8A-4147-A177-3AD203B41FA5}">
                      <a16:colId xmlns:a16="http://schemas.microsoft.com/office/drawing/2014/main" val="4139773395"/>
                    </a:ext>
                  </a:extLst>
                </a:gridCol>
                <a:gridCol w="874394">
                  <a:extLst>
                    <a:ext uri="{9D8B030D-6E8A-4147-A177-3AD203B41FA5}">
                      <a16:colId xmlns:a16="http://schemas.microsoft.com/office/drawing/2014/main" val="2574977061"/>
                    </a:ext>
                  </a:extLst>
                </a:gridCol>
              </a:tblGrid>
              <a:tr h="347887">
                <a:tc>
                  <a:txBody>
                    <a:bodyPr/>
                    <a:lstStyle/>
                    <a:p>
                      <a:pPr algn="ctr"/>
                      <a:r>
                        <a:rPr kumimoji="1" lang="ja-JP" altLang="en-US" sz="1050" dirty="0"/>
                        <a:t>事業の途絶リスク</a:t>
                      </a:r>
                      <a:endParaRPr kumimoji="1" lang="en-US" altLang="ja-JP" sz="1050" dirty="0"/>
                    </a:p>
                  </a:txBody>
                  <a:tcPr>
                    <a:solidFill>
                      <a:schemeClr val="accent1">
                        <a:lumMod val="40000"/>
                        <a:lumOff val="60000"/>
                      </a:schemeClr>
                    </a:solidFill>
                  </a:tcPr>
                </a:tc>
                <a:tc>
                  <a:txBody>
                    <a:bodyPr/>
                    <a:lstStyle/>
                    <a:p>
                      <a:pPr algn="ctr"/>
                      <a:r>
                        <a:rPr kumimoji="1" lang="ja-JP" altLang="en-US" sz="1050" dirty="0"/>
                        <a:t>対応の内容</a:t>
                      </a:r>
                      <a:endParaRPr kumimoji="1" lang="en-US" altLang="ja-JP" sz="1050" dirty="0"/>
                    </a:p>
                  </a:txBody>
                  <a:tcPr>
                    <a:solidFill>
                      <a:schemeClr val="accent1">
                        <a:lumMod val="40000"/>
                        <a:lumOff val="60000"/>
                      </a:schemeClr>
                    </a:solidFill>
                  </a:tcPr>
                </a:tc>
                <a:tc>
                  <a:txBody>
                    <a:bodyPr/>
                    <a:lstStyle/>
                    <a:p>
                      <a:pPr algn="ctr"/>
                      <a:r>
                        <a:rPr kumimoji="1" lang="ja-JP" altLang="en-US" sz="1050" dirty="0"/>
                        <a:t>取組み開始時期</a:t>
                      </a:r>
                    </a:p>
                  </a:txBody>
                  <a:tcPr>
                    <a:solidFill>
                      <a:schemeClr val="accent1">
                        <a:lumMod val="40000"/>
                        <a:lumOff val="60000"/>
                      </a:schemeClr>
                    </a:solidFill>
                  </a:tcPr>
                </a:tc>
                <a:tc>
                  <a:txBody>
                    <a:bodyPr/>
                    <a:lstStyle/>
                    <a:p>
                      <a:pPr algn="ctr"/>
                      <a:r>
                        <a:rPr kumimoji="1" lang="ja-JP" altLang="en-US" sz="1050" dirty="0"/>
                        <a:t>備考</a:t>
                      </a:r>
                    </a:p>
                  </a:txBody>
                  <a:tcPr>
                    <a:solidFill>
                      <a:schemeClr val="accent1">
                        <a:lumMod val="40000"/>
                        <a:lumOff val="60000"/>
                      </a:schemeClr>
                    </a:solidFill>
                  </a:tcPr>
                </a:tc>
                <a:extLst>
                  <a:ext uri="{0D108BD9-81ED-4DB2-BD59-A6C34878D82A}">
                    <a16:rowId xmlns:a16="http://schemas.microsoft.com/office/drawing/2014/main" val="630889373"/>
                  </a:ext>
                </a:extLst>
              </a:tr>
              <a:tr h="521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t>1.</a:t>
                      </a:r>
                      <a:r>
                        <a:rPr kumimoji="1" lang="ja-JP" altLang="en-US" sz="1000" dirty="0"/>
                        <a:t>各種機器の納期延期、設備コスト、電気代高騰等による収支計画の破綻</a:t>
                      </a:r>
                      <a:r>
                        <a:rPr kumimoji="1" lang="en-US" altLang="ja-JP" sz="1000" dirty="0"/>
                        <a:t>/ </a:t>
                      </a:r>
                      <a:r>
                        <a:rPr kumimoji="1" lang="ja-JP" altLang="en-US" sz="1000" dirty="0"/>
                        <a:t>顧客の離脱</a:t>
                      </a:r>
                    </a:p>
                  </a:txBody>
                  <a:tcPr>
                    <a:solidFill>
                      <a:schemeClr val="bg1">
                        <a:lumMod val="85000"/>
                      </a:schemeClr>
                    </a:solidFill>
                  </a:tcPr>
                </a:tc>
                <a:tc>
                  <a:txBody>
                    <a:bodyPr/>
                    <a:lstStyle/>
                    <a:p>
                      <a:endParaRPr kumimoji="1" lang="ja-JP" altLang="en-US" sz="1000" dirty="0"/>
                    </a:p>
                  </a:txBody>
                  <a:tcPr/>
                </a:tc>
                <a:tc>
                  <a:txBody>
                    <a:bodyPr/>
                    <a:lstStyle/>
                    <a:p>
                      <a:endParaRPr kumimoji="1" lang="ja-JP" altLang="en-US" sz="1000" dirty="0"/>
                    </a:p>
                  </a:txBody>
                  <a:tcPr/>
                </a:tc>
                <a:tc>
                  <a:txBody>
                    <a:bodyPr/>
                    <a:lstStyle/>
                    <a:p>
                      <a:endParaRPr kumimoji="1" lang="ja-JP" altLang="en-US" sz="1000" dirty="0"/>
                    </a:p>
                  </a:txBody>
                  <a:tcPr/>
                </a:tc>
                <a:extLst>
                  <a:ext uri="{0D108BD9-81ED-4DB2-BD59-A6C34878D82A}">
                    <a16:rowId xmlns:a16="http://schemas.microsoft.com/office/drawing/2014/main" val="4121365637"/>
                  </a:ext>
                </a:extLst>
              </a:tr>
              <a:tr h="521830">
                <a:tc>
                  <a:txBody>
                    <a:bodyPr/>
                    <a:lstStyle/>
                    <a:p>
                      <a:r>
                        <a:rPr kumimoji="1" lang="en-US" altLang="ja-JP" sz="1000" dirty="0"/>
                        <a:t>2. </a:t>
                      </a:r>
                      <a:r>
                        <a:rPr kumimoji="1" lang="ja-JP" altLang="en-US" sz="1000" dirty="0"/>
                        <a:t>大型安定顧客の離脱等、大きな収益源の喪失</a:t>
                      </a:r>
                    </a:p>
                  </a:txBody>
                  <a:tcPr>
                    <a:solidFill>
                      <a:schemeClr val="bg1">
                        <a:lumMod val="85000"/>
                      </a:schemeClr>
                    </a:solidFill>
                  </a:tcPr>
                </a:tc>
                <a:tc>
                  <a:txBody>
                    <a:bodyPr/>
                    <a:lstStyle/>
                    <a:p>
                      <a:endParaRPr kumimoji="1" lang="ja-JP" altLang="en-US" sz="1000" dirty="0"/>
                    </a:p>
                  </a:txBody>
                  <a:tcPr/>
                </a:tc>
                <a:tc>
                  <a:txBody>
                    <a:bodyPr/>
                    <a:lstStyle/>
                    <a:p>
                      <a:endParaRPr kumimoji="1" lang="ja-JP" altLang="en-US" sz="1000" dirty="0"/>
                    </a:p>
                  </a:txBody>
                  <a:tcPr/>
                </a:tc>
                <a:tc>
                  <a:txBody>
                    <a:bodyPr/>
                    <a:lstStyle/>
                    <a:p>
                      <a:endParaRPr kumimoji="1" lang="ja-JP" altLang="en-US" sz="1000" dirty="0"/>
                    </a:p>
                  </a:txBody>
                  <a:tcPr/>
                </a:tc>
                <a:extLst>
                  <a:ext uri="{0D108BD9-81ED-4DB2-BD59-A6C34878D82A}">
                    <a16:rowId xmlns:a16="http://schemas.microsoft.com/office/drawing/2014/main" val="2709531711"/>
                  </a:ext>
                </a:extLst>
              </a:tr>
              <a:tr h="521830">
                <a:tc>
                  <a:txBody>
                    <a:bodyPr/>
                    <a:lstStyle/>
                    <a:p>
                      <a:r>
                        <a:rPr kumimoji="1" lang="en-US" altLang="ja-JP" sz="1000" dirty="0"/>
                        <a:t>3. </a:t>
                      </a:r>
                      <a:r>
                        <a:rPr kumimoji="1" lang="ja-JP" altLang="en-US" sz="1000" dirty="0"/>
                        <a:t>データセンター運用人材確保のリスク、担当者の退職等によるノウハウの途絶</a:t>
                      </a:r>
                    </a:p>
                  </a:txBody>
                  <a:tcPr>
                    <a:solidFill>
                      <a:schemeClr val="bg1">
                        <a:lumMod val="85000"/>
                      </a:schemeClr>
                    </a:solidFill>
                  </a:tcPr>
                </a:tc>
                <a:tc>
                  <a:txBody>
                    <a:bodyPr/>
                    <a:lstStyle/>
                    <a:p>
                      <a:endParaRPr kumimoji="1" lang="ja-JP" altLang="en-US" sz="1000" dirty="0"/>
                    </a:p>
                  </a:txBody>
                  <a:tcPr/>
                </a:tc>
                <a:tc>
                  <a:txBody>
                    <a:bodyPr/>
                    <a:lstStyle/>
                    <a:p>
                      <a:endParaRPr kumimoji="1" lang="ja-JP" altLang="en-US" sz="1000" dirty="0"/>
                    </a:p>
                  </a:txBody>
                  <a:tcPr/>
                </a:tc>
                <a:tc>
                  <a:txBody>
                    <a:bodyPr/>
                    <a:lstStyle/>
                    <a:p>
                      <a:endParaRPr kumimoji="1" lang="ja-JP" altLang="en-US" sz="1000" dirty="0"/>
                    </a:p>
                  </a:txBody>
                  <a:tcPr/>
                </a:tc>
                <a:extLst>
                  <a:ext uri="{0D108BD9-81ED-4DB2-BD59-A6C34878D82A}">
                    <a16:rowId xmlns:a16="http://schemas.microsoft.com/office/drawing/2014/main" val="2792683254"/>
                  </a:ext>
                </a:extLst>
              </a:tr>
              <a:tr h="521830">
                <a:tc>
                  <a:txBody>
                    <a:bodyPr/>
                    <a:lstStyle/>
                    <a:p>
                      <a:r>
                        <a:rPr kumimoji="1" lang="en-US" altLang="ja-JP" sz="1000" dirty="0"/>
                        <a:t>4.</a:t>
                      </a:r>
                      <a:r>
                        <a:rPr kumimoji="1" lang="ja-JP" altLang="en-US" sz="1000" dirty="0"/>
                        <a:t>災害等による系統停電等の発生リスク</a:t>
                      </a:r>
                    </a:p>
                  </a:txBody>
                  <a:tcPr>
                    <a:solidFill>
                      <a:schemeClr val="bg1">
                        <a:lumMod val="85000"/>
                      </a:schemeClr>
                    </a:solidFill>
                  </a:tcPr>
                </a:tc>
                <a:tc>
                  <a:txBody>
                    <a:bodyPr/>
                    <a:lstStyle/>
                    <a:p>
                      <a:endParaRPr kumimoji="1" lang="ja-JP" altLang="en-US" sz="1000" dirty="0"/>
                    </a:p>
                  </a:txBody>
                  <a:tcPr/>
                </a:tc>
                <a:tc>
                  <a:txBody>
                    <a:bodyPr/>
                    <a:lstStyle/>
                    <a:p>
                      <a:endParaRPr kumimoji="1" lang="ja-JP" altLang="en-US" sz="1000" dirty="0"/>
                    </a:p>
                  </a:txBody>
                  <a:tcPr/>
                </a:tc>
                <a:tc>
                  <a:txBody>
                    <a:bodyPr/>
                    <a:lstStyle/>
                    <a:p>
                      <a:endParaRPr kumimoji="1" lang="ja-JP" altLang="en-US" sz="1000" dirty="0"/>
                    </a:p>
                  </a:txBody>
                  <a:tcPr/>
                </a:tc>
                <a:extLst>
                  <a:ext uri="{0D108BD9-81ED-4DB2-BD59-A6C34878D82A}">
                    <a16:rowId xmlns:a16="http://schemas.microsoft.com/office/drawing/2014/main" val="1802111413"/>
                  </a:ext>
                </a:extLst>
              </a:tr>
              <a:tr h="521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t>(</a:t>
                      </a:r>
                      <a:r>
                        <a:rPr kumimoji="1" lang="ja-JP" altLang="en-US" sz="1050" dirty="0"/>
                        <a:t>記載例</a:t>
                      </a:r>
                      <a:r>
                        <a:rPr kumimoji="1" lang="en-US" altLang="ja-JP" sz="105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t>資材調達価格の高騰</a:t>
                      </a:r>
                      <a:endParaRPr kumimoji="1" lang="en-US" altLang="ja-JP" sz="1050" dirty="0"/>
                    </a:p>
                  </a:txBody>
                  <a:tcPr>
                    <a:solidFill>
                      <a:schemeClr val="bg1">
                        <a:lumMod val="85000"/>
                      </a:schemeClr>
                    </a:solidFill>
                  </a:tcPr>
                </a:tc>
                <a:tc>
                  <a:txBody>
                    <a:bodyPr/>
                    <a:lstStyle/>
                    <a:p>
                      <a:r>
                        <a:rPr kumimoji="1" lang="ja-JP" altLang="en-US" sz="1000" dirty="0"/>
                        <a:t>事業計画の策定時に、調達価格が上昇した場合のシミュレーションを実施している。</a:t>
                      </a:r>
                      <a:r>
                        <a:rPr kumimoji="1" lang="en-US" altLang="ja-JP" sz="1000" dirty="0"/>
                        <a:t>(</a:t>
                      </a:r>
                      <a:r>
                        <a:rPr kumimoji="1" lang="ja-JP" altLang="en-US" sz="1000" dirty="0"/>
                        <a:t>別添参照</a:t>
                      </a:r>
                      <a:r>
                        <a:rPr kumimoji="1" lang="en-US" altLang="ja-JP" sz="1000" dirty="0"/>
                        <a:t>)</a:t>
                      </a:r>
                      <a:r>
                        <a:rPr kumimoji="1" lang="ja-JP" altLang="en-US" sz="1000" dirty="0"/>
                        <a:t>　また、想定以上に上昇した場合、○○のような調達を実施することで、一時的なコスト低下を実施する。</a:t>
                      </a:r>
                    </a:p>
                  </a:txBody>
                  <a:tcPr/>
                </a:tc>
                <a:tc>
                  <a:txBody>
                    <a:bodyPr/>
                    <a:lstStyle/>
                    <a:p>
                      <a:r>
                        <a:rPr kumimoji="1" lang="ja-JP" altLang="en-US" sz="1000" dirty="0"/>
                        <a:t>シミュレーションはすでに実施。○○調達については、今年度中に関連事業者と打ち合わせを実施</a:t>
                      </a:r>
                    </a:p>
                  </a:txBody>
                  <a:tcPr/>
                </a:tc>
                <a:tc>
                  <a:txBody>
                    <a:bodyPr/>
                    <a:lstStyle/>
                    <a:p>
                      <a:r>
                        <a:rPr kumimoji="1" lang="ja-JP" altLang="en-US" sz="1000" dirty="0"/>
                        <a:t>とくになし</a:t>
                      </a:r>
                    </a:p>
                  </a:txBody>
                  <a:tcPr/>
                </a:tc>
                <a:extLst>
                  <a:ext uri="{0D108BD9-81ED-4DB2-BD59-A6C34878D82A}">
                    <a16:rowId xmlns:a16="http://schemas.microsoft.com/office/drawing/2014/main" val="2382190179"/>
                  </a:ext>
                </a:extLst>
              </a:tr>
            </a:tbl>
          </a:graphicData>
        </a:graphic>
      </p:graphicFrame>
      <p:sp>
        <p:nvSpPr>
          <p:cNvPr id="9" name="テキスト ボックス 8">
            <a:extLst>
              <a:ext uri="{FF2B5EF4-FFF2-40B4-BE49-F238E27FC236}">
                <a16:creationId xmlns:a16="http://schemas.microsoft.com/office/drawing/2014/main" id="{1CD82C27-46D1-6932-9A9D-2DBA20DD963B}"/>
              </a:ext>
            </a:extLst>
          </p:cNvPr>
          <p:cNvSpPr txBox="1"/>
          <p:nvPr/>
        </p:nvSpPr>
        <p:spPr>
          <a:xfrm>
            <a:off x="70746" y="193998"/>
            <a:ext cx="419728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○提案事業の途絶リスク分析</a:t>
            </a:r>
            <a:endParaRPr kumimoji="1" lang="ja-JP" altLang="en-US" sz="16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10" name="表 9">
            <a:extLst>
              <a:ext uri="{FF2B5EF4-FFF2-40B4-BE49-F238E27FC236}">
                <a16:creationId xmlns:a16="http://schemas.microsoft.com/office/drawing/2014/main" id="{DB0E2ADE-805E-0813-3F06-873FC81826F8}"/>
              </a:ext>
            </a:extLst>
          </p:cNvPr>
          <p:cNvGraphicFramePr>
            <a:graphicFrameLocks noGrp="1"/>
          </p:cNvGraphicFramePr>
          <p:nvPr>
            <p:extLst>
              <p:ext uri="{D42A27DB-BD31-4B8C-83A1-F6EECF244321}">
                <p14:modId xmlns:p14="http://schemas.microsoft.com/office/powerpoint/2010/main" val="1853412896"/>
              </p:ext>
            </p:extLst>
          </p:nvPr>
        </p:nvGraphicFramePr>
        <p:xfrm>
          <a:off x="102318" y="487114"/>
          <a:ext cx="8718154" cy="2384231"/>
        </p:xfrm>
        <a:graphic>
          <a:graphicData uri="http://schemas.openxmlformats.org/drawingml/2006/table">
            <a:tbl>
              <a:tblPr firstRow="1" firstCol="1" bandRow="1">
                <a:tableStyleId>{5940675A-B579-460E-94D1-54222C63F5DA}</a:tableStyleId>
              </a:tblPr>
              <a:tblGrid>
                <a:gridCol w="2741490">
                  <a:extLst>
                    <a:ext uri="{9D8B030D-6E8A-4147-A177-3AD203B41FA5}">
                      <a16:colId xmlns:a16="http://schemas.microsoft.com/office/drawing/2014/main" val="982633341"/>
                    </a:ext>
                  </a:extLst>
                </a:gridCol>
                <a:gridCol w="5976664">
                  <a:extLst>
                    <a:ext uri="{9D8B030D-6E8A-4147-A177-3AD203B41FA5}">
                      <a16:colId xmlns:a16="http://schemas.microsoft.com/office/drawing/2014/main" val="2347524153"/>
                    </a:ext>
                  </a:extLst>
                </a:gridCol>
              </a:tblGrid>
              <a:tr h="291546">
                <a:tc>
                  <a:txBody>
                    <a:bodyPr/>
                    <a:lstStyle/>
                    <a:p>
                      <a:pPr algn="ctr"/>
                      <a:r>
                        <a:rPr kumimoji="1" lang="ja-JP" altLang="en-US" sz="1000" dirty="0"/>
                        <a:t>事業の途絶リスク</a:t>
                      </a:r>
                      <a:endParaRPr kumimoji="1" lang="en-US" altLang="ja-JP" sz="1000" dirty="0"/>
                    </a:p>
                  </a:txBody>
                  <a:tcPr>
                    <a:solidFill>
                      <a:schemeClr val="accent1">
                        <a:lumMod val="40000"/>
                        <a:lumOff val="60000"/>
                      </a:schemeClr>
                    </a:solidFill>
                  </a:tcPr>
                </a:tc>
                <a:tc>
                  <a:txBody>
                    <a:bodyPr/>
                    <a:lstStyle/>
                    <a:p>
                      <a:pPr algn="ctr"/>
                      <a:r>
                        <a:rPr kumimoji="1" lang="ja-JP" altLang="en-US" sz="1000" dirty="0"/>
                        <a:t>事業への影響 </a:t>
                      </a:r>
                      <a:r>
                        <a:rPr kumimoji="1" lang="en-US" altLang="ja-JP" sz="1000" dirty="0"/>
                        <a:t>(</a:t>
                      </a:r>
                      <a:r>
                        <a:rPr kumimoji="1" lang="ja-JP" altLang="en-US" sz="1000" dirty="0"/>
                        <a:t>主に財務面への影響</a:t>
                      </a:r>
                      <a:r>
                        <a:rPr kumimoji="1" lang="en-US" altLang="ja-JP" sz="1000" dirty="0"/>
                        <a:t>)</a:t>
                      </a:r>
                      <a:endParaRPr kumimoji="1" lang="ja-JP" altLang="en-US" sz="1000" dirty="0"/>
                    </a:p>
                  </a:txBody>
                  <a:tcPr>
                    <a:solidFill>
                      <a:schemeClr val="accent1">
                        <a:lumMod val="40000"/>
                        <a:lumOff val="60000"/>
                      </a:schemeClr>
                    </a:solidFill>
                  </a:tcPr>
                </a:tc>
                <a:extLst>
                  <a:ext uri="{0D108BD9-81ED-4DB2-BD59-A6C34878D82A}">
                    <a16:rowId xmlns:a16="http://schemas.microsoft.com/office/drawing/2014/main" val="630889373"/>
                  </a:ext>
                </a:extLst>
              </a:tr>
              <a:tr h="4737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t>1.</a:t>
                      </a:r>
                      <a:r>
                        <a:rPr kumimoji="1" lang="ja-JP" altLang="en-US" sz="1000" dirty="0"/>
                        <a:t>各種機器の納期延期、設備コスト、電気代高騰等による収支計画の破綻</a:t>
                      </a:r>
                      <a:r>
                        <a:rPr kumimoji="1" lang="en-US" altLang="ja-JP" sz="1000" dirty="0"/>
                        <a:t>/ </a:t>
                      </a:r>
                      <a:r>
                        <a:rPr kumimoji="1" lang="ja-JP" altLang="en-US" sz="1000" dirty="0"/>
                        <a:t>顧客の離脱</a:t>
                      </a:r>
                    </a:p>
                  </a:txBody>
                  <a:tcPr>
                    <a:solidFill>
                      <a:schemeClr val="bg1">
                        <a:lumMod val="85000"/>
                      </a:schemeClr>
                    </a:solidFill>
                  </a:tcPr>
                </a:tc>
                <a:tc>
                  <a:txBody>
                    <a:bodyPr/>
                    <a:lstStyle/>
                    <a:p>
                      <a:endParaRPr kumimoji="1" lang="ja-JP" altLang="en-US" sz="900" dirty="0"/>
                    </a:p>
                  </a:txBody>
                  <a:tcPr/>
                </a:tc>
                <a:extLst>
                  <a:ext uri="{0D108BD9-81ED-4DB2-BD59-A6C34878D82A}">
                    <a16:rowId xmlns:a16="http://schemas.microsoft.com/office/drawing/2014/main" val="1367283650"/>
                  </a:ext>
                </a:extLst>
              </a:tr>
              <a:tr h="406670">
                <a:tc>
                  <a:txBody>
                    <a:bodyPr/>
                    <a:lstStyle/>
                    <a:p>
                      <a:r>
                        <a:rPr kumimoji="1" lang="en-US" altLang="ja-JP" sz="1000" dirty="0"/>
                        <a:t>2. </a:t>
                      </a:r>
                      <a:r>
                        <a:rPr kumimoji="1" lang="ja-JP" altLang="en-US" sz="1000" dirty="0"/>
                        <a:t>大型安定顧客の離脱等、大きな収益源の喪失</a:t>
                      </a:r>
                    </a:p>
                  </a:txBody>
                  <a:tcPr>
                    <a:solidFill>
                      <a:schemeClr val="bg1">
                        <a:lumMod val="85000"/>
                      </a:schemeClr>
                    </a:solidFill>
                  </a:tcPr>
                </a:tc>
                <a:tc>
                  <a:txBody>
                    <a:bodyPr/>
                    <a:lstStyle/>
                    <a:p>
                      <a:endParaRPr kumimoji="1" lang="ja-JP" altLang="en-US" sz="900" dirty="0"/>
                    </a:p>
                  </a:txBody>
                  <a:tcPr/>
                </a:tc>
                <a:extLst>
                  <a:ext uri="{0D108BD9-81ED-4DB2-BD59-A6C34878D82A}">
                    <a16:rowId xmlns:a16="http://schemas.microsoft.com/office/drawing/2014/main" val="2709531711"/>
                  </a:ext>
                </a:extLst>
              </a:tr>
              <a:tr h="473763">
                <a:tc>
                  <a:txBody>
                    <a:bodyPr/>
                    <a:lstStyle/>
                    <a:p>
                      <a:r>
                        <a:rPr kumimoji="1" lang="en-US" altLang="ja-JP" sz="1000" dirty="0"/>
                        <a:t>3. </a:t>
                      </a:r>
                      <a:r>
                        <a:rPr kumimoji="1" lang="ja-JP" altLang="en-US" sz="1000" dirty="0"/>
                        <a:t>データセンター運用人材確保のリスク、担当者の退職等によるノウハウの途絶</a:t>
                      </a:r>
                    </a:p>
                  </a:txBody>
                  <a:tcPr>
                    <a:solidFill>
                      <a:schemeClr val="bg1">
                        <a:lumMod val="85000"/>
                      </a:schemeClr>
                    </a:solidFill>
                  </a:tcPr>
                </a:tc>
                <a:tc>
                  <a:txBody>
                    <a:bodyPr/>
                    <a:lstStyle/>
                    <a:p>
                      <a:endParaRPr kumimoji="1" lang="ja-JP" altLang="en-US" sz="900" dirty="0"/>
                    </a:p>
                  </a:txBody>
                  <a:tcPr/>
                </a:tc>
                <a:extLst>
                  <a:ext uri="{0D108BD9-81ED-4DB2-BD59-A6C34878D82A}">
                    <a16:rowId xmlns:a16="http://schemas.microsoft.com/office/drawing/2014/main" val="2792683254"/>
                  </a:ext>
                </a:extLst>
              </a:tr>
              <a:tr h="342249">
                <a:tc>
                  <a:txBody>
                    <a:bodyPr/>
                    <a:lstStyle/>
                    <a:p>
                      <a:r>
                        <a:rPr kumimoji="1" lang="en-US" altLang="ja-JP" sz="1000" dirty="0"/>
                        <a:t>4.</a:t>
                      </a:r>
                      <a:r>
                        <a:rPr kumimoji="1" lang="ja-JP" altLang="en-US" sz="1000" dirty="0"/>
                        <a:t>災害等による系統停電等の発生リスク</a:t>
                      </a:r>
                    </a:p>
                  </a:txBody>
                  <a:tcPr>
                    <a:solidFill>
                      <a:schemeClr val="bg1">
                        <a:lumMod val="85000"/>
                      </a:schemeClr>
                    </a:solidFill>
                  </a:tcPr>
                </a:tc>
                <a:tc>
                  <a:txBody>
                    <a:bodyPr/>
                    <a:lstStyle/>
                    <a:p>
                      <a:endParaRPr kumimoji="1" lang="ja-JP" altLang="en-US" sz="900" dirty="0"/>
                    </a:p>
                  </a:txBody>
                  <a:tcPr/>
                </a:tc>
                <a:extLst>
                  <a:ext uri="{0D108BD9-81ED-4DB2-BD59-A6C34878D82A}">
                    <a16:rowId xmlns:a16="http://schemas.microsoft.com/office/drawing/2014/main" val="2072190133"/>
                  </a:ext>
                </a:extLst>
              </a:tr>
              <a:tr h="3422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記載例</a:t>
                      </a:r>
                      <a:r>
                        <a:rPr kumimoji="1" lang="en-US" altLang="ja-JP" sz="10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t>資材調達価格の高騰</a:t>
                      </a:r>
                    </a:p>
                  </a:txBody>
                  <a:tcPr>
                    <a:solidFill>
                      <a:schemeClr val="bg1">
                        <a:lumMod val="85000"/>
                      </a:schemeClr>
                    </a:solidFill>
                  </a:tcPr>
                </a:tc>
                <a:tc>
                  <a:txBody>
                    <a:bodyPr/>
                    <a:lstStyle/>
                    <a:p>
                      <a:r>
                        <a:rPr kumimoji="1" lang="ja-JP" altLang="en-US" sz="900" dirty="0"/>
                        <a:t>イニシャル・更新のコストがそれぞれ、～～等の情勢により、現状の想定から○○</a:t>
                      </a:r>
                      <a:r>
                        <a:rPr kumimoji="1" lang="en-US" altLang="ja-JP" sz="900" dirty="0"/>
                        <a:t>%</a:t>
                      </a:r>
                      <a:r>
                        <a:rPr kumimoji="1" lang="ja-JP" altLang="en-US" sz="900" dirty="0"/>
                        <a:t>程度上昇する可能性がある。</a:t>
                      </a:r>
                      <a:br>
                        <a:rPr kumimoji="1" lang="en-US" altLang="ja-JP" sz="900" dirty="0"/>
                      </a:br>
                      <a:r>
                        <a:rPr kumimoji="1" lang="ja-JP" altLang="en-US" sz="900" dirty="0"/>
                        <a:t>特に○○については、最大で○○</a:t>
                      </a:r>
                      <a:r>
                        <a:rPr kumimoji="1" lang="en-US" altLang="ja-JP" sz="900" dirty="0"/>
                        <a:t>%</a:t>
                      </a:r>
                      <a:r>
                        <a:rPr kumimoji="1" lang="ja-JP" altLang="en-US" sz="900" dirty="0"/>
                        <a:t>程度上昇する可能性があり、事業内容の見直しを強いられる可能性がある、</a:t>
                      </a:r>
                      <a:endParaRPr kumimoji="1" lang="en-US" altLang="ja-JP" sz="900" dirty="0"/>
                    </a:p>
                  </a:txBody>
                  <a:tcPr/>
                </a:tc>
                <a:extLst>
                  <a:ext uri="{0D108BD9-81ED-4DB2-BD59-A6C34878D82A}">
                    <a16:rowId xmlns:a16="http://schemas.microsoft.com/office/drawing/2014/main" val="789351931"/>
                  </a:ext>
                </a:extLst>
              </a:tr>
            </a:tbl>
          </a:graphicData>
        </a:graphic>
      </p:graphicFrame>
      <p:sp>
        <p:nvSpPr>
          <p:cNvPr id="8" name="四角形吹き出し 35">
            <a:extLst>
              <a:ext uri="{FF2B5EF4-FFF2-40B4-BE49-F238E27FC236}">
                <a16:creationId xmlns:a16="http://schemas.microsoft.com/office/drawing/2014/main" id="{C3E43B38-159D-B23B-5FB6-C1222D04D49F}"/>
              </a:ext>
            </a:extLst>
          </p:cNvPr>
          <p:cNvSpPr/>
          <p:nvPr/>
        </p:nvSpPr>
        <p:spPr>
          <a:xfrm>
            <a:off x="5438564" y="1340768"/>
            <a:ext cx="3492132" cy="914491"/>
          </a:xfrm>
          <a:prstGeom prst="wedgeRectCallout">
            <a:avLst>
              <a:gd name="adj1" fmla="val -44897"/>
              <a:gd name="adj2" fmla="val 76216"/>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取り上げたリスクが発生する要因について御記載ください。</a:t>
            </a:r>
            <a:endPar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a:defRPr/>
            </a:pPr>
            <a:r>
              <a:rPr lang="ja-JP" altLang="en-US" sz="900" dirty="0">
                <a:solidFill>
                  <a:srgbClr val="FF0000"/>
                </a:solidFill>
                <a:latin typeface="メイリオ" panose="020B0604030504040204" pitchFamily="50" charset="-128"/>
                <a:ea typeface="メイリオ" panose="020B0604030504040204" pitchFamily="50" charset="-128"/>
              </a:rPr>
              <a:t>また、当該リスクが実際に発生する可能性についても考察ください。また、</a:t>
            </a:r>
            <a:r>
              <a:rPr kumimoji="1" lang="ja-JP" altLang="en-US"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リスクが実際に発生した場合に、事業に与える影響について記載ください。収益への影響が考えられる場合には、可能な限り定量的な影響について御記載ください。</a:t>
            </a:r>
            <a:endPar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本オブジェクトは削除して御提出ください。</a:t>
            </a:r>
          </a:p>
        </p:txBody>
      </p:sp>
      <p:sp>
        <p:nvSpPr>
          <p:cNvPr id="13" name="四角形吹き出し 35">
            <a:extLst>
              <a:ext uri="{FF2B5EF4-FFF2-40B4-BE49-F238E27FC236}">
                <a16:creationId xmlns:a16="http://schemas.microsoft.com/office/drawing/2014/main" id="{9AF7EBF3-3D1E-36F1-5CFA-3AFEF903001C}"/>
              </a:ext>
            </a:extLst>
          </p:cNvPr>
          <p:cNvSpPr/>
          <p:nvPr/>
        </p:nvSpPr>
        <p:spPr>
          <a:xfrm>
            <a:off x="2904065" y="4098304"/>
            <a:ext cx="3449226" cy="1272627"/>
          </a:xfrm>
          <a:prstGeom prst="wedgeRectCallout">
            <a:avLst>
              <a:gd name="adj1" fmla="val -36838"/>
              <a:gd name="adj2" fmla="val 83419"/>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具体的な対応の内容について、以下のような観点から御記載ください。</a:t>
            </a:r>
            <a:r>
              <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lang="ja-JP" altLang="en-US" sz="900" dirty="0">
                <a:solidFill>
                  <a:srgbClr val="FF0000"/>
                </a:solidFill>
                <a:latin typeface="メイリオ" panose="020B0604030504040204" pitchFamily="50" charset="-128"/>
                <a:ea typeface="メイリオ" panose="020B0604030504040204" pitchFamily="50" charset="-128"/>
              </a:rPr>
              <a:t>すべての要素が入っている必要はありません</a:t>
            </a:r>
            <a:r>
              <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br>
              <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br>
            <a:r>
              <a:rPr kumimoji="1" lang="ja-JP" altLang="en-US"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・事業計画上のバッファ</a:t>
            </a:r>
            <a:br>
              <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br>
            <a:r>
              <a:rPr lang="ja-JP" altLang="en-US" sz="900" dirty="0">
                <a:solidFill>
                  <a:srgbClr val="FF0000"/>
                </a:solidFill>
                <a:latin typeface="メイリオ" panose="020B0604030504040204" pitchFamily="50" charset="-128"/>
                <a:ea typeface="メイリオ" panose="020B0604030504040204" pitchFamily="50" charset="-128"/>
              </a:rPr>
              <a:t>・各事業の占める割合の修正</a:t>
            </a:r>
            <a:endParaRPr lang="en-US" altLang="ja-JP" sz="900" dirty="0">
              <a:solidFill>
                <a:srgbClr val="FF0000"/>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・新しい用途・ビジネスの準備</a:t>
            </a:r>
            <a:endPar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rgbClr val="FF0000"/>
                </a:solidFill>
                <a:latin typeface="メイリオ" panose="020B0604030504040204" pitchFamily="50" charset="-128"/>
                <a:ea typeface="メイリオ" panose="020B0604030504040204" pitchFamily="50" charset="-128"/>
              </a:rPr>
              <a:t>・保険、ビジネスモデルによるリスクの外だし　等</a:t>
            </a:r>
            <a:endPar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本オブジェクトは削除して御提出ください。</a:t>
            </a:r>
          </a:p>
        </p:txBody>
      </p:sp>
      <p:sp>
        <p:nvSpPr>
          <p:cNvPr id="15" name="四角形吹き出し 35">
            <a:extLst>
              <a:ext uri="{FF2B5EF4-FFF2-40B4-BE49-F238E27FC236}">
                <a16:creationId xmlns:a16="http://schemas.microsoft.com/office/drawing/2014/main" id="{FF9BDE7E-D334-193B-F946-5AE4E8A1C415}"/>
              </a:ext>
            </a:extLst>
          </p:cNvPr>
          <p:cNvSpPr/>
          <p:nvPr/>
        </p:nvSpPr>
        <p:spPr>
          <a:xfrm>
            <a:off x="6433784" y="4098305"/>
            <a:ext cx="2316493" cy="1272627"/>
          </a:xfrm>
          <a:prstGeom prst="wedgeRectCallout">
            <a:avLst>
              <a:gd name="adj1" fmla="val -38936"/>
              <a:gd name="adj2" fmla="val 83419"/>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それぞれの取組みをどういったタイミングで実施する想定か記載ください。</a:t>
            </a:r>
            <a:endPar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本オブジェクトは削除して御提出ください。</a:t>
            </a:r>
          </a:p>
        </p:txBody>
      </p:sp>
    </p:spTree>
    <p:extLst>
      <p:ext uri="{BB962C8B-B14F-4D97-AF65-F5344CB8AC3E}">
        <p14:creationId xmlns:p14="http://schemas.microsoft.com/office/powerpoint/2010/main" val="1697814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p:cNvSpPr txBox="1"/>
          <p:nvPr/>
        </p:nvSpPr>
        <p:spPr>
          <a:xfrm>
            <a:off x="105396" y="44624"/>
            <a:ext cx="4197286"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○事業期間全体の収支の概要</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sp>
        <p:nvSpPr>
          <p:cNvPr id="29" name="四角形吹き出し 28"/>
          <p:cNvSpPr/>
          <p:nvPr/>
        </p:nvSpPr>
        <p:spPr>
          <a:xfrm>
            <a:off x="4860032" y="4725144"/>
            <a:ext cx="3240360" cy="779844"/>
          </a:xfrm>
          <a:prstGeom prst="wedgeRectCallout">
            <a:avLst>
              <a:gd name="adj1" fmla="val -66239"/>
              <a:gd name="adj2" fmla="val -51556"/>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100" dirty="0">
                <a:solidFill>
                  <a:srgbClr val="FF0000"/>
                </a:solidFill>
                <a:latin typeface="メイリオ" panose="020B0604030504040204" pitchFamily="50" charset="-128"/>
                <a:ea typeface="メイリオ" panose="020B0604030504040204" pitchFamily="50" charset="-128"/>
              </a:rPr>
              <a:t>必要に応じて行を増やしてください。</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本オブジェクトは削除して御提出ください。</a:t>
            </a:r>
          </a:p>
        </p:txBody>
      </p:sp>
      <p:graphicFrame>
        <p:nvGraphicFramePr>
          <p:cNvPr id="15" name="表 14"/>
          <p:cNvGraphicFramePr>
            <a:graphicFrameLocks noGrp="1"/>
          </p:cNvGraphicFramePr>
          <p:nvPr>
            <p:extLst>
              <p:ext uri="{D42A27DB-BD31-4B8C-83A1-F6EECF244321}">
                <p14:modId xmlns:p14="http://schemas.microsoft.com/office/powerpoint/2010/main" val="1221299390"/>
              </p:ext>
            </p:extLst>
          </p:nvPr>
        </p:nvGraphicFramePr>
        <p:xfrm>
          <a:off x="100460" y="460217"/>
          <a:ext cx="8936037" cy="1929413"/>
        </p:xfrm>
        <a:graphic>
          <a:graphicData uri="http://schemas.openxmlformats.org/drawingml/2006/table">
            <a:tbl>
              <a:tblPr firstRow="1" firstCol="1" bandRow="1">
                <a:tableStyleId>{5940675A-B579-460E-94D1-54222C63F5DA}</a:tableStyleId>
              </a:tblPr>
              <a:tblGrid>
                <a:gridCol w="2978679">
                  <a:extLst>
                    <a:ext uri="{9D8B030D-6E8A-4147-A177-3AD203B41FA5}">
                      <a16:colId xmlns:a16="http://schemas.microsoft.com/office/drawing/2014/main" val="982633341"/>
                    </a:ext>
                  </a:extLst>
                </a:gridCol>
                <a:gridCol w="2978679">
                  <a:extLst>
                    <a:ext uri="{9D8B030D-6E8A-4147-A177-3AD203B41FA5}">
                      <a16:colId xmlns:a16="http://schemas.microsoft.com/office/drawing/2014/main" val="1136592242"/>
                    </a:ext>
                  </a:extLst>
                </a:gridCol>
                <a:gridCol w="2978679">
                  <a:extLst>
                    <a:ext uri="{9D8B030D-6E8A-4147-A177-3AD203B41FA5}">
                      <a16:colId xmlns:a16="http://schemas.microsoft.com/office/drawing/2014/main" val="2347524153"/>
                    </a:ext>
                  </a:extLst>
                </a:gridCol>
              </a:tblGrid>
              <a:tr h="209707">
                <a:tc>
                  <a:txBody>
                    <a:bodyPr/>
                    <a:lstStyle/>
                    <a:p>
                      <a:pPr algn="ctr"/>
                      <a:r>
                        <a:rPr kumimoji="1" lang="ja-JP" altLang="en-US" sz="1200" dirty="0"/>
                        <a:t>項目</a:t>
                      </a:r>
                    </a:p>
                  </a:txBody>
                  <a:tcPr>
                    <a:solidFill>
                      <a:schemeClr val="accent1">
                        <a:lumMod val="40000"/>
                        <a:lumOff val="60000"/>
                      </a:schemeClr>
                    </a:solidFill>
                  </a:tcPr>
                </a:tc>
                <a:tc>
                  <a:txBody>
                    <a:bodyPr/>
                    <a:lstStyle/>
                    <a:p>
                      <a:pPr algn="ctr"/>
                      <a:r>
                        <a:rPr kumimoji="1" lang="ja-JP" altLang="en-US" sz="1200" dirty="0"/>
                        <a:t>金額（千円）</a:t>
                      </a:r>
                    </a:p>
                  </a:txBody>
                  <a:tcPr>
                    <a:solidFill>
                      <a:schemeClr val="accent1">
                        <a:lumMod val="40000"/>
                        <a:lumOff val="60000"/>
                      </a:schemeClr>
                    </a:solidFill>
                  </a:tcPr>
                </a:tc>
                <a:tc>
                  <a:txBody>
                    <a:bodyPr/>
                    <a:lstStyle/>
                    <a:p>
                      <a:pPr algn="ctr"/>
                      <a:r>
                        <a:rPr kumimoji="1" lang="ja-JP" altLang="en-US" sz="1200" dirty="0"/>
                        <a:t>備考</a:t>
                      </a:r>
                    </a:p>
                  </a:txBody>
                  <a:tcPr>
                    <a:solidFill>
                      <a:schemeClr val="accent1">
                        <a:lumMod val="40000"/>
                        <a:lumOff val="60000"/>
                      </a:schemeClr>
                    </a:solidFill>
                  </a:tcPr>
                </a:tc>
                <a:extLst>
                  <a:ext uri="{0D108BD9-81ED-4DB2-BD59-A6C34878D82A}">
                    <a16:rowId xmlns:a16="http://schemas.microsoft.com/office/drawing/2014/main" val="630889373"/>
                  </a:ext>
                </a:extLst>
              </a:tr>
              <a:tr h="209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イニシャルコスト</a:t>
                      </a:r>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dirty="0"/>
                    </a:p>
                  </a:txBody>
                  <a:tcPr/>
                </a:tc>
                <a:extLst>
                  <a:ext uri="{0D108BD9-81ED-4DB2-BD59-A6C34878D82A}">
                    <a16:rowId xmlns:a16="http://schemas.microsoft.com/office/drawing/2014/main" val="427201104"/>
                  </a:ext>
                </a:extLst>
              </a:tr>
              <a:tr h="209707">
                <a:tc>
                  <a:txBody>
                    <a:bodyPr/>
                    <a:lstStyle/>
                    <a:p>
                      <a:r>
                        <a:rPr kumimoji="1" lang="ja-JP" altLang="en-US" sz="1200" dirty="0"/>
                        <a:t>事業期間全体でのランニングコスト</a:t>
                      </a:r>
                    </a:p>
                  </a:txBody>
                  <a:tcPr>
                    <a:solidFill>
                      <a:schemeClr val="bg1">
                        <a:lumMod val="85000"/>
                      </a:schemeClr>
                    </a:solidFill>
                  </a:tcPr>
                </a:tc>
                <a:tc>
                  <a:txBody>
                    <a:bodyPr/>
                    <a:lstStyle/>
                    <a:p>
                      <a:endParaRPr kumimoji="1" lang="ja-JP" altLang="en-US" sz="1200"/>
                    </a:p>
                  </a:txBody>
                  <a:tcPr/>
                </a:tc>
                <a:tc>
                  <a:txBody>
                    <a:bodyPr/>
                    <a:lstStyle/>
                    <a:p>
                      <a:endParaRPr kumimoji="1" lang="ja-JP" altLang="en-US" sz="1200" dirty="0"/>
                    </a:p>
                  </a:txBody>
                  <a:tcPr/>
                </a:tc>
                <a:extLst>
                  <a:ext uri="{0D108BD9-81ED-4DB2-BD59-A6C34878D82A}">
                    <a16:rowId xmlns:a16="http://schemas.microsoft.com/office/drawing/2014/main" val="2709531711"/>
                  </a:ext>
                </a:extLst>
              </a:tr>
              <a:tr h="209707">
                <a:tc>
                  <a:txBody>
                    <a:bodyPr/>
                    <a:lstStyle/>
                    <a:p>
                      <a:r>
                        <a:rPr kumimoji="1" lang="ja-JP" altLang="en-US" sz="1200" dirty="0"/>
                        <a:t>更新費等</a:t>
                      </a:r>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dirty="0"/>
                    </a:p>
                  </a:txBody>
                  <a:tcPr/>
                </a:tc>
                <a:extLst>
                  <a:ext uri="{0D108BD9-81ED-4DB2-BD59-A6C34878D82A}">
                    <a16:rowId xmlns:a16="http://schemas.microsoft.com/office/drawing/2014/main" val="2792683254"/>
                  </a:ext>
                </a:extLst>
              </a:tr>
              <a:tr h="209707">
                <a:tc>
                  <a:txBody>
                    <a:bodyPr/>
                    <a:lstStyle/>
                    <a:p>
                      <a:r>
                        <a:rPr kumimoji="1" lang="ja-JP" altLang="en-US" sz="1200" dirty="0"/>
                        <a:t>その他コスト</a:t>
                      </a:r>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dirty="0"/>
                    </a:p>
                  </a:txBody>
                  <a:tcPr/>
                </a:tc>
                <a:extLst>
                  <a:ext uri="{0D108BD9-81ED-4DB2-BD59-A6C34878D82A}">
                    <a16:rowId xmlns:a16="http://schemas.microsoft.com/office/drawing/2014/main" val="3155116822"/>
                  </a:ext>
                </a:extLst>
              </a:tr>
              <a:tr h="209707">
                <a:tc>
                  <a:txBody>
                    <a:bodyPr/>
                    <a:lstStyle/>
                    <a:p>
                      <a:r>
                        <a:rPr kumimoji="1" lang="ja-JP" altLang="en-US" sz="1200" dirty="0"/>
                        <a:t>収益</a:t>
                      </a:r>
                    </a:p>
                  </a:txBody>
                  <a:tcPr>
                    <a:solidFill>
                      <a:schemeClr val="bg1">
                        <a:lumMod val="85000"/>
                      </a:schemeClr>
                    </a:solidFill>
                  </a:tcPr>
                </a:tc>
                <a:tc>
                  <a:txBody>
                    <a:bodyPr/>
                    <a:lstStyle/>
                    <a:p>
                      <a:endParaRPr kumimoji="1" lang="ja-JP" altLang="en-US" sz="1200" dirty="0"/>
                    </a:p>
                  </a:txBody>
                  <a:tcPr/>
                </a:tc>
                <a:tc>
                  <a:txBody>
                    <a:bodyPr/>
                    <a:lstStyle/>
                    <a:p>
                      <a:endParaRPr kumimoji="1" lang="ja-JP" altLang="en-US" sz="1200" dirty="0"/>
                    </a:p>
                  </a:txBody>
                  <a:tcPr/>
                </a:tc>
                <a:extLst>
                  <a:ext uri="{0D108BD9-81ED-4DB2-BD59-A6C34878D82A}">
                    <a16:rowId xmlns:a16="http://schemas.microsoft.com/office/drawing/2014/main" val="3980100033"/>
                  </a:ext>
                </a:extLst>
              </a:tr>
              <a:tr h="283493">
                <a:tc>
                  <a:txBody>
                    <a:bodyPr/>
                    <a:lstStyle/>
                    <a:p>
                      <a:r>
                        <a:rPr kumimoji="1" lang="ja-JP" altLang="en-US" sz="1200" dirty="0"/>
                        <a:t>事業期間全体での収支合計</a:t>
                      </a:r>
                    </a:p>
                  </a:txBody>
                  <a:tcPr>
                    <a:solidFill>
                      <a:schemeClr val="bg1">
                        <a:lumMod val="85000"/>
                      </a:schemeClr>
                    </a:solidFill>
                  </a:tcPr>
                </a:tc>
                <a:tc>
                  <a:txBody>
                    <a:bodyPr/>
                    <a:lstStyle/>
                    <a:p>
                      <a:endParaRPr kumimoji="1" lang="ja-JP" altLang="en-US" sz="1200"/>
                    </a:p>
                  </a:txBody>
                  <a:tcPr/>
                </a:tc>
                <a:tc>
                  <a:txBody>
                    <a:bodyPr/>
                    <a:lstStyle/>
                    <a:p>
                      <a:endParaRPr kumimoji="1" lang="ja-JP" altLang="en-US" sz="1200" dirty="0"/>
                    </a:p>
                  </a:txBody>
                  <a:tcPr/>
                </a:tc>
                <a:extLst>
                  <a:ext uri="{0D108BD9-81ED-4DB2-BD59-A6C34878D82A}">
                    <a16:rowId xmlns:a16="http://schemas.microsoft.com/office/drawing/2014/main" val="1677434239"/>
                  </a:ext>
                </a:extLst>
              </a:tr>
            </a:tbl>
          </a:graphicData>
        </a:graphic>
      </p:graphicFrame>
      <p:sp>
        <p:nvSpPr>
          <p:cNvPr id="17" name="正方形/長方形 16"/>
          <p:cNvSpPr/>
          <p:nvPr/>
        </p:nvSpPr>
        <p:spPr>
          <a:xfrm>
            <a:off x="107504" y="2505998"/>
            <a:ext cx="8928992" cy="41633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メイリオ" panose="020B0604030504040204" pitchFamily="50" charset="-128"/>
                <a:ea typeface="メイリオ" panose="020B0604030504040204" pitchFamily="50" charset="-128"/>
              </a:rPr>
              <a:t>年間の内訳を示した、事業期間全体のキャッシュフロー図（グラフ）を添付してください。</a:t>
            </a:r>
            <a:endParaRPr lang="en-US" altLang="ja-JP" sz="1400" dirty="0">
              <a:solidFill>
                <a:srgbClr val="FF0000"/>
              </a:solidFill>
              <a:latin typeface="メイリオ" panose="020B0604030504040204" pitchFamily="50" charset="-128"/>
              <a:ea typeface="メイリオ" panose="020B0604030504040204" pitchFamily="50" charset="-128"/>
            </a:endParaRPr>
          </a:p>
          <a:p>
            <a:r>
              <a:rPr kumimoji="1" lang="ja-JP" altLang="en-US" sz="1400" dirty="0">
                <a:solidFill>
                  <a:srgbClr val="FF0000"/>
                </a:solidFill>
                <a:latin typeface="メイリオ" panose="020B0604030504040204" pitchFamily="50" charset="-128"/>
                <a:ea typeface="メイリオ" panose="020B0604030504040204" pitchFamily="50" charset="-128"/>
              </a:rPr>
              <a:t>また、</a:t>
            </a:r>
            <a:r>
              <a:rPr kumimoji="1" lang="ja-JP" altLang="en-US" sz="1400" b="1" dirty="0">
                <a:solidFill>
                  <a:srgbClr val="FF0000"/>
                </a:solidFill>
                <a:latin typeface="メイリオ" panose="020B0604030504040204" pitchFamily="50" charset="-128"/>
                <a:ea typeface="メイリオ" panose="020B0604030504040204" pitchFamily="50" charset="-128"/>
              </a:rPr>
              <a:t>投資回収年数は必ず明記</a:t>
            </a:r>
            <a:r>
              <a:rPr kumimoji="1" lang="ja-JP" altLang="en-US" sz="1400" dirty="0">
                <a:solidFill>
                  <a:srgbClr val="FF0000"/>
                </a:solidFill>
                <a:latin typeface="メイリオ" panose="020B0604030504040204" pitchFamily="50" charset="-128"/>
                <a:ea typeface="メイリオ" panose="020B0604030504040204" pitchFamily="50" charset="-128"/>
              </a:rPr>
              <a:t>してください。</a:t>
            </a:r>
          </a:p>
        </p:txBody>
      </p:sp>
      <p:sp>
        <p:nvSpPr>
          <p:cNvPr id="7" name="四角形吹き出し 6"/>
          <p:cNvSpPr/>
          <p:nvPr/>
        </p:nvSpPr>
        <p:spPr>
          <a:xfrm>
            <a:off x="3059832" y="2621918"/>
            <a:ext cx="3240360" cy="779844"/>
          </a:xfrm>
          <a:prstGeom prst="wedgeRectCallout">
            <a:avLst>
              <a:gd name="adj1" fmla="val -47293"/>
              <a:gd name="adj2" fmla="val -105157"/>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100" dirty="0">
                <a:solidFill>
                  <a:srgbClr val="FF0000"/>
                </a:solidFill>
                <a:latin typeface="メイリオ" panose="020B0604030504040204" pitchFamily="50" charset="-128"/>
                <a:ea typeface="メイリオ" panose="020B0604030504040204" pitchFamily="50" charset="-128"/>
              </a:rPr>
              <a:t>内訳は、前のスライドを参照すれば、必ずわかる形で作成してください。</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本オブジェクトは削除して御提出ください。</a:t>
            </a:r>
          </a:p>
        </p:txBody>
      </p:sp>
    </p:spTree>
    <p:extLst>
      <p:ext uri="{BB962C8B-B14F-4D97-AF65-F5344CB8AC3E}">
        <p14:creationId xmlns:p14="http://schemas.microsoft.com/office/powerpoint/2010/main" val="2860707223"/>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8E969926-C35E-4B9C-93F7-57A51276E4E6}" vid="{CB478695-38CA-4AB5-81A7-0DBA352C8849}"/>
    </a:ext>
  </a:extLst>
</a:theme>
</file>

<file path=docProps/app.xml><?xml version="1.0" encoding="utf-8"?>
<Properties xmlns="http://schemas.openxmlformats.org/officeDocument/2006/extended-properties" xmlns:vt="http://schemas.openxmlformats.org/officeDocument/2006/docPropsVTypes">
  <Template>blank</Template>
  <TotalTime>7</TotalTime>
  <Words>1455</Words>
  <Application>Microsoft Office PowerPoint</Application>
  <PresentationFormat>画面に合わせる (4:3)</PresentationFormat>
  <Paragraphs>134</Paragraphs>
  <Slides>5</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メイリオ</vt:lpstr>
      <vt:lpstr>Arial</vt:lpstr>
      <vt:lpstr>Calibri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飯島宣子</cp:lastModifiedBy>
  <cp:revision>3</cp:revision>
  <dcterms:created xsi:type="dcterms:W3CDTF">2019-08-06T08:15:10Z</dcterms:created>
  <dcterms:modified xsi:type="dcterms:W3CDTF">2026-04-20T06:29:00Z</dcterms:modified>
</cp:coreProperties>
</file>