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Lst>
  <p:notesMasterIdLst>
    <p:notesMasterId r:id="rId11"/>
  </p:notesMasterIdLst>
  <p:sldIdLst>
    <p:sldId id="286" r:id="rId2"/>
    <p:sldId id="274" r:id="rId3"/>
    <p:sldId id="276" r:id="rId4"/>
    <p:sldId id="284" r:id="rId5"/>
    <p:sldId id="283" r:id="rId6"/>
    <p:sldId id="285" r:id="rId7"/>
    <p:sldId id="282" r:id="rId8"/>
    <p:sldId id="290" r:id="rId9"/>
    <p:sldId id="295" r:id="rId10"/>
  </p:sldIdLst>
  <p:sldSz cx="6858000" cy="9906000" type="A4"/>
  <p:notesSz cx="6807200" cy="9939338"/>
  <p:custDataLst>
    <p:tags r:id="rId12"/>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2137" userDrawn="1">
          <p15:clr>
            <a:srgbClr val="A4A3A4"/>
          </p15:clr>
        </p15:guide>
        <p15:guide id="3" orient="horz" pos="371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C1D"/>
    <a:srgbClr val="1C94D3"/>
    <a:srgbClr val="7DC1E4"/>
    <a:srgbClr val="25D85C"/>
    <a:srgbClr val="019FDE"/>
    <a:srgbClr val="7FC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2" autoAdjust="0"/>
    <p:restoredTop sz="94660"/>
  </p:normalViewPr>
  <p:slideViewPr>
    <p:cSldViewPr showGuides="1">
      <p:cViewPr varScale="1">
        <p:scale>
          <a:sx n="68" d="100"/>
          <a:sy n="68" d="100"/>
        </p:scale>
        <p:origin x="2506" y="58"/>
      </p:cViewPr>
      <p:guideLst>
        <p:guide pos="2137"/>
        <p:guide orient="horz" pos="3710"/>
      </p:guideLst>
    </p:cSldViewPr>
  </p:slideViewPr>
  <p:notesTextViewPr>
    <p:cViewPr>
      <p:scale>
        <a:sx n="1" d="1"/>
        <a:sy n="1" d="1"/>
      </p:scale>
      <p:origin x="0" y="0"/>
    </p:cViewPr>
  </p:notesTextViewPr>
  <p:sorterViewPr>
    <p:cViewPr>
      <p:scale>
        <a:sx n="100" d="100"/>
        <a:sy n="100" d="100"/>
      </p:scale>
      <p:origin x="0" y="-4764"/>
    </p:cViewPr>
  </p:sorterViewPr>
  <p:notesViewPr>
    <p:cSldViewPr showGuides="1">
      <p:cViewPr varScale="1">
        <p:scale>
          <a:sx n="66" d="100"/>
          <a:sy n="66" d="100"/>
        </p:scale>
        <p:origin x="0" y="0"/>
      </p:cViewPr>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6" tIns="46113" rIns="92226"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6" tIns="46113" rIns="92226" bIns="46113" rtlCol="0"/>
          <a:lstStyle>
            <a:lvl1pPr algn="r">
              <a:defRPr sz="1200"/>
            </a:lvl1pPr>
          </a:lstStyle>
          <a:p>
            <a:fld id="{AAE2C4BB-DD5D-4EF0-8811-528209874544}" type="datetimeFigureOut">
              <a:rPr kumimoji="1" lang="ja-JP" altLang="en-US" smtClean="0"/>
              <a:t>2020/3/27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26" tIns="46113" rIns="92226" bIns="46113" rtlCol="0" anchor="ctr"/>
          <a:lstStyle/>
          <a:p>
            <a:endParaRPr lang="ja-JP" altLang="en-US" dirty="0"/>
          </a:p>
        </p:txBody>
      </p:sp>
      <p:sp>
        <p:nvSpPr>
          <p:cNvPr id="5" name="ノート プレースホルダー 4"/>
          <p:cNvSpPr>
            <a:spLocks noGrp="1"/>
          </p:cNvSpPr>
          <p:nvPr>
            <p:ph type="body" sz="quarter" idx="3"/>
          </p:nvPr>
        </p:nvSpPr>
        <p:spPr>
          <a:xfrm>
            <a:off x="680240" y="4783358"/>
            <a:ext cx="5446723" cy="3913364"/>
          </a:xfrm>
          <a:prstGeom prst="rect">
            <a:avLst/>
          </a:prstGeom>
        </p:spPr>
        <p:txBody>
          <a:bodyPr vert="horz" lIns="92226" tIns="46113" rIns="92226" bIns="46113"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6" tIns="46113" rIns="92226"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6" tIns="46113" rIns="92226" bIns="46113"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706821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17"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576604002"/>
              </p:ext>
            </p:extLst>
          </p:nvPr>
        </p:nvGraphicFramePr>
        <p:xfrm>
          <a:off x="1100" y="2295"/>
          <a:ext cx="1099" cy="2292"/>
        </p:xfrm>
        <a:graphic>
          <a:graphicData uri="http://schemas.openxmlformats.org/presentationml/2006/ole">
            <mc:AlternateContent xmlns:mc="http://schemas.openxmlformats.org/markup-compatibility/2006">
              <mc:Choice xmlns:v="urn:schemas-microsoft-com:vml" Requires="v">
                <p:oleObj spid="_x0000_s2219" name="think-cell スライド" r:id="rId5" imgW="444" imgH="443" progId="TCLayout.ActiveDocument.1">
                  <p:embed/>
                </p:oleObj>
              </mc:Choice>
              <mc:Fallback>
                <p:oleObj name="think-cell スライド" r:id="rId5" imgW="444" imgH="443" progId="TCLayout.ActiveDocument.1">
                  <p:embed/>
                  <p:pic>
                    <p:nvPicPr>
                      <p:cNvPr id="0" name=""/>
                      <p:cNvPicPr/>
                      <p:nvPr/>
                    </p:nvPicPr>
                    <p:blipFill>
                      <a:blip r:embed="rId6"/>
                      <a:stretch>
                        <a:fillRect/>
                      </a:stretch>
                    </p:blipFill>
                    <p:spPr>
                      <a:xfrm>
                        <a:off x="1100" y="2295"/>
                        <a:ext cx="1099" cy="2292"/>
                      </a:xfrm>
                      <a:prstGeom prst="rect">
                        <a:avLst/>
                      </a:prstGeom>
                    </p:spPr>
                  </p:pic>
                </p:oleObj>
              </mc:Fallback>
            </mc:AlternateContent>
          </a:graphicData>
        </a:graphic>
      </p:graphicFrame>
      <p:sp>
        <p:nvSpPr>
          <p:cNvPr id="2" name="Title Placeholder 1"/>
          <p:cNvSpPr>
            <a:spLocks noGrp="1"/>
          </p:cNvSpPr>
          <p:nvPr>
            <p:ph type="title"/>
          </p:nvPr>
        </p:nvSpPr>
        <p:spPr bwMode="gray">
          <a:xfrm>
            <a:off x="288693" y="197600"/>
            <a:ext cx="6280615" cy="9412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3" name="テキスト プレースホルダー 2"/>
          <p:cNvSpPr>
            <a:spLocks noGrp="1"/>
          </p:cNvSpPr>
          <p:nvPr>
            <p:ph type="body" idx="1"/>
          </p:nvPr>
        </p:nvSpPr>
        <p:spPr bwMode="gray">
          <a:xfrm>
            <a:off x="288692" y="2132000"/>
            <a:ext cx="3015692" cy="6968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9" r:id="rId1"/>
  </p:sldLayoutIdLst>
  <mc:AlternateContent xmlns:mc="http://schemas.openxmlformats.org/markup-compatibility/2006" xmlns:p14="http://schemas.microsoft.com/office/powerpoint/2010/main">
    <mc:Choice Requires="p14">
      <p:transition p14:dur="0"/>
    </mc:Choice>
    <mc:Fallback xmlns="">
      <p:transition/>
    </mc:Fallback>
  </mc:AlternateContent>
  <p:hf hdr="0" dt="0"/>
  <p:txStyles>
    <p:titleStyle>
      <a:lvl1pPr algn="l" defTabSz="685767" rtl="0" eaLnBrk="1" latinLnBrk="0" hangingPunct="1">
        <a:spcBef>
          <a:spcPct val="0"/>
        </a:spcBef>
        <a:buNone/>
        <a:defRPr kumimoji="1" sz="1385" b="1" kern="1200" baseline="0">
          <a:solidFill>
            <a:schemeClr val="tx1"/>
          </a:solidFill>
          <a:latin typeface="+mj-lt"/>
          <a:ea typeface="+mj-ea"/>
          <a:cs typeface="+mj-cs"/>
        </a:defRPr>
      </a:lvl1pPr>
    </p:titleStyle>
    <p:bodyStyle>
      <a:lvl1pPr marL="0" marR="0" indent="0" algn="l" defTabSz="685767" rtl="0" eaLnBrk="1" fontAlgn="auto" latinLnBrk="0" hangingPunct="1">
        <a:lnSpc>
          <a:spcPct val="106000"/>
        </a:lnSpc>
        <a:spcBef>
          <a:spcPts val="731"/>
        </a:spcBef>
        <a:spcAft>
          <a:spcPts val="0"/>
        </a:spcAft>
        <a:buClrTx/>
        <a:buSzPct val="100000"/>
        <a:buFont typeface="Arial" panose="020B0604020202020204" pitchFamily="34" charset="0"/>
        <a:buNone/>
        <a:tabLst/>
        <a:defRPr kumimoji="1" sz="831" b="0" kern="1200">
          <a:solidFill>
            <a:schemeClr val="tx1"/>
          </a:solidFill>
          <a:latin typeface="+mn-lt"/>
          <a:ea typeface="+mn-ea"/>
          <a:cs typeface="+mn-cs"/>
        </a:defRPr>
      </a:lvl1pPr>
      <a:lvl2pPr marL="119629" marR="0" indent="-119629" algn="l" defTabSz="685767" rtl="0" eaLnBrk="1" fontAlgn="auto" latinLnBrk="0" hangingPunct="1">
        <a:lnSpc>
          <a:spcPct val="106000"/>
        </a:lnSpc>
        <a:spcBef>
          <a:spcPts val="731"/>
        </a:spcBef>
        <a:spcAft>
          <a:spcPts val="0"/>
        </a:spcAft>
        <a:buClrTx/>
        <a:buSzPct val="100000"/>
        <a:buFont typeface="Wingdings" panose="05000000000000000000" pitchFamily="2" charset="2"/>
        <a:buChar char="n"/>
        <a:tabLst/>
        <a:defRPr kumimoji="1" lang="en-US" sz="831" b="0" kern="1200" dirty="0" smtClean="0">
          <a:solidFill>
            <a:schemeClr val="tx1"/>
          </a:solidFill>
          <a:latin typeface="+mn-lt"/>
          <a:ea typeface="+mn-ea"/>
          <a:cs typeface="+mn-cs"/>
        </a:defRPr>
      </a:lvl2pPr>
      <a:lvl3pPr marL="239259" marR="0" indent="-119629" algn="l" defTabSz="685767" rtl="0" eaLnBrk="1" fontAlgn="auto" latinLnBrk="0" hangingPunct="1">
        <a:lnSpc>
          <a:spcPct val="106000"/>
        </a:lnSpc>
        <a:spcBef>
          <a:spcPts val="332"/>
        </a:spcBef>
        <a:spcAft>
          <a:spcPts val="0"/>
        </a:spcAft>
        <a:buClrTx/>
        <a:buSzPct val="100000"/>
        <a:buFont typeface="Wingdings" panose="05000000000000000000" pitchFamily="2" charset="2"/>
        <a:buChar char="Ø"/>
        <a:tabLst/>
        <a:defRPr kumimoji="1" lang="en-US" sz="831" b="0" kern="1200" dirty="0" smtClean="0">
          <a:solidFill>
            <a:schemeClr val="tx1"/>
          </a:solidFill>
          <a:latin typeface="+mn-lt"/>
          <a:ea typeface="+mn-ea"/>
          <a:cs typeface="+mn-cs"/>
        </a:defRPr>
      </a:lvl3pPr>
      <a:lvl4pPr marL="358888" marR="0" indent="-119629" algn="l" defTabSz="685767" rtl="0" eaLnBrk="1" fontAlgn="auto" latinLnBrk="0" hangingPunct="1">
        <a:lnSpc>
          <a:spcPct val="106000"/>
        </a:lnSpc>
        <a:spcBef>
          <a:spcPts val="166"/>
        </a:spcBef>
        <a:spcAft>
          <a:spcPts val="0"/>
        </a:spcAft>
        <a:buClrTx/>
        <a:buSzPct val="100000"/>
        <a:buFont typeface="Arial" panose="020B0604020202020204" pitchFamily="34" charset="0"/>
        <a:buChar char="•"/>
        <a:tabLst/>
        <a:defRPr kumimoji="1" lang="en-US" sz="831" b="0" kern="1200" baseline="0" dirty="0" smtClean="0">
          <a:solidFill>
            <a:schemeClr val="tx1"/>
          </a:solidFill>
          <a:latin typeface="+mn-lt"/>
          <a:ea typeface="+mn-ea"/>
          <a:cs typeface="+mn-cs"/>
        </a:defRPr>
      </a:lvl4pPr>
      <a:lvl5pPr marL="399581" indent="-132294" algn="l" defTabSz="598856" rtl="0" eaLnBrk="1" latinLnBrk="0" hangingPunct="1">
        <a:spcBef>
          <a:spcPts val="0"/>
        </a:spcBef>
        <a:spcAft>
          <a:spcPts val="750"/>
        </a:spcAft>
        <a:buClrTx/>
        <a:buSzPct val="100000"/>
        <a:buFont typeface="Verdana" panose="020B0604030504040204" pitchFamily="34" charset="0"/>
        <a:buChar char="−"/>
        <a:tabLst/>
        <a:defRPr kumimoji="1" lang="en-US" sz="825" kern="1200" baseline="0" dirty="0" smtClean="0">
          <a:solidFill>
            <a:schemeClr val="tx1"/>
          </a:solidFill>
          <a:latin typeface="+mn-lt"/>
          <a:ea typeface="+mn-ea"/>
          <a:cs typeface="+mn-cs"/>
        </a:defRPr>
      </a:lvl5pPr>
      <a:lvl6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6pPr>
      <a:lvl7pPr marL="399581" indent="-132294" algn="l" defTabSz="685767" rtl="0" eaLnBrk="1" latinLnBrk="0" hangingPunct="1">
        <a:spcBef>
          <a:spcPts val="0"/>
        </a:spcBef>
        <a:spcAft>
          <a:spcPts val="750"/>
        </a:spcAft>
        <a:buFont typeface="Verdana" panose="020B0604030504040204" pitchFamily="34" charset="0"/>
        <a:buChar char="−"/>
        <a:defRPr kumimoji="1" sz="900" kern="1200">
          <a:solidFill>
            <a:schemeClr val="tx1"/>
          </a:solidFill>
          <a:latin typeface="+mn-lt"/>
          <a:ea typeface="+mn-ea"/>
          <a:cs typeface="+mn-cs"/>
        </a:defRPr>
      </a:lvl7pPr>
      <a:lvl8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8pPr>
      <a:lvl9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9pPr>
    </p:bodyStyle>
    <p:otherStyle>
      <a:defPPr>
        <a:defRPr lang="en-US"/>
      </a:defPPr>
      <a:lvl1pPr marL="0" algn="l" defTabSz="685767" rtl="0" eaLnBrk="1" latinLnBrk="0" hangingPunct="1">
        <a:defRPr kumimoji="1" sz="1350" kern="1200">
          <a:solidFill>
            <a:schemeClr val="tx1"/>
          </a:solidFill>
          <a:latin typeface="+mn-lt"/>
          <a:ea typeface="+mn-ea"/>
          <a:cs typeface="+mn-cs"/>
        </a:defRPr>
      </a:lvl1pPr>
      <a:lvl2pPr marL="342884" algn="l" defTabSz="685767" rtl="0" eaLnBrk="1" latinLnBrk="0" hangingPunct="1">
        <a:defRPr kumimoji="1" sz="1350" kern="1200">
          <a:solidFill>
            <a:schemeClr val="tx1"/>
          </a:solidFill>
          <a:latin typeface="+mn-lt"/>
          <a:ea typeface="+mn-ea"/>
          <a:cs typeface="+mn-cs"/>
        </a:defRPr>
      </a:lvl2pPr>
      <a:lvl3pPr marL="685767" algn="l" defTabSz="685767" rtl="0" eaLnBrk="1" latinLnBrk="0" hangingPunct="1">
        <a:defRPr kumimoji="1" sz="1350" kern="1200">
          <a:solidFill>
            <a:schemeClr val="tx1"/>
          </a:solidFill>
          <a:latin typeface="+mn-lt"/>
          <a:ea typeface="+mn-ea"/>
          <a:cs typeface="+mn-cs"/>
        </a:defRPr>
      </a:lvl3pPr>
      <a:lvl4pPr marL="1028651" algn="l" defTabSz="685767" rtl="0" eaLnBrk="1" latinLnBrk="0" hangingPunct="1">
        <a:defRPr kumimoji="1" sz="1350" kern="1200">
          <a:solidFill>
            <a:schemeClr val="tx1"/>
          </a:solidFill>
          <a:latin typeface="+mn-lt"/>
          <a:ea typeface="+mn-ea"/>
          <a:cs typeface="+mn-cs"/>
        </a:defRPr>
      </a:lvl4pPr>
      <a:lvl5pPr marL="1371534" algn="l" defTabSz="685767" rtl="0" eaLnBrk="1" latinLnBrk="0" hangingPunct="1">
        <a:defRPr kumimoji="1" sz="1350" kern="1200">
          <a:solidFill>
            <a:schemeClr val="tx1"/>
          </a:solidFill>
          <a:latin typeface="+mn-lt"/>
          <a:ea typeface="+mn-ea"/>
          <a:cs typeface="+mn-cs"/>
        </a:defRPr>
      </a:lvl5pPr>
      <a:lvl6pPr marL="1714419" algn="l" defTabSz="685767" rtl="0" eaLnBrk="1" latinLnBrk="0" hangingPunct="1">
        <a:defRPr kumimoji="1" sz="1350" kern="1200">
          <a:solidFill>
            <a:schemeClr val="tx1"/>
          </a:solidFill>
          <a:latin typeface="+mn-lt"/>
          <a:ea typeface="+mn-ea"/>
          <a:cs typeface="+mn-cs"/>
        </a:defRPr>
      </a:lvl6pPr>
      <a:lvl7pPr marL="2057302" algn="l" defTabSz="685767" rtl="0" eaLnBrk="1" latinLnBrk="0" hangingPunct="1">
        <a:defRPr kumimoji="1" sz="1350" kern="1200">
          <a:solidFill>
            <a:schemeClr val="tx1"/>
          </a:solidFill>
          <a:latin typeface="+mn-lt"/>
          <a:ea typeface="+mn-ea"/>
          <a:cs typeface="+mn-cs"/>
        </a:defRPr>
      </a:lvl7pPr>
      <a:lvl8pPr marL="2400185" algn="l" defTabSz="685767" rtl="0" eaLnBrk="1" latinLnBrk="0" hangingPunct="1">
        <a:defRPr kumimoji="1" sz="1350" kern="1200">
          <a:solidFill>
            <a:schemeClr val="tx1"/>
          </a:solidFill>
          <a:latin typeface="+mn-lt"/>
          <a:ea typeface="+mn-ea"/>
          <a:cs typeface="+mn-cs"/>
        </a:defRPr>
      </a:lvl8pPr>
      <a:lvl9pPr marL="2743069" algn="l" defTabSz="685767"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2160" userDrawn="1">
          <p15:clr>
            <a:srgbClr val="A4A3A4"/>
          </p15:clr>
        </p15:guide>
        <p15:guide id="1" orient="horz" pos="139" userDrawn="1">
          <p15:clr>
            <a:srgbClr val="A4A3A4"/>
          </p15:clr>
        </p15:guide>
        <p15:guide id="2" pos="2082" userDrawn="1">
          <p15:clr>
            <a:srgbClr val="A4A3A4"/>
          </p15:clr>
        </p15:guide>
        <p15:guide id="3" pos="2238" userDrawn="1">
          <p15:clr>
            <a:srgbClr val="A4A3A4"/>
          </p15:clr>
        </p15:guide>
        <p15:guide id="4" pos="4139" userDrawn="1">
          <p15:clr>
            <a:srgbClr val="A4A3A4"/>
          </p15:clr>
        </p15:guide>
        <p15:guide id="5" pos="181" userDrawn="1">
          <p15:clr>
            <a:srgbClr val="A4A3A4"/>
          </p15:clr>
        </p15:guide>
        <p15:guide id="6" orient="horz" pos="728" userDrawn="1">
          <p15:clr>
            <a:srgbClr val="A4A3A4"/>
          </p15:clr>
        </p15:guide>
        <p15:guide id="7" orient="horz" pos="924" userDrawn="1">
          <p15:clr>
            <a:srgbClr val="A4A3A4"/>
          </p15:clr>
        </p15:guide>
        <p15:guide id="8" orient="horz" pos="1351" userDrawn="1">
          <p15:clr>
            <a:srgbClr val="A4A3A4"/>
          </p15:clr>
        </p15:guide>
        <p15:guide id="9" orient="horz" pos="5740" userDrawn="1">
          <p15:clr>
            <a:srgbClr val="A4A3A4"/>
          </p15:clr>
        </p15:guide>
        <p15:guide id="10" orient="horz" pos="6003" userDrawn="1">
          <p15:clr>
            <a:srgbClr val="A4A3A4"/>
          </p15:clr>
        </p15:guide>
        <p15:guide id="11" orient="horz" pos="6166"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xml"/><Relationship Id="rId7" Type="http://schemas.openxmlformats.org/officeDocument/2006/relationships/oleObject" Target="../embeddings/oleObject5.bin"/><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8.xml"/><Relationship Id="rId7" Type="http://schemas.openxmlformats.org/officeDocument/2006/relationships/oleObject" Target="../embeddings/oleObject7.bin"/><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vmlDrawing" Target="../drawings/vmlDrawing6.vml"/><Relationship Id="rId6" Type="http://schemas.openxmlformats.org/officeDocument/2006/relationships/image" Target="../media/image10.jpeg"/><Relationship Id="rId5" Type="http://schemas.openxmlformats.org/officeDocument/2006/relationships/image" Target="../media/image2.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gray">
          <a:xfrm>
            <a:off x="5013000" y="273000"/>
            <a:ext cx="1512000" cy="504000"/>
          </a:xfrm>
          <a:prstGeom prst="rect">
            <a:avLst/>
          </a:prstGeom>
          <a:solidFill>
            <a:schemeClr val="bg1"/>
          </a:solidFill>
          <a:ln w="12700" algn="ctr">
            <a:solidFill>
              <a:schemeClr val="bg1">
                <a:lumMod val="6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dirty="0" smtClean="0"/>
              <a:t>別添５－１</a:t>
            </a:r>
          </a:p>
        </p:txBody>
      </p:sp>
      <p:sp>
        <p:nvSpPr>
          <p:cNvPr id="7" name="正方形/長方形 6"/>
          <p:cNvSpPr/>
          <p:nvPr/>
        </p:nvSpPr>
        <p:spPr bwMode="gray">
          <a:xfrm>
            <a:off x="562025" y="1819072"/>
            <a:ext cx="5733951" cy="3638145"/>
          </a:xfrm>
          <a:prstGeom prst="rect">
            <a:avLst/>
          </a:prstGeom>
          <a:solidFill>
            <a:schemeClr val="bg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t"/>
            <a:r>
              <a:rPr lang="ja-JP" altLang="en-US" sz="2000" dirty="0"/>
              <a:t>地域における地球温暖化防止活動促進事業</a:t>
            </a:r>
            <a:r>
              <a:rPr lang="ja-JP" altLang="en-US" sz="2400" dirty="0"/>
              <a:t/>
            </a:r>
            <a:br>
              <a:rPr lang="ja-JP" altLang="en-US" sz="2400" dirty="0"/>
            </a:br>
            <a:endParaRPr lang="en-US" altLang="ja-JP" sz="2400" dirty="0"/>
          </a:p>
          <a:p>
            <a:pPr algn="ctr" fontAlgn="t"/>
            <a:r>
              <a:rPr lang="ja-JP" altLang="en-US" sz="2400" dirty="0"/>
              <a:t/>
            </a:r>
            <a:br>
              <a:rPr lang="ja-JP" altLang="en-US" sz="2400" dirty="0"/>
            </a:br>
            <a:r>
              <a:rPr lang="ja-JP" altLang="en-US" sz="3200" dirty="0"/>
              <a:t>会場</a:t>
            </a:r>
            <a:r>
              <a:rPr lang="ja-JP" altLang="en-US" sz="3200" dirty="0" smtClean="0"/>
              <a:t>アンケート</a:t>
            </a:r>
            <a:r>
              <a:rPr lang="ja-JP" altLang="en-US" sz="3200" dirty="0"/>
              <a:t>設問集</a:t>
            </a:r>
            <a:br>
              <a:rPr lang="ja-JP" altLang="en-US" sz="3200" dirty="0"/>
            </a:br>
            <a:r>
              <a:rPr lang="ja-JP" altLang="en-US" sz="3200" dirty="0"/>
              <a:t>（省エネ家電・省エネ住宅・</a:t>
            </a:r>
            <a:br>
              <a:rPr lang="ja-JP" altLang="en-US" sz="3200" dirty="0"/>
            </a:br>
            <a:r>
              <a:rPr lang="ja-JP" altLang="en-US" sz="3200" dirty="0"/>
              <a:t>エコドライブ・</a:t>
            </a:r>
            <a:r>
              <a:rPr lang="ja-JP" altLang="en-US" sz="3200" dirty="0" smtClean="0"/>
              <a:t>低炭素物流・</a:t>
            </a:r>
            <a:endParaRPr lang="en-US" altLang="ja-JP" sz="3200" dirty="0" smtClean="0"/>
          </a:p>
          <a:p>
            <a:pPr algn="ctr" fontAlgn="t"/>
            <a:r>
              <a:rPr lang="ja-JP" altLang="en-US" sz="3200" dirty="0" smtClean="0"/>
              <a:t>エコカー</a:t>
            </a:r>
            <a:r>
              <a:rPr lang="ja-JP" altLang="en-US" sz="3200" dirty="0"/>
              <a:t>買換</a:t>
            </a:r>
            <a:r>
              <a:rPr lang="ja-JP" altLang="en-US" sz="3200" dirty="0" smtClean="0"/>
              <a:t>え</a:t>
            </a:r>
            <a:r>
              <a:rPr lang="ja-JP" altLang="en-US" sz="3200" dirty="0" smtClean="0"/>
              <a:t>・</a:t>
            </a:r>
            <a:r>
              <a:rPr lang="ja-JP" altLang="en-US" sz="3200" dirty="0" smtClean="0"/>
              <a:t>環境意識）</a:t>
            </a:r>
            <a:endParaRPr lang="ja-JP" altLang="en-US" sz="3200"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700981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p:custDataLst>
              <p:tags r:id="rId2"/>
            </p:custDataLst>
            <p:extLst>
              <p:ext uri="{D42A27DB-BD31-4B8C-83A1-F6EECF244321}">
                <p14:modId xmlns:p14="http://schemas.microsoft.com/office/powerpoint/2010/main" val="37718729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674"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2" name="図 1"/>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309479" y="309196"/>
            <a:ext cx="1894832" cy="597653"/>
          </a:xfrm>
          <a:prstGeom prst="rect">
            <a:avLst/>
          </a:prstGeom>
        </p:spPr>
      </p:pic>
      <p:sp>
        <p:nvSpPr>
          <p:cNvPr id="12" name="正方形/長方形 11"/>
          <p:cNvSpPr/>
          <p:nvPr/>
        </p:nvSpPr>
        <p:spPr bwMode="gray">
          <a:xfrm>
            <a:off x="2427141" y="348721"/>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019FDE"/>
                </a:solidFill>
                <a:latin typeface="メイリオ" panose="020B0604030504040204" pitchFamily="50" charset="-128"/>
                <a:ea typeface="メイリオ" panose="020B0604030504040204" pitchFamily="50" charset="-128"/>
              </a:rPr>
              <a:t>省エネ家電利用意向実態アンケート</a:t>
            </a:r>
            <a:endParaRPr kumimoji="1" lang="ja-JP" altLang="en-US" sz="2000" b="1" dirty="0">
              <a:solidFill>
                <a:srgbClr val="019FDE"/>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01314" y="90173"/>
            <a:ext cx="5785806" cy="195814"/>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800" dirty="0">
                <a:latin typeface="メイリオ" panose="020B0604030504040204" pitchFamily="50" charset="-128"/>
                <a:ea typeface="メイリオ" panose="020B0604030504040204" pitchFamily="50" charset="-128"/>
              </a:rPr>
              <a:t>本アンケートは、環境省「地域における地球温暖化防止活動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451855" y="701492"/>
            <a:ext cx="415080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省エネ家電の利用意向を調査しています。わかる範囲でお答えください。</a:t>
            </a:r>
          </a:p>
        </p:txBody>
      </p:sp>
      <p:grpSp>
        <p:nvGrpSpPr>
          <p:cNvPr id="98" name="グループ化 97"/>
          <p:cNvGrpSpPr/>
          <p:nvPr/>
        </p:nvGrpSpPr>
        <p:grpSpPr>
          <a:xfrm>
            <a:off x="279000" y="8926098"/>
            <a:ext cx="6300000" cy="905805"/>
            <a:chOff x="279000" y="8926098"/>
            <a:chExt cx="6300000" cy="905805"/>
          </a:xfrm>
        </p:grpSpPr>
        <p:sp>
          <p:nvSpPr>
            <p:cNvPr id="17" name="正方形/長方形 16"/>
            <p:cNvSpPr/>
            <p:nvPr/>
          </p:nvSpPr>
          <p:spPr bwMode="gray">
            <a:xfrm>
              <a:off x="298913" y="8926098"/>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*2: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51903"/>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707414"/>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grpSp>
        <p:nvGrpSpPr>
          <p:cNvPr id="92" name="グループ化 91"/>
          <p:cNvGrpSpPr/>
          <p:nvPr/>
        </p:nvGrpSpPr>
        <p:grpSpPr>
          <a:xfrm>
            <a:off x="279000" y="972782"/>
            <a:ext cx="6300000" cy="684655"/>
            <a:chOff x="279000" y="972782"/>
            <a:chExt cx="6300000" cy="684655"/>
          </a:xfrm>
        </p:grpSpPr>
        <p:sp>
          <p:nvSpPr>
            <p:cNvPr id="5" name="角丸四角形 4"/>
            <p:cNvSpPr/>
            <p:nvPr/>
          </p:nvSpPr>
          <p:spPr bwMode="gray">
            <a:xfrm>
              <a:off x="279000" y="972782"/>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20" name="テキスト ボックス 19"/>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 女性　□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p:txBody>
        </p:sp>
      </p:grpSp>
      <p:grpSp>
        <p:nvGrpSpPr>
          <p:cNvPr id="105" name="グループ化 104"/>
          <p:cNvGrpSpPr/>
          <p:nvPr/>
        </p:nvGrpSpPr>
        <p:grpSpPr>
          <a:xfrm>
            <a:off x="279000" y="3633883"/>
            <a:ext cx="6372000" cy="1871735"/>
            <a:chOff x="279000" y="3657329"/>
            <a:chExt cx="6372000" cy="1871735"/>
          </a:xfrm>
        </p:grpSpPr>
        <p:sp>
          <p:nvSpPr>
            <p:cNvPr id="65" name="右矢印 64"/>
            <p:cNvSpPr/>
            <p:nvPr/>
          </p:nvSpPr>
          <p:spPr bwMode="gray">
            <a:xfrm>
              <a:off x="3325766" y="3664321"/>
              <a:ext cx="206467" cy="238016"/>
            </a:xfrm>
            <a:prstGeom prst="rightArrow">
              <a:avLst/>
            </a:prstGeom>
            <a:solidFill>
              <a:schemeClr val="tx2"/>
            </a:solidFill>
            <a:ln w="12700" algn="ctr">
              <a:solidFill>
                <a:schemeClr val="tx2"/>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endParaRPr kumimoji="1" lang="ja-JP" altLang="en-US" sz="1200" dirty="0" smtClean="0"/>
            </a:p>
          </p:txBody>
        </p:sp>
        <p:grpSp>
          <p:nvGrpSpPr>
            <p:cNvPr id="103" name="グループ化 102"/>
            <p:cNvGrpSpPr/>
            <p:nvPr/>
          </p:nvGrpSpPr>
          <p:grpSpPr>
            <a:xfrm>
              <a:off x="279000" y="3657329"/>
              <a:ext cx="6372000" cy="1871735"/>
              <a:chOff x="279000" y="3714348"/>
              <a:chExt cx="6372000" cy="1871735"/>
            </a:xfrm>
          </p:grpSpPr>
          <p:sp>
            <p:nvSpPr>
              <p:cNvPr id="59" name="テキスト ボックス 58"/>
              <p:cNvSpPr txBox="1"/>
              <p:nvPr/>
            </p:nvSpPr>
            <p:spPr>
              <a:xfrm>
                <a:off x="279000" y="4434083"/>
                <a:ext cx="3024000" cy="1152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すでに購入済み　➡</a:t>
                </a:r>
                <a:r>
                  <a:rPr kumimoji="1" lang="en-US" altLang="ja-JP" sz="1050" dirty="0" smtClean="0">
                    <a:latin typeface="メイリオ" panose="020B0604030504040204" pitchFamily="50" charset="-128"/>
                    <a:ea typeface="メイリオ" panose="020B0604030504040204" pitchFamily="50" charset="-128"/>
                  </a:rPr>
                  <a:t>Q4</a:t>
                </a:r>
                <a:r>
                  <a:rPr kumimoji="1" lang="ja-JP" altLang="en-US" sz="1050" dirty="0" smtClean="0">
                    <a:latin typeface="メイリオ" panose="020B0604030504040204" pitchFamily="50" charset="-128"/>
                    <a:ea typeface="メイリオ" panose="020B0604030504040204" pitchFamily="50" charset="-128"/>
                  </a:rPr>
                  <a:t>を飛ばす</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a:t>
                </a:r>
                <a:r>
                  <a:rPr kumimoji="1" lang="ja-JP" altLang="en-US" sz="1050" dirty="0">
                    <a:latin typeface="メイリオ" panose="020B0604030504040204" pitchFamily="50" charset="-128"/>
                    <a:ea typeface="メイリオ" panose="020B0604030504040204" pitchFamily="50" charset="-128"/>
                  </a:rPr>
                  <a:t>購入</a:t>
                </a:r>
                <a:r>
                  <a:rPr kumimoji="1" lang="ja-JP" altLang="en-US" sz="1050" dirty="0" smtClean="0">
                    <a:latin typeface="メイリオ" panose="020B0604030504040204" pitchFamily="50" charset="-128"/>
                    <a:ea typeface="メイリオ" panose="020B0604030504040204" pitchFamily="50" charset="-128"/>
                  </a:rPr>
                  <a:t>したいと思っていた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興味はあったが、購入対象ではなかった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興味がなかった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省エネ家電のことを知らなかった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テレビ・エアコン・冷蔵庫を利用していない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わからない</a:t>
                </a:r>
              </a:p>
            </p:txBody>
          </p:sp>
          <p:grpSp>
            <p:nvGrpSpPr>
              <p:cNvPr id="94" name="グループ化 93"/>
              <p:cNvGrpSpPr/>
              <p:nvPr/>
            </p:nvGrpSpPr>
            <p:grpSpPr>
              <a:xfrm>
                <a:off x="279000" y="3714348"/>
                <a:ext cx="6372000" cy="509628"/>
                <a:chOff x="279000" y="3714348"/>
                <a:chExt cx="6372000" cy="509628"/>
              </a:xfrm>
            </p:grpSpPr>
            <p:sp>
              <p:nvSpPr>
                <p:cNvPr id="7" name="角丸四角形 6"/>
                <p:cNvSpPr/>
                <p:nvPr/>
              </p:nvSpPr>
              <p:spPr bwMode="gray">
                <a:xfrm>
                  <a:off x="279000" y="3714348"/>
                  <a:ext cx="3024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３</a:t>
                  </a:r>
                  <a:r>
                    <a:rPr kumimoji="1" lang="ja-JP" altLang="en-US" sz="1400" b="1" dirty="0" smtClean="0">
                      <a:solidFill>
                        <a:schemeClr val="bg1"/>
                      </a:solidFill>
                      <a:latin typeface="メイリオ" panose="020B0604030504040204" pitchFamily="50" charset="-128"/>
                      <a:ea typeface="メイリオ" panose="020B0604030504040204" pitchFamily="50" charset="-128"/>
                    </a:rPr>
                    <a:t>．これまでの検討状況について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7" name="角丸四角形 56"/>
                <p:cNvSpPr/>
                <p:nvPr/>
              </p:nvSpPr>
              <p:spPr bwMode="gray">
                <a:xfrm>
                  <a:off x="3555000" y="3714348"/>
                  <a:ext cx="3024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４．今後</a:t>
                  </a:r>
                  <a:r>
                    <a:rPr kumimoji="1" lang="ja-JP" altLang="en-US" sz="1400" b="1" dirty="0" smtClean="0">
                      <a:solidFill>
                        <a:schemeClr val="bg1"/>
                      </a:solidFill>
                      <a:latin typeface="メイリオ" panose="020B0604030504040204" pitchFamily="50" charset="-128"/>
                      <a:ea typeface="メイリオ" panose="020B0604030504040204" pitchFamily="50" charset="-128"/>
                    </a:rPr>
                    <a:t>の購入意向について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3997385"/>
                  <a:ext cx="3024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イベント前</a:t>
                  </a:r>
                  <a:r>
                    <a:rPr kumimoji="1" lang="ja-JP" altLang="en-US" sz="1200" dirty="0" smtClean="0">
                      <a:latin typeface="メイリオ" panose="020B0604030504040204" pitchFamily="50" charset="-128"/>
                      <a:ea typeface="メイリオ" panose="020B0604030504040204" pitchFamily="50" charset="-128"/>
                    </a:rPr>
                    <a:t>、省エネ家電に興味があり</a:t>
                  </a:r>
                  <a:r>
                    <a:rPr kumimoji="1" lang="en-US" altLang="ja-JP" sz="1200" dirty="0" smtClean="0">
                      <a:latin typeface="メイリオ" panose="020B0604030504040204" pitchFamily="50" charset="-128"/>
                      <a:ea typeface="メイリオ" panose="020B0604030504040204" pitchFamily="50" charset="-128"/>
                    </a:rPr>
                    <a:t/>
                  </a:r>
                  <a:br>
                    <a:rPr kumimoji="1" lang="en-US" altLang="ja-JP" sz="1200" dirty="0" smtClean="0">
                      <a:latin typeface="メイリオ" panose="020B0604030504040204" pitchFamily="50" charset="-128"/>
                      <a:ea typeface="メイリオ" panose="020B0604030504040204" pitchFamily="50" charset="-128"/>
                    </a:rPr>
                  </a:b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sp>
              <p:nvSpPr>
                <p:cNvPr id="66" name="テキスト ボックス 65"/>
                <p:cNvSpPr txBox="1"/>
                <p:nvPr/>
              </p:nvSpPr>
              <p:spPr>
                <a:xfrm>
                  <a:off x="3555000" y="3997385"/>
                  <a:ext cx="3096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イベントに参加されて</a:t>
                  </a:r>
                  <a:r>
                    <a:rPr kumimoji="1" lang="ja-JP" altLang="en-US" sz="1200" dirty="0" smtClean="0">
                      <a:latin typeface="メイリオ" panose="020B0604030504040204" pitchFamily="50" charset="-128"/>
                      <a:ea typeface="メイリオ" panose="020B0604030504040204" pitchFamily="50" charset="-128"/>
                    </a:rPr>
                    <a:t>、省エネ家電を</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購入したいと思いましたか（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grpSp>
          <p:sp>
            <p:nvSpPr>
              <p:cNvPr id="67" name="テキスト ボックス 66"/>
              <p:cNvSpPr txBox="1"/>
              <p:nvPr/>
            </p:nvSpPr>
            <p:spPr>
              <a:xfrm>
                <a:off x="3555000" y="4434083"/>
                <a:ext cx="3024000" cy="972000"/>
              </a:xfrm>
              <a:prstGeom prst="rect">
                <a:avLst/>
              </a:prstGeom>
              <a:noFill/>
            </p:spPr>
            <p:txBody>
              <a:bodyPr wrap="square" lIns="36000" tIns="36000" rIns="36000" bIns="36000" rtlCol="0" anchor="t" anchorCtr="0">
                <a:noAutofit/>
              </a:bodyPr>
              <a:lstStyle/>
              <a:p>
                <a:pPr>
                  <a:spcBef>
                    <a:spcPts val="20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機会があれば購入したいと思う</a:t>
                </a:r>
                <a:endParaRPr kumimoji="1" lang="en-US" altLang="ja-JP" sz="1050" dirty="0" smtClean="0">
                  <a:latin typeface="メイリオ" panose="020B0604030504040204" pitchFamily="50" charset="-128"/>
                  <a:ea typeface="メイリオ" panose="020B0604030504040204" pitchFamily="50" charset="-128"/>
                </a:endParaRPr>
              </a:p>
              <a:p>
                <a:pPr>
                  <a:spcBef>
                    <a:spcPts val="200"/>
                  </a:spcBef>
                  <a:buSzPct val="100000"/>
                </a:pPr>
                <a:r>
                  <a:rPr kumimoji="1" lang="ja-JP" altLang="en-US" sz="1050" dirty="0" smtClean="0">
                    <a:latin typeface="メイリオ" panose="020B0604030504040204" pitchFamily="50" charset="-128"/>
                    <a:ea typeface="メイリオ" panose="020B0604030504040204" pitchFamily="50" charset="-128"/>
                  </a:rPr>
                  <a:t>□ 興味はあるが、購入対象には入らない</a:t>
                </a:r>
                <a:endParaRPr kumimoji="1" lang="en-US" altLang="ja-JP" sz="1050" dirty="0" smtClean="0">
                  <a:latin typeface="メイリオ" panose="020B0604030504040204" pitchFamily="50" charset="-128"/>
                  <a:ea typeface="メイリオ" panose="020B0604030504040204" pitchFamily="50" charset="-128"/>
                </a:endParaRPr>
              </a:p>
              <a:p>
                <a:pPr>
                  <a:spcBef>
                    <a:spcPts val="200"/>
                  </a:spcBef>
                  <a:buSzPct val="100000"/>
                </a:pPr>
                <a:r>
                  <a:rPr kumimoji="1" lang="ja-JP" altLang="en-US" sz="1050" dirty="0" smtClean="0">
                    <a:latin typeface="メイリオ" panose="020B0604030504040204" pitchFamily="50" charset="-128"/>
                    <a:ea typeface="メイリオ" panose="020B0604030504040204" pitchFamily="50" charset="-128"/>
                  </a:rPr>
                  <a:t>□ 興味がない</a:t>
                </a:r>
                <a:endParaRPr kumimoji="1" lang="en-US" altLang="ja-JP" sz="1050" dirty="0" smtClean="0">
                  <a:latin typeface="メイリオ" panose="020B0604030504040204" pitchFamily="50" charset="-128"/>
                  <a:ea typeface="メイリオ" panose="020B0604030504040204" pitchFamily="50" charset="-128"/>
                </a:endParaRPr>
              </a:p>
              <a:p>
                <a:pPr>
                  <a:spcBef>
                    <a:spcPts val="200"/>
                  </a:spcBef>
                  <a:buSzPct val="100000"/>
                </a:pPr>
                <a:r>
                  <a:rPr kumimoji="1" lang="ja-JP" altLang="en-US" sz="1050" dirty="0" smtClean="0">
                    <a:latin typeface="メイリオ" panose="020B0604030504040204" pitchFamily="50" charset="-128"/>
                    <a:ea typeface="メイリオ" panose="020B0604030504040204" pitchFamily="50" charset="-128"/>
                  </a:rPr>
                  <a:t>□ テレビ・エアコン・冷蔵庫を利用していない</a:t>
                </a:r>
                <a:r>
                  <a:rPr kumimoji="1" lang="en-US" altLang="ja-JP" sz="1050" dirty="0" smtClean="0">
                    <a:latin typeface="メイリオ" panose="020B0604030504040204" pitchFamily="50" charset="-128"/>
                    <a:ea typeface="メイリオ" panose="020B0604030504040204" pitchFamily="50" charset="-128"/>
                  </a:rPr>
                  <a:t/>
                </a:r>
                <a:br>
                  <a:rPr kumimoji="1" lang="en-US" altLang="ja-JP" sz="1050" dirty="0" smtClean="0">
                    <a:latin typeface="メイリオ" panose="020B0604030504040204" pitchFamily="50" charset="-128"/>
                    <a:ea typeface="メイリオ" panose="020B0604030504040204" pitchFamily="50" charset="-128"/>
                  </a:rPr>
                </a:br>
                <a:r>
                  <a:rPr kumimoji="1" lang="ja-JP" altLang="en-US" sz="1050" dirty="0" smtClean="0">
                    <a:latin typeface="メイリオ" panose="020B0604030504040204" pitchFamily="50" charset="-128"/>
                    <a:ea typeface="メイリオ" panose="020B0604030504040204" pitchFamily="50" charset="-128"/>
                  </a:rPr>
                  <a:t>□ わからない</a:t>
                </a:r>
                <a:endParaRPr kumimoji="1" lang="en-US" altLang="ja-JP" sz="1050" dirty="0">
                  <a:latin typeface="メイリオ" panose="020B0604030504040204" pitchFamily="50" charset="-128"/>
                  <a:ea typeface="メイリオ" panose="020B0604030504040204" pitchFamily="50" charset="-128"/>
                </a:endParaRPr>
              </a:p>
            </p:txBody>
          </p:sp>
        </p:grpSp>
      </p:grpSp>
      <p:sp>
        <p:nvSpPr>
          <p:cNvPr id="71" name="テキスト ボックス 70"/>
          <p:cNvSpPr txBox="1"/>
          <p:nvPr/>
        </p:nvSpPr>
        <p:spPr>
          <a:xfrm>
            <a:off x="287338" y="6393288"/>
            <a:ext cx="6300000" cy="1152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CO2</a:t>
            </a:r>
            <a:r>
              <a:rPr kumimoji="1" lang="ja-JP" altLang="en-US" sz="1050" dirty="0">
                <a:latin typeface="メイリオ" panose="020B0604030504040204" pitchFamily="50" charset="-128"/>
                <a:ea typeface="メイリオ" panose="020B0604030504040204" pitchFamily="50" charset="-128"/>
              </a:rPr>
              <a:t>の削減に貢献</a:t>
            </a:r>
            <a:r>
              <a:rPr kumimoji="1" lang="ja-JP" altLang="en-US" sz="1050" dirty="0" smtClean="0">
                <a:latin typeface="メイリオ" panose="020B0604030504040204" pitchFamily="50" charset="-128"/>
                <a:ea typeface="メイリオ" panose="020B0604030504040204" pitchFamily="50" charset="-128"/>
              </a:rPr>
              <a:t>するため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までの家電よりも電気代が安く</a:t>
            </a:r>
            <a:r>
              <a:rPr kumimoji="1" lang="ja-JP" altLang="en-US" sz="1050" dirty="0" smtClean="0">
                <a:latin typeface="メイリオ" panose="020B0604030504040204" pitchFamily="50" charset="-128"/>
                <a:ea typeface="メイリオ" panose="020B0604030504040204" pitchFamily="50" charset="-128"/>
              </a:rPr>
              <a:t>なると思ったため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までの家電より</a:t>
            </a:r>
            <a:r>
              <a:rPr kumimoji="1" lang="ja-JP" altLang="en-US" sz="1050" dirty="0" smtClean="0">
                <a:latin typeface="メイリオ" panose="020B0604030504040204" pitchFamily="50" charset="-128"/>
                <a:ea typeface="メイリオ" panose="020B0604030504040204" pitchFamily="50" charset="-128"/>
              </a:rPr>
              <a:t>も高機能であるため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みんな</a:t>
            </a:r>
            <a:r>
              <a:rPr kumimoji="1" lang="ja-JP" altLang="en-US" sz="1050" dirty="0">
                <a:latin typeface="メイリオ" panose="020B0604030504040204" pitchFamily="50" charset="-128"/>
                <a:ea typeface="メイリオ" panose="020B0604030504040204" pitchFamily="50" charset="-128"/>
              </a:rPr>
              <a:t>（周りの人）</a:t>
            </a:r>
            <a:r>
              <a:rPr kumimoji="1" lang="ja-JP" altLang="en-US" sz="1050" dirty="0" smtClean="0">
                <a:latin typeface="メイリオ" panose="020B0604030504040204" pitchFamily="50" charset="-128"/>
                <a:ea typeface="メイリオ" panose="020B0604030504040204" pitchFamily="50" charset="-128"/>
              </a:rPr>
              <a:t>が省エネ家電</a:t>
            </a:r>
            <a:r>
              <a:rPr kumimoji="1" lang="ja-JP" altLang="en-US" sz="1050" dirty="0">
                <a:latin typeface="メイリオ" panose="020B0604030504040204" pitchFamily="50" charset="-128"/>
                <a:ea typeface="メイリオ" panose="020B0604030504040204" pitchFamily="50" charset="-128"/>
              </a:rPr>
              <a:t>を購入して</a:t>
            </a:r>
            <a:r>
              <a:rPr kumimoji="1" lang="ja-JP" altLang="en-US" sz="1050" dirty="0" smtClean="0">
                <a:latin typeface="メイリオ" panose="020B0604030504040204" pitchFamily="50" charset="-128"/>
                <a:ea typeface="メイリオ" panose="020B0604030504040204" pitchFamily="50" charset="-128"/>
              </a:rPr>
              <a:t>いるた</a:t>
            </a:r>
            <a:r>
              <a:rPr kumimoji="1" lang="ja-JP" altLang="en-US" sz="1050" dirty="0">
                <a:latin typeface="メイリオ" panose="020B0604030504040204" pitchFamily="50" charset="-128"/>
                <a:ea typeface="メイリオ" panose="020B0604030504040204" pitchFamily="50" charset="-128"/>
              </a:rPr>
              <a:t>め</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持って</a:t>
            </a:r>
            <a:r>
              <a:rPr kumimoji="1" lang="ja-JP" altLang="en-US" sz="1050" dirty="0">
                <a:latin typeface="メイリオ" panose="020B0604030504040204" pitchFamily="50" charset="-128"/>
                <a:ea typeface="メイリオ" panose="020B0604030504040204" pitchFamily="50" charset="-128"/>
              </a:rPr>
              <a:t>いる家電が</a:t>
            </a:r>
            <a:r>
              <a:rPr kumimoji="1" lang="ja-JP" altLang="en-US" sz="1050" dirty="0" smtClean="0">
                <a:latin typeface="メイリオ" panose="020B0604030504040204" pitchFamily="50" charset="-128"/>
                <a:ea typeface="メイリオ" panose="020B0604030504040204" pitchFamily="50" charset="-128"/>
              </a:rPr>
              <a:t>壊れたため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その他（具体的に　　　　　　　　　　　　　　</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特</a:t>
            </a:r>
            <a:r>
              <a:rPr kumimoji="1" lang="ja-JP" altLang="en-US" sz="1050" dirty="0">
                <a:latin typeface="メイリオ" panose="020B0604030504040204" pitchFamily="50" charset="-128"/>
                <a:ea typeface="メイリオ" panose="020B0604030504040204" pitchFamily="50" charset="-128"/>
              </a:rPr>
              <a:t>に理由は</a:t>
            </a:r>
            <a:r>
              <a:rPr kumimoji="1" lang="ja-JP" altLang="en-US" sz="1050" dirty="0" smtClean="0">
                <a:latin typeface="メイリオ" panose="020B0604030504040204" pitchFamily="50" charset="-128"/>
                <a:ea typeface="メイリオ" panose="020B0604030504040204" pitchFamily="50" charset="-128"/>
              </a:rPr>
              <a:t>ない・なん</a:t>
            </a:r>
            <a:r>
              <a:rPr kumimoji="1" lang="ja-JP" altLang="en-US" sz="1050" dirty="0">
                <a:latin typeface="メイリオ" panose="020B0604030504040204" pitchFamily="50" charset="-128"/>
                <a:ea typeface="メイリオ" panose="020B0604030504040204" pitchFamily="50" charset="-128"/>
              </a:rPr>
              <a:t>となく</a:t>
            </a:r>
            <a:endParaRPr kumimoji="1" lang="ja-JP" altLang="en-US" sz="1050" dirty="0" smtClean="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279000" y="5541622"/>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購入</a:t>
            </a:r>
            <a:r>
              <a:rPr kumimoji="1" lang="ja-JP" altLang="en-US" sz="1400" b="1" dirty="0" smtClean="0">
                <a:solidFill>
                  <a:schemeClr val="bg1"/>
                </a:solidFill>
                <a:latin typeface="メイリオ" panose="020B0604030504040204" pitchFamily="50" charset="-128"/>
                <a:ea typeface="メイリオ" panose="020B0604030504040204" pitchFamily="50" charset="-128"/>
              </a:rPr>
              <a:t>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の理由について</a:t>
            </a:r>
          </a:p>
        </p:txBody>
      </p:sp>
      <p:sp>
        <p:nvSpPr>
          <p:cNvPr id="72" name="テキスト ボックス 71"/>
          <p:cNvSpPr txBox="1"/>
          <p:nvPr/>
        </p:nvSpPr>
        <p:spPr>
          <a:xfrm>
            <a:off x="279000" y="6187098"/>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な</a:t>
            </a:r>
            <a:r>
              <a:rPr kumimoji="1" lang="ja-JP" altLang="en-US" sz="1200" dirty="0">
                <a:latin typeface="メイリオ" panose="020B0604030504040204" pitchFamily="50" charset="-128"/>
                <a:ea typeface="メイリオ" panose="020B0604030504040204" pitchFamily="50" charset="-128"/>
              </a:rPr>
              <a:t>ぜ</a:t>
            </a:r>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省エネ</a:t>
            </a:r>
            <a:r>
              <a:rPr kumimoji="1" lang="ja-JP" altLang="en-US" sz="1200" dirty="0" smtClean="0">
                <a:latin typeface="メイリオ" panose="020B0604030504040204" pitchFamily="50" charset="-128"/>
                <a:ea typeface="メイリオ" panose="020B0604030504040204" pitchFamily="50" charset="-128"/>
              </a:rPr>
              <a:t>家電</a:t>
            </a:r>
            <a:r>
              <a:rPr kumimoji="1" lang="ja-JP" altLang="en-US" sz="1200" dirty="0">
                <a:latin typeface="メイリオ" panose="020B0604030504040204" pitchFamily="50" charset="-128"/>
                <a:ea typeface="メイリオ" panose="020B0604030504040204" pitchFamily="50" charset="-128"/>
              </a:rPr>
              <a:t>を購入しました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興味</a:t>
            </a:r>
            <a:r>
              <a:rPr kumimoji="1" lang="ja-JP" altLang="en-US" sz="1200" dirty="0">
                <a:latin typeface="メイリオ" panose="020B0604030504040204" pitchFamily="50" charset="-128"/>
                <a:ea typeface="メイリオ" panose="020B0604030504040204" pitchFamily="50" charset="-128"/>
              </a:rPr>
              <a:t>を持ちました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a:t>
            </a:r>
          </a:p>
        </p:txBody>
      </p:sp>
      <p:grpSp>
        <p:nvGrpSpPr>
          <p:cNvPr id="102" name="グループ化 101"/>
          <p:cNvGrpSpPr/>
          <p:nvPr/>
        </p:nvGrpSpPr>
        <p:grpSpPr>
          <a:xfrm>
            <a:off x="279000" y="1755618"/>
            <a:ext cx="6336096" cy="1803530"/>
            <a:chOff x="279000" y="1779357"/>
            <a:chExt cx="6336096" cy="1803530"/>
          </a:xfrm>
        </p:grpSpPr>
        <p:sp>
          <p:nvSpPr>
            <p:cNvPr id="28" name="テキスト ボックス 27"/>
            <p:cNvSpPr txBox="1"/>
            <p:nvPr/>
          </p:nvSpPr>
          <p:spPr>
            <a:xfrm>
              <a:off x="315096" y="3294887"/>
              <a:ext cx="6300000" cy="288000"/>
            </a:xfrm>
            <a:prstGeom prst="rect">
              <a:avLst/>
            </a:prstGeom>
            <a:noFill/>
          </p:spPr>
          <p:txBody>
            <a:bodyPr wrap="square" lIns="36000" tIns="36000" rIns="36000" bIns="36000" rtlCol="0" anchor="t" anchorCtr="0">
              <a:noAutofit/>
            </a:bodyPr>
            <a:lstStyle/>
            <a:p>
              <a:pPr>
                <a:spcBef>
                  <a:spcPts val="0"/>
                </a:spcBef>
                <a:buSzPct val="100000"/>
                <a:tabLst>
                  <a:tab pos="263525" algn="l"/>
                </a:tabLst>
              </a:pP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1:	</a:t>
              </a: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5</a:t>
              </a:r>
              <a:r>
                <a:rPr kumimoji="1" lang="ja-JP" altLang="en-US" sz="900" dirty="0">
                  <a:latin typeface="メイリオ" panose="020B0604030504040204" pitchFamily="50" charset="-128"/>
                  <a:ea typeface="メイリオ" panose="020B0604030504040204" pitchFamily="50" charset="-128"/>
                </a:rPr>
                <a:t>つ星家電」とは、統一省エネルギーラベル</a:t>
              </a:r>
              <a:r>
                <a:rPr kumimoji="1" lang="ja-JP" altLang="en-US" sz="900" dirty="0" smtClean="0">
                  <a:latin typeface="メイリオ" panose="020B0604030504040204" pitchFamily="50" charset="-128"/>
                  <a:ea typeface="メイリオ" panose="020B0604030504040204" pitchFamily="50" charset="-128"/>
                </a:rPr>
                <a:t>（右図</a:t>
              </a:r>
              <a:r>
                <a:rPr kumimoji="1" lang="ja-JP" altLang="en-US" sz="900" dirty="0">
                  <a:latin typeface="メイリオ" panose="020B0604030504040204" pitchFamily="50" charset="-128"/>
                  <a:ea typeface="メイリオ" panose="020B0604030504040204" pitchFamily="50" charset="-128"/>
                </a:rPr>
                <a:t>参照）で☆</a:t>
              </a:r>
              <a:r>
                <a:rPr kumimoji="1" lang="en-US" altLang="ja-JP" sz="900" dirty="0">
                  <a:latin typeface="メイリオ" panose="020B0604030504040204" pitchFamily="50" charset="-128"/>
                  <a:ea typeface="メイリオ" panose="020B0604030504040204" pitchFamily="50" charset="-128"/>
                </a:rPr>
                <a:t>5</a:t>
              </a:r>
              <a:r>
                <a:rPr kumimoji="1" lang="ja-JP" altLang="en-US" sz="900" dirty="0" err="1">
                  <a:latin typeface="メイリオ" panose="020B0604030504040204" pitchFamily="50" charset="-128"/>
                  <a:ea typeface="メイリオ" panose="020B0604030504040204" pitchFamily="50" charset="-128"/>
                </a:rPr>
                <a:t>つの</a:t>
              </a:r>
              <a:r>
                <a:rPr kumimoji="1" lang="ja-JP" altLang="en-US" sz="900" dirty="0">
                  <a:latin typeface="メイリオ" panose="020B0604030504040204" pitchFamily="50" charset="-128"/>
                  <a:ea typeface="メイリオ" panose="020B0604030504040204" pitchFamily="50" charset="-128"/>
                </a:rPr>
                <a:t>家電を指します</a:t>
              </a: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a:t>
              </a:r>
              <a:r>
                <a:rPr kumimoji="1" lang="ja-JP" altLang="en-US" sz="900" dirty="0">
                  <a:latin typeface="メイリオ" panose="020B0604030504040204" pitchFamily="50" charset="-128"/>
                  <a:ea typeface="メイリオ" panose="020B0604030504040204" pitchFamily="50" charset="-128"/>
                </a:rPr>
                <a:t>うち</a:t>
              </a:r>
              <a:r>
                <a:rPr kumimoji="1" lang="ja-JP" altLang="en-US" sz="900" dirty="0" smtClean="0">
                  <a:latin typeface="メイリオ" panose="020B0604030504040204" pitchFamily="50" charset="-128"/>
                  <a:ea typeface="メイリオ" panose="020B0604030504040204" pitchFamily="50" charset="-128"/>
                </a:rPr>
                <a:t>、冷蔵庫、エアコン</a:t>
              </a:r>
              <a:r>
                <a:rPr kumimoji="1" lang="ja-JP" altLang="en-US" sz="900" dirty="0">
                  <a:latin typeface="メイリオ" panose="020B0604030504040204" pitchFamily="50" charset="-128"/>
                  <a:ea typeface="メイリオ" panose="020B0604030504040204" pitchFamily="50" charset="-128"/>
                </a:rPr>
                <a:t>、テレビについてお伺いします。</a:t>
              </a:r>
              <a:endParaRPr kumimoji="1" lang="ja-JP" altLang="en-US" sz="900" dirty="0" smtClean="0">
                <a:latin typeface="メイリオ" panose="020B0604030504040204" pitchFamily="50" charset="-128"/>
                <a:ea typeface="メイリオ" panose="020B0604030504040204" pitchFamily="50" charset="-128"/>
              </a:endParaRPr>
            </a:p>
          </p:txBody>
        </p:sp>
        <p:grpSp>
          <p:nvGrpSpPr>
            <p:cNvPr id="76" name="グループ化 75"/>
            <p:cNvGrpSpPr/>
            <p:nvPr/>
          </p:nvGrpSpPr>
          <p:grpSpPr>
            <a:xfrm>
              <a:off x="523156" y="2168666"/>
              <a:ext cx="5914678" cy="1306800"/>
              <a:chOff x="512680" y="2647898"/>
              <a:chExt cx="5914678" cy="1306800"/>
            </a:xfrm>
          </p:grpSpPr>
          <p:sp>
            <p:nvSpPr>
              <p:cNvPr id="73" name="テキスト ボックス 72"/>
              <p:cNvSpPr txBox="1"/>
              <p:nvPr/>
            </p:nvSpPr>
            <p:spPr>
              <a:xfrm>
                <a:off x="512680" y="2801938"/>
                <a:ext cx="2232000" cy="1080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u="sng" dirty="0" smtClean="0">
                    <a:latin typeface="メイリオ" panose="020B0604030504040204" pitchFamily="50" charset="-128"/>
                    <a:ea typeface="メイリオ" panose="020B0604030504040204" pitchFamily="50" charset="-128"/>
                  </a:rPr>
                  <a:t>◎</a:t>
                </a:r>
                <a:r>
                  <a:rPr kumimoji="1" lang="en-US" altLang="ja-JP" sz="1050" u="sng" dirty="0" smtClean="0">
                    <a:latin typeface="メイリオ" panose="020B0604030504040204" pitchFamily="50" charset="-128"/>
                    <a:ea typeface="メイリオ" panose="020B0604030504040204" pitchFamily="50" charset="-128"/>
                  </a:rPr>
                  <a:t>5</a:t>
                </a:r>
                <a:r>
                  <a:rPr kumimoji="1" lang="ja-JP" altLang="en-US" sz="1050" u="sng" dirty="0">
                    <a:latin typeface="メイリオ" panose="020B0604030504040204" pitchFamily="50" charset="-128"/>
                    <a:ea typeface="メイリオ" panose="020B0604030504040204" pitchFamily="50" charset="-128"/>
                  </a:rPr>
                  <a:t>つ星家電</a:t>
                </a:r>
                <a:r>
                  <a:rPr kumimoji="1" lang="ja-JP" altLang="en-US" sz="1050" u="sng" baseline="30000" dirty="0">
                    <a:latin typeface="メイリオ" panose="020B0604030504040204" pitchFamily="50" charset="-128"/>
                    <a:ea typeface="メイリオ" panose="020B0604030504040204" pitchFamily="50" charset="-128"/>
                  </a:rPr>
                  <a:t>*</a:t>
                </a:r>
                <a:r>
                  <a:rPr kumimoji="1" lang="en-US" altLang="ja-JP" sz="1050" u="sng" baseline="30000" dirty="0">
                    <a:latin typeface="メイリオ" panose="020B0604030504040204" pitchFamily="50" charset="-128"/>
                    <a:ea typeface="メイリオ" panose="020B0604030504040204" pitchFamily="50" charset="-128"/>
                  </a:rPr>
                  <a:t>1</a:t>
                </a:r>
                <a:r>
                  <a:rPr kumimoji="1" lang="ja-JP" altLang="en-US" sz="1050" u="sng" dirty="0">
                    <a:latin typeface="メイリオ" panose="020B0604030504040204" pitchFamily="50" charset="-128"/>
                    <a:ea typeface="メイリオ" panose="020B0604030504040204" pitchFamily="50" charset="-128"/>
                  </a:rPr>
                  <a:t>買換え</a:t>
                </a:r>
                <a:r>
                  <a:rPr kumimoji="1" lang="ja-JP" altLang="en-US" sz="1050" u="sng" dirty="0" smtClean="0">
                    <a:latin typeface="メイリオ" panose="020B0604030504040204" pitchFamily="50" charset="-128"/>
                    <a:ea typeface="メイリオ" panose="020B0604030504040204" pitchFamily="50" charset="-128"/>
                  </a:rPr>
                  <a:t>キャンペーン</a:t>
                </a:r>
                <a:endParaRPr kumimoji="1" lang="en-US" altLang="ja-JP" sz="1050" u="sng" dirty="0" smtClean="0">
                  <a:latin typeface="メイリオ" panose="020B0604030504040204" pitchFamily="50" charset="-128"/>
                  <a:ea typeface="メイリオ" panose="020B0604030504040204" pitchFamily="50" charset="-128"/>
                </a:endParaRPr>
              </a:p>
              <a:p>
                <a:pPr>
                  <a:spcBef>
                    <a:spcPts val="600"/>
                  </a:spcBef>
                  <a:buSzPct val="100000"/>
                </a:pPr>
                <a:r>
                  <a:rPr kumimoji="1" lang="ja-JP" altLang="en-US" sz="1050" dirty="0" smtClean="0">
                    <a:latin typeface="メイリオ" panose="020B0604030504040204" pitchFamily="50" charset="-128"/>
                    <a:ea typeface="メイリオ" panose="020B0604030504040204" pitchFamily="50" charset="-128"/>
                  </a:rPr>
                  <a:t>□ 内容まで詳しく知っていた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名前は知っていた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r>
                  <a:rPr kumimoji="1" lang="en-US" altLang="ja-JP" sz="1050" dirty="0" smtClean="0">
                    <a:latin typeface="メイリオ" panose="020B0604030504040204" pitchFamily="50" charset="-128"/>
                    <a:ea typeface="メイリオ" panose="020B0604030504040204" pitchFamily="50" charset="-128"/>
                  </a:rPr>
                  <a:t/>
                </a:r>
                <a:br>
                  <a:rPr kumimoji="1" lang="en-US" altLang="ja-JP" sz="1050" dirty="0" smtClean="0">
                    <a:latin typeface="メイリオ" panose="020B0604030504040204" pitchFamily="50" charset="-128"/>
                    <a:ea typeface="メイリオ" panose="020B0604030504040204" pitchFamily="50" charset="-128"/>
                  </a:rPr>
                </a:br>
                <a:r>
                  <a:rPr kumimoji="1" lang="ja-JP" altLang="en-US" sz="1050" dirty="0" smtClean="0">
                    <a:latin typeface="メイリオ" panose="020B0604030504040204" pitchFamily="50" charset="-128"/>
                    <a:ea typeface="メイリオ" panose="020B0604030504040204" pitchFamily="50" charset="-128"/>
                  </a:rPr>
                  <a:t>　 （イベントで初めて知った）</a:t>
                </a:r>
                <a:endParaRPr kumimoji="1" lang="en-US" altLang="ja-JP" sz="1050" dirty="0" smtClean="0">
                  <a:latin typeface="メイリオ" panose="020B0604030504040204" pitchFamily="50" charset="-128"/>
                  <a:ea typeface="メイリオ" panose="020B0604030504040204" pitchFamily="50" charset="-128"/>
                </a:endParaRPr>
              </a:p>
            </p:txBody>
          </p:sp>
          <p:sp>
            <p:nvSpPr>
              <p:cNvPr id="74" name="テキスト ボックス 73"/>
              <p:cNvSpPr txBox="1"/>
              <p:nvPr/>
            </p:nvSpPr>
            <p:spPr>
              <a:xfrm>
                <a:off x="2968544" y="2801938"/>
                <a:ext cx="2232000" cy="1080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u="sng" dirty="0">
                    <a:latin typeface="メイリオ" panose="020B0604030504040204" pitchFamily="50" charset="-128"/>
                    <a:ea typeface="メイリオ" panose="020B0604030504040204" pitchFamily="50" charset="-128"/>
                  </a:rPr>
                  <a:t>◎</a:t>
                </a:r>
                <a:r>
                  <a:rPr kumimoji="1" lang="ja-JP" altLang="en-US" sz="1050" u="sng" dirty="0" smtClean="0">
                    <a:latin typeface="メイリオ" panose="020B0604030504040204" pitchFamily="50" charset="-128"/>
                    <a:ea typeface="メイリオ" panose="020B0604030504040204" pitchFamily="50" charset="-128"/>
                  </a:rPr>
                  <a:t>統一省エネルギーラベル</a:t>
                </a:r>
                <a:r>
                  <a:rPr kumimoji="1" lang="ja-JP" altLang="en-US" sz="1050" u="sng" baseline="30000" dirty="0" smtClean="0">
                    <a:latin typeface="メイリオ" panose="020B0604030504040204" pitchFamily="50" charset="-128"/>
                    <a:ea typeface="メイリオ" panose="020B0604030504040204" pitchFamily="50" charset="-128"/>
                  </a:rPr>
                  <a:t>*</a:t>
                </a:r>
                <a:r>
                  <a:rPr kumimoji="1" lang="en-US" altLang="ja-JP" sz="1050" u="sng" baseline="30000" dirty="0" smtClean="0">
                    <a:latin typeface="メイリオ" panose="020B0604030504040204" pitchFamily="50" charset="-128"/>
                    <a:ea typeface="メイリオ" panose="020B0604030504040204" pitchFamily="50" charset="-128"/>
                  </a:rPr>
                  <a:t>1</a:t>
                </a:r>
                <a:r>
                  <a:rPr kumimoji="1" lang="ja-JP" altLang="en-US" sz="1050" u="sng" dirty="0" smtClean="0">
                    <a:latin typeface="メイリオ" panose="020B0604030504040204" pitchFamily="50" charset="-128"/>
                    <a:ea typeface="メイリオ" panose="020B0604030504040204" pitchFamily="50" charset="-128"/>
                  </a:rPr>
                  <a:t>制度</a:t>
                </a:r>
              </a:p>
              <a:p>
                <a:pPr>
                  <a:spcBef>
                    <a:spcPts val="600"/>
                  </a:spcBef>
                  <a:buSzPct val="100000"/>
                </a:pPr>
                <a:r>
                  <a:rPr kumimoji="1" lang="ja-JP" altLang="en-US" sz="1050" dirty="0" smtClean="0">
                    <a:latin typeface="メイリオ" panose="020B0604030504040204" pitchFamily="50" charset="-128"/>
                    <a:ea typeface="メイリオ" panose="020B0604030504040204" pitchFamily="50" charset="-128"/>
                  </a:rPr>
                  <a:t>□ 内容まで詳しく知っていた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名前は知っていた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r>
                  <a:rPr kumimoji="1" lang="en-US" altLang="ja-JP" sz="1050" dirty="0" smtClean="0">
                    <a:latin typeface="メイリオ" panose="020B0604030504040204" pitchFamily="50" charset="-128"/>
                    <a:ea typeface="メイリオ" panose="020B0604030504040204" pitchFamily="50" charset="-128"/>
                  </a:rPr>
                  <a:t/>
                </a:r>
                <a:br>
                  <a:rPr kumimoji="1" lang="en-US" altLang="ja-JP" sz="1050" dirty="0" smtClean="0">
                    <a:latin typeface="メイリオ" panose="020B0604030504040204" pitchFamily="50" charset="-128"/>
                    <a:ea typeface="メイリオ" panose="020B0604030504040204" pitchFamily="50" charset="-128"/>
                  </a:rPr>
                </a:br>
                <a:r>
                  <a:rPr kumimoji="1" lang="ja-JP" altLang="en-US" sz="1050" dirty="0" smtClean="0">
                    <a:latin typeface="メイリオ" panose="020B0604030504040204" pitchFamily="50" charset="-128"/>
                    <a:ea typeface="メイリオ" panose="020B0604030504040204" pitchFamily="50" charset="-128"/>
                  </a:rPr>
                  <a:t>　 （イベントで初めて知った）</a:t>
                </a:r>
                <a:endParaRPr kumimoji="1" lang="en-US" altLang="ja-JP" sz="1050" dirty="0" smtClean="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7"/>
              <a:stretch>
                <a:fillRect/>
              </a:stretch>
            </p:blipFill>
            <p:spPr>
              <a:xfrm>
                <a:off x="5238464" y="2647898"/>
                <a:ext cx="1188894" cy="1306800"/>
              </a:xfrm>
              <a:prstGeom prst="rect">
                <a:avLst/>
              </a:prstGeom>
            </p:spPr>
          </p:pic>
        </p:grpSp>
        <p:grpSp>
          <p:nvGrpSpPr>
            <p:cNvPr id="93" name="グループ化 92"/>
            <p:cNvGrpSpPr/>
            <p:nvPr/>
          </p:nvGrpSpPr>
          <p:grpSpPr>
            <a:xfrm>
              <a:off x="279000" y="1779357"/>
              <a:ext cx="6300000" cy="509628"/>
              <a:chOff x="279000" y="1779357"/>
              <a:chExt cx="6300000" cy="509628"/>
            </a:xfrm>
          </p:grpSpPr>
          <p:sp>
            <p:nvSpPr>
              <p:cNvPr id="6" name="角丸四角形 5"/>
              <p:cNvSpPr/>
              <p:nvPr/>
            </p:nvSpPr>
            <p:spPr bwMode="gray">
              <a:xfrm>
                <a:off x="279000" y="1779357"/>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２</a:t>
                </a:r>
                <a:r>
                  <a:rPr kumimoji="1" lang="ja-JP" altLang="en-US" sz="1400" b="1" dirty="0" smtClean="0">
                    <a:solidFill>
                      <a:schemeClr val="bg1"/>
                    </a:solidFill>
                    <a:latin typeface="メイリオ" panose="020B0604030504040204" pitchFamily="50" charset="-128"/>
                    <a:ea typeface="メイリオ" panose="020B0604030504040204" pitchFamily="50" charset="-128"/>
                  </a:rPr>
                  <a:t>．省エネ家電キャンペーンについて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79000" y="2062394"/>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smtClean="0">
                    <a:latin typeface="メイリオ" panose="020B0604030504040204" pitchFamily="50" charset="-128"/>
                    <a:ea typeface="メイリオ" panose="020B0604030504040204" pitchFamily="50" charset="-128"/>
                  </a:rPr>
                  <a:t>◆以下</a:t>
                </a:r>
                <a:r>
                  <a:rPr kumimoji="1" lang="ja-JP" altLang="en-US" sz="1200" dirty="0">
                    <a:latin typeface="メイリオ" panose="020B0604030504040204" pitchFamily="50" charset="-128"/>
                    <a:ea typeface="メイリオ" panose="020B0604030504040204" pitchFamily="50" charset="-128"/>
                  </a:rPr>
                  <a:t>のキャンペーン、制度について知っていました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endParaRPr kumimoji="1" lang="ja-JP" altLang="en-US" sz="1200" dirty="0">
                  <a:latin typeface="メイリオ" panose="020B0604030504040204" pitchFamily="50" charset="-128"/>
                  <a:ea typeface="メイリオ" panose="020B0604030504040204" pitchFamily="50" charset="-128"/>
                </a:endParaRPr>
              </a:p>
            </p:txBody>
          </p:sp>
        </p:grpSp>
      </p:grpSp>
      <p:sp>
        <p:nvSpPr>
          <p:cNvPr id="10" name="角丸四角形 9"/>
          <p:cNvSpPr/>
          <p:nvPr/>
        </p:nvSpPr>
        <p:spPr bwMode="gray">
          <a:xfrm>
            <a:off x="279000" y="7576019"/>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822753"/>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smtClean="0">
                <a:latin typeface="メイリオ" panose="020B0604030504040204" pitchFamily="50" charset="-128"/>
                <a:ea typeface="メイリオ" panose="020B0604030504040204" pitchFamily="50" charset="-128"/>
              </a:rPr>
              <a:t>2</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grpSp>
        <p:nvGrpSpPr>
          <p:cNvPr id="77" name="グループ化 76"/>
          <p:cNvGrpSpPr/>
          <p:nvPr/>
        </p:nvGrpSpPr>
        <p:grpSpPr>
          <a:xfrm>
            <a:off x="278999" y="8051443"/>
            <a:ext cx="6300001" cy="503841"/>
            <a:chOff x="278999" y="7885586"/>
            <a:chExt cx="6300001" cy="503841"/>
          </a:xfrm>
        </p:grpSpPr>
        <p:sp>
          <p:nvSpPr>
            <p:cNvPr id="62" name="テキスト ボックス 61"/>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69" name="直線コネクタ 68"/>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9" name="テキスト ボックス 48"/>
          <p:cNvSpPr txBox="1"/>
          <p:nvPr/>
        </p:nvSpPr>
        <p:spPr>
          <a:xfrm>
            <a:off x="298301" y="5814437"/>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860" dirty="0">
                <a:latin typeface="メイリオ" panose="020B0604030504040204" pitchFamily="50" charset="-128"/>
                <a:ea typeface="メイリオ" panose="020B0604030504040204" pitchFamily="50" charset="-128"/>
              </a:rPr>
              <a:t>Q3</a:t>
            </a:r>
            <a:r>
              <a:rPr kumimoji="1" lang="ja-JP" altLang="en-US" sz="860" dirty="0" smtClean="0">
                <a:latin typeface="メイリオ" panose="020B0604030504040204" pitchFamily="50" charset="-128"/>
                <a:ea typeface="メイリオ" panose="020B0604030504040204" pitchFamily="50" charset="-128"/>
              </a:rPr>
              <a:t>で「すでに購入済み」または、</a:t>
            </a:r>
            <a:endParaRPr kumimoji="1" lang="en-US" altLang="ja-JP" sz="86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en-US" altLang="ja-JP" sz="860" dirty="0" smtClean="0">
                <a:latin typeface="メイリオ" panose="020B0604030504040204" pitchFamily="50" charset="-128"/>
                <a:ea typeface="メイリオ" panose="020B0604030504040204" pitchFamily="50" charset="-128"/>
              </a:rPr>
              <a:t>Q4</a:t>
            </a:r>
            <a:r>
              <a:rPr kumimoji="1" lang="ja-JP" altLang="en-US" sz="860" dirty="0" smtClean="0">
                <a:latin typeface="メイリオ" panose="020B0604030504040204" pitchFamily="50" charset="-128"/>
                <a:ea typeface="メイリオ" panose="020B0604030504040204" pitchFamily="50" charset="-128"/>
              </a:rPr>
              <a:t>で</a:t>
            </a:r>
            <a:r>
              <a:rPr kumimoji="1" lang="ja-JP" altLang="en-US" sz="860" dirty="0">
                <a:latin typeface="メイリオ" panose="020B0604030504040204" pitchFamily="50" charset="-128"/>
                <a:ea typeface="メイリオ" panose="020B0604030504040204" pitchFamily="50" charset="-128"/>
              </a:rPr>
              <a:t>「機会があれば購入したいと思う」「興味はあるが、購入対象には入らない</a:t>
            </a:r>
            <a:r>
              <a:rPr kumimoji="1" lang="ja-JP" altLang="en-US" sz="860" dirty="0" smtClean="0">
                <a:latin typeface="メイリオ" panose="020B0604030504040204" pitchFamily="50" charset="-128"/>
                <a:ea typeface="メイリオ" panose="020B0604030504040204" pitchFamily="50" charset="-128"/>
              </a:rPr>
              <a:t>」のいずれ</a:t>
            </a:r>
            <a:r>
              <a:rPr kumimoji="1" lang="ja-JP" altLang="en-US" sz="860" dirty="0">
                <a:latin typeface="メイリオ" panose="020B0604030504040204" pitchFamily="50" charset="-128"/>
                <a:ea typeface="メイリオ" panose="020B0604030504040204" pitchFamily="50" charset="-128"/>
              </a:rPr>
              <a:t>かを選択された方にお尋ねします</a:t>
            </a:r>
            <a:r>
              <a:rPr kumimoji="1" lang="ja-JP" altLang="en-US" sz="860" dirty="0" smtClean="0">
                <a:latin typeface="メイリオ" panose="020B0604030504040204" pitchFamily="50" charset="-128"/>
                <a:ea typeface="メイリオ" panose="020B0604030504040204" pitchFamily="50" charset="-128"/>
              </a:rPr>
              <a:t>。</a:t>
            </a:r>
            <a:endParaRPr kumimoji="1" lang="en-US" altLang="ja-JP" sz="86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41168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ext uri="{D42A27DB-BD31-4B8C-83A1-F6EECF244321}">
                <p14:modId xmlns:p14="http://schemas.microsoft.com/office/powerpoint/2010/main" val="39042364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734" name="think-cell スライド" r:id="rId5" imgW="563" imgH="564" progId="TCLayout.ActiveDocument.1">
                  <p:embed/>
                </p:oleObj>
              </mc:Choice>
              <mc:Fallback>
                <p:oleObj name="think-cell スライド" r:id="rId5" imgW="563" imgH="564"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graphicFrame>
        <p:nvGraphicFramePr>
          <p:cNvPr id="2" name="オブジェクト 1" hidden="1"/>
          <p:cNvGraphicFramePr>
            <a:graphicFrameLocks noChangeAspect="1"/>
          </p:cNvGraphicFramePr>
          <p:nvPr>
            <p:custDataLst>
              <p:tags r:id="rId3"/>
            </p:custDataLst>
            <p:extLst>
              <p:ext uri="{D42A27DB-BD31-4B8C-83A1-F6EECF244321}">
                <p14:modId xmlns:p14="http://schemas.microsoft.com/office/powerpoint/2010/main" val="34434933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735" name="think-cell Slide" r:id="rId7" imgW="563" imgH="564" progId="TCLayout.ActiveDocument.1">
                  <p:embed/>
                </p:oleObj>
              </mc:Choice>
              <mc:Fallback>
                <p:oleObj name="think-cell Slide" r:id="rId7" imgW="563" imgH="564"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2" name="正方形/長方形 11"/>
          <p:cNvSpPr/>
          <p:nvPr/>
        </p:nvSpPr>
        <p:spPr bwMode="gray">
          <a:xfrm>
            <a:off x="2427141" y="348721"/>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00B050"/>
                </a:solidFill>
                <a:latin typeface="メイリオ" panose="020B0604030504040204" pitchFamily="50" charset="-128"/>
                <a:ea typeface="メイリオ" panose="020B0604030504040204" pitchFamily="50" charset="-128"/>
              </a:rPr>
              <a:t>自動車利用状況実態アンケート</a:t>
            </a:r>
            <a:endParaRPr kumimoji="1" lang="ja-JP" altLang="en-US" sz="2000" b="1" dirty="0">
              <a:solidFill>
                <a:srgbClr val="00B05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01314" y="90173"/>
            <a:ext cx="5785806" cy="195814"/>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800" dirty="0">
                <a:latin typeface="メイリオ" panose="020B0604030504040204" pitchFamily="50" charset="-128"/>
                <a:ea typeface="メイリオ" panose="020B0604030504040204" pitchFamily="50" charset="-128"/>
              </a:rPr>
              <a:t>本アンケートは、環境省「地域における地球温暖化防止活動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451855" y="701492"/>
            <a:ext cx="415080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自動車の利用状況を調査しています。わかる範囲でお答えください。</a:t>
            </a:r>
          </a:p>
        </p:txBody>
      </p:sp>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48206"/>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grpSp>
        <p:nvGrpSpPr>
          <p:cNvPr id="32" name="グループ化 31"/>
          <p:cNvGrpSpPr/>
          <p:nvPr/>
        </p:nvGrpSpPr>
        <p:grpSpPr>
          <a:xfrm>
            <a:off x="279000" y="972782"/>
            <a:ext cx="6300000" cy="1363037"/>
            <a:chOff x="279000" y="972782"/>
            <a:chExt cx="6300000" cy="1363037"/>
          </a:xfrm>
        </p:grpSpPr>
        <p:sp>
          <p:nvSpPr>
            <p:cNvPr id="5" name="角丸四角形 4"/>
            <p:cNvSpPr/>
            <p:nvPr/>
          </p:nvSpPr>
          <p:spPr bwMode="gray">
            <a:xfrm>
              <a:off x="279000" y="972782"/>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20" name="テキスト ボックス 19"/>
            <p:cNvSpPr txBox="1"/>
            <p:nvPr/>
          </p:nvSpPr>
          <p:spPr>
            <a:xfrm>
              <a:off x="279000" y="1255819"/>
              <a:ext cx="6300000" cy="1080000"/>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□女性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pPr>
              <a:r>
                <a:rPr kumimoji="1" lang="ja-JP" altLang="en-US" sz="1050" dirty="0" smtClean="0">
                  <a:latin typeface="メイリオ" panose="020B0604030504040204" pitchFamily="50" charset="-128"/>
                  <a:ea typeface="メイリオ" panose="020B0604030504040204" pitchFamily="50" charset="-128"/>
                </a:rPr>
                <a:t>所有車（いくつでも）</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 pos="2695575" algn="l"/>
                  <a:tab pos="5200650" algn="l"/>
                </a:tabLst>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ガソリン車　□ ハイブリッド車</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電気自動車　□ ディーゼル車　</a:t>
              </a:r>
              <a:r>
                <a:rPr kumimoji="1" lang="ja-JP" altLang="en-US" sz="1050" dirty="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燃料</a:t>
              </a:r>
              <a:r>
                <a:rPr kumimoji="1" lang="ja-JP" altLang="en-US" sz="1050" dirty="0">
                  <a:latin typeface="メイリオ" panose="020B0604030504040204" pitchFamily="50" charset="-128"/>
                  <a:ea typeface="メイリオ" panose="020B0604030504040204" pitchFamily="50" charset="-128"/>
                </a:rPr>
                <a:t>電池車</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 pos="2695575" algn="l"/>
                  <a:tab pos="5200650" algn="l"/>
                </a:tabLst>
              </a:pPr>
              <a:r>
                <a:rPr kumimoji="1" lang="en-US" altLang="ja-JP"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プラグインハイブリッド車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その他（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持っていない</a:t>
              </a:r>
              <a:endParaRPr kumimoji="1" lang="en-US" altLang="ja-JP" sz="1050" dirty="0" smtClean="0">
                <a:latin typeface="メイリオ" panose="020B0604030504040204" pitchFamily="50" charset="-128"/>
                <a:ea typeface="メイリオ" panose="020B0604030504040204" pitchFamily="50" charset="-128"/>
              </a:endParaRPr>
            </a:p>
          </p:txBody>
        </p:sp>
      </p:grpSp>
      <p:grpSp>
        <p:nvGrpSpPr>
          <p:cNvPr id="39" name="グループ化 38"/>
          <p:cNvGrpSpPr/>
          <p:nvPr/>
        </p:nvGrpSpPr>
        <p:grpSpPr>
          <a:xfrm>
            <a:off x="278999" y="2438576"/>
            <a:ext cx="6300001" cy="1362200"/>
            <a:chOff x="278999" y="2570427"/>
            <a:chExt cx="6300001" cy="1362200"/>
          </a:xfrm>
        </p:grpSpPr>
        <p:grpSp>
          <p:nvGrpSpPr>
            <p:cNvPr id="31" name="グループ化 30"/>
            <p:cNvGrpSpPr/>
            <p:nvPr/>
          </p:nvGrpSpPr>
          <p:grpSpPr>
            <a:xfrm>
              <a:off x="279000" y="2570427"/>
              <a:ext cx="6300000" cy="509628"/>
              <a:chOff x="279000" y="2570427"/>
              <a:chExt cx="6300000" cy="509628"/>
            </a:xfrm>
          </p:grpSpPr>
          <p:sp>
            <p:nvSpPr>
              <p:cNvPr id="7" name="角丸四角形 6"/>
              <p:cNvSpPr/>
              <p:nvPr/>
            </p:nvSpPr>
            <p:spPr bwMode="gray">
              <a:xfrm>
                <a:off x="279000" y="2570427"/>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２．これまでのエコドライブ実施状況について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2853464"/>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a:latin typeface="メイリオ" panose="020B0604030504040204" pitchFamily="50" charset="-128"/>
                    <a:ea typeface="メイリオ" panose="020B0604030504040204" pitchFamily="50" charset="-128"/>
                  </a:rPr>
                  <a:t>現在</a:t>
                </a:r>
                <a:r>
                  <a:rPr kumimoji="1" lang="ja-JP" altLang="en-US" sz="1200" dirty="0">
                    <a:latin typeface="メイリオ" panose="020B0604030504040204" pitchFamily="50" charset="-128"/>
                    <a:ea typeface="メイリオ" panose="020B0604030504040204" pitchFamily="50" charset="-128"/>
                  </a:rPr>
                  <a:t>のエコドライブの実施状況についてお聞かせください</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grpSp>
        <p:sp>
          <p:nvSpPr>
            <p:cNvPr id="59" name="テキスト ボックス 58"/>
            <p:cNvSpPr txBox="1"/>
            <p:nvPr/>
          </p:nvSpPr>
          <p:spPr>
            <a:xfrm>
              <a:off x="278999" y="3068627"/>
              <a:ext cx="6300000" cy="86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常に行っている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気づいたときに</a:t>
              </a:r>
              <a:r>
                <a:rPr kumimoji="1" lang="ja-JP" altLang="en-US" sz="1050" dirty="0">
                  <a:latin typeface="メイリオ" panose="020B0604030504040204" pitchFamily="50" charset="-128"/>
                  <a:ea typeface="メイリオ" panose="020B0604030504040204" pitchFamily="50" charset="-128"/>
                </a:rPr>
                <a:t>行</a:t>
              </a:r>
              <a:r>
                <a:rPr kumimoji="1" lang="ja-JP" altLang="en-US" sz="1050" dirty="0" smtClean="0">
                  <a:latin typeface="メイリオ" panose="020B0604030504040204" pitchFamily="50" charset="-128"/>
                  <a:ea typeface="メイリオ" panose="020B0604030504040204" pitchFamily="50" charset="-128"/>
                </a:rPr>
                <a:t>ってい</a:t>
              </a:r>
              <a:r>
                <a:rPr kumimoji="1" lang="ja-JP" altLang="en-US" sz="1050" dirty="0">
                  <a:latin typeface="メイリオ" panose="020B0604030504040204" pitchFamily="50" charset="-128"/>
                  <a:ea typeface="メイリオ" panose="020B0604030504040204" pitchFamily="50" charset="-128"/>
                </a:rPr>
                <a:t>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行っていないが、行いたいと思っている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行っておらず、行いたいとも思わない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当てはまらない（自動車運転免許を持っていない／普段運転しないなど）➡アンケート終了です。</a:t>
              </a:r>
            </a:p>
          </p:txBody>
        </p:sp>
      </p:grpSp>
      <p:grpSp>
        <p:nvGrpSpPr>
          <p:cNvPr id="8" name="グループ化 7"/>
          <p:cNvGrpSpPr/>
          <p:nvPr/>
        </p:nvGrpSpPr>
        <p:grpSpPr>
          <a:xfrm>
            <a:off x="278999" y="7251684"/>
            <a:ext cx="6300001" cy="509628"/>
            <a:chOff x="278999" y="7174415"/>
            <a:chExt cx="6300001" cy="509628"/>
          </a:xfrm>
        </p:grpSpPr>
        <p:sp>
          <p:nvSpPr>
            <p:cNvPr id="10" name="角丸四角形 9"/>
            <p:cNvSpPr/>
            <p:nvPr/>
          </p:nvSpPr>
          <p:spPr bwMode="gray">
            <a:xfrm>
              <a:off x="279000" y="7174415"/>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５．</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457452"/>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grpSp>
      <p:sp>
        <p:nvSpPr>
          <p:cNvPr id="71" name="テキスト ボックス 70"/>
          <p:cNvSpPr txBox="1"/>
          <p:nvPr/>
        </p:nvSpPr>
        <p:spPr>
          <a:xfrm>
            <a:off x="287338" y="6177136"/>
            <a:ext cx="6300000" cy="100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CO2</a:t>
            </a:r>
            <a:r>
              <a:rPr kumimoji="1" lang="ja-JP" altLang="en-US" sz="1050" dirty="0">
                <a:latin typeface="メイリオ" panose="020B0604030504040204" pitchFamily="50" charset="-128"/>
                <a:ea typeface="メイリオ" panose="020B0604030504040204" pitchFamily="50" charset="-128"/>
              </a:rPr>
              <a:t>の削減に貢献</a:t>
            </a:r>
            <a:r>
              <a:rPr kumimoji="1" lang="ja-JP" altLang="en-US" sz="1050" dirty="0" smtClean="0">
                <a:latin typeface="メイリオ" panose="020B0604030504040204" pitchFamily="50" charset="-128"/>
                <a:ea typeface="メイリオ" panose="020B0604030504040204" pitchFamily="50" charset="-128"/>
              </a:rPr>
              <a:t>するため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a:t>
            </a:r>
            <a:r>
              <a:rPr kumimoji="1" lang="ja-JP" altLang="en-US" sz="1050" dirty="0" smtClean="0">
                <a:latin typeface="メイリオ" panose="020B0604030504040204" pitchFamily="50" charset="-128"/>
                <a:ea typeface="メイリオ" panose="020B0604030504040204" pitchFamily="50" charset="-128"/>
              </a:rPr>
              <a:t>の</a:t>
            </a:r>
            <a:r>
              <a:rPr kumimoji="1" lang="ja-JP" altLang="en-US" sz="1050" dirty="0">
                <a:latin typeface="メイリオ" panose="020B0604030504040204" pitchFamily="50" charset="-128"/>
                <a:ea typeface="メイリオ" panose="020B0604030504040204" pitchFamily="50" charset="-128"/>
              </a:rPr>
              <a:t>運転</a:t>
            </a:r>
            <a:r>
              <a:rPr kumimoji="1" lang="ja-JP" altLang="en-US" sz="1050" dirty="0" smtClean="0">
                <a:latin typeface="メイリオ" panose="020B0604030504040204" pitchFamily="50" charset="-128"/>
                <a:ea typeface="メイリオ" panose="020B0604030504040204" pitchFamily="50" charset="-128"/>
              </a:rPr>
              <a:t>よりもガソリン代などの燃料代が安くなると思ったため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a:t>
            </a:r>
            <a:r>
              <a:rPr kumimoji="1" lang="ja-JP" altLang="en-US" sz="1050" dirty="0" smtClean="0">
                <a:latin typeface="メイリオ" panose="020B0604030504040204" pitchFamily="50" charset="-128"/>
                <a:ea typeface="メイリオ" panose="020B0604030504040204" pitchFamily="50" charset="-128"/>
              </a:rPr>
              <a:t>の運転よりも安全運転になると思ったため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みんな</a:t>
            </a:r>
            <a:r>
              <a:rPr kumimoji="1" lang="ja-JP" altLang="en-US" sz="1050" dirty="0">
                <a:latin typeface="メイリオ" panose="020B0604030504040204" pitchFamily="50" charset="-128"/>
                <a:ea typeface="メイリオ" panose="020B0604030504040204" pitchFamily="50" charset="-128"/>
              </a:rPr>
              <a:t>（周りの人）</a:t>
            </a:r>
            <a:r>
              <a:rPr kumimoji="1" lang="ja-JP" altLang="en-US" sz="1050" dirty="0" smtClean="0">
                <a:latin typeface="メイリオ" panose="020B0604030504040204" pitchFamily="50" charset="-128"/>
                <a:ea typeface="メイリオ" panose="020B0604030504040204" pitchFamily="50" charset="-128"/>
              </a:rPr>
              <a:t>がエコドライブを行っているため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その他</a:t>
            </a:r>
            <a:r>
              <a:rPr kumimoji="1" lang="ja-JP" altLang="en-US" sz="1050" dirty="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具体的に　</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　　　　）</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特</a:t>
            </a:r>
            <a:r>
              <a:rPr kumimoji="1" lang="ja-JP" altLang="en-US" sz="1050" dirty="0">
                <a:latin typeface="メイリオ" panose="020B0604030504040204" pitchFamily="50" charset="-128"/>
                <a:ea typeface="メイリオ" panose="020B0604030504040204" pitchFamily="50" charset="-128"/>
              </a:rPr>
              <a:t>に理由は</a:t>
            </a:r>
            <a:r>
              <a:rPr kumimoji="1" lang="ja-JP" altLang="en-US" sz="1050" dirty="0" smtClean="0">
                <a:latin typeface="メイリオ" panose="020B0604030504040204" pitchFamily="50" charset="-128"/>
                <a:ea typeface="メイリオ" panose="020B0604030504040204" pitchFamily="50" charset="-128"/>
              </a:rPr>
              <a:t>ない・なん</a:t>
            </a:r>
            <a:r>
              <a:rPr kumimoji="1" lang="ja-JP" altLang="en-US" sz="1050" dirty="0">
                <a:latin typeface="メイリオ" panose="020B0604030504040204" pitchFamily="50" charset="-128"/>
                <a:ea typeface="メイリオ" panose="020B0604030504040204" pitchFamily="50" charset="-128"/>
              </a:rPr>
              <a:t>と</a:t>
            </a:r>
            <a:r>
              <a:rPr kumimoji="1" lang="ja-JP" altLang="en-US" sz="1050" dirty="0" smtClean="0">
                <a:latin typeface="メイリオ" panose="020B0604030504040204" pitchFamily="50" charset="-128"/>
                <a:ea typeface="メイリオ" panose="020B0604030504040204" pitchFamily="50" charset="-128"/>
              </a:rPr>
              <a:t>なく</a:t>
            </a:r>
            <a:endParaRPr kumimoji="1" lang="en-US" altLang="ja-JP" sz="1050" dirty="0" smtClean="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279000" y="5277036"/>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４．実施意向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の理由について</a:t>
            </a:r>
          </a:p>
        </p:txBody>
      </p:sp>
      <p:sp>
        <p:nvSpPr>
          <p:cNvPr id="72" name="テキスト ボックス 71"/>
          <p:cNvSpPr txBox="1"/>
          <p:nvPr/>
        </p:nvSpPr>
        <p:spPr>
          <a:xfrm>
            <a:off x="279000" y="5927119"/>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な</a:t>
            </a:r>
            <a:r>
              <a:rPr kumimoji="1" lang="ja-JP" altLang="en-US" sz="1200" dirty="0">
                <a:latin typeface="メイリオ" panose="020B0604030504040204" pitchFamily="50" charset="-128"/>
                <a:ea typeface="メイリオ" panose="020B0604030504040204" pitchFamily="50" charset="-128"/>
              </a:rPr>
              <a:t>ぜ</a:t>
            </a:r>
            <a:r>
              <a:rPr kumimoji="1" lang="ja-JP" altLang="en-US" sz="1200" dirty="0" smtClean="0">
                <a:latin typeface="メイリオ" panose="020B0604030504040204" pitchFamily="50" charset="-128"/>
                <a:ea typeface="メイリオ" panose="020B0604030504040204" pitchFamily="50" charset="-128"/>
              </a:rPr>
              <a:t>、エコドライブを実施していますか</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実施したいと思いましたか（</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a:t>
            </a:r>
          </a:p>
        </p:txBody>
      </p:sp>
      <p:pic>
        <p:nvPicPr>
          <p:cNvPr id="61" name="図 60"/>
          <p:cNvPicPr>
            <a:picLocks noChangeAspect="1"/>
          </p:cNvPicPr>
          <p:nvPr/>
        </p:nvPicPr>
        <p:blipFill>
          <a:blip r:embed="rId8"/>
          <a:stretch>
            <a:fillRect/>
          </a:stretch>
        </p:blipFill>
        <p:spPr>
          <a:xfrm>
            <a:off x="279000" y="344666"/>
            <a:ext cx="2082960" cy="498262"/>
          </a:xfrm>
          <a:prstGeom prst="rect">
            <a:avLst/>
          </a:prstGeom>
        </p:spPr>
      </p:pic>
      <p:grpSp>
        <p:nvGrpSpPr>
          <p:cNvPr id="30" name="グループ化 29"/>
          <p:cNvGrpSpPr/>
          <p:nvPr/>
        </p:nvGrpSpPr>
        <p:grpSpPr>
          <a:xfrm>
            <a:off x="279000" y="3836876"/>
            <a:ext cx="6300000" cy="509628"/>
            <a:chOff x="279000" y="3913408"/>
            <a:chExt cx="6300000" cy="509628"/>
          </a:xfrm>
        </p:grpSpPr>
        <p:sp>
          <p:nvSpPr>
            <p:cNvPr id="57" name="角丸四角形 56"/>
            <p:cNvSpPr/>
            <p:nvPr/>
          </p:nvSpPr>
          <p:spPr bwMode="gray">
            <a:xfrm>
              <a:off x="279000" y="3913408"/>
              <a:ext cx="6300000" cy="252000"/>
            </a:xfrm>
            <a:prstGeom prst="roundRect">
              <a:avLst/>
            </a:prstGeom>
            <a:solidFill>
              <a:srgbClr val="25D85C"/>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a:t>
              </a:r>
              <a:r>
                <a:rPr kumimoji="1" lang="ja-JP" altLang="en-US" sz="1400" b="1" dirty="0">
                  <a:solidFill>
                    <a:schemeClr val="bg1"/>
                  </a:solidFill>
                  <a:latin typeface="メイリオ" panose="020B0604030504040204" pitchFamily="50" charset="-128"/>
                  <a:ea typeface="メイリオ" panose="020B0604030504040204" pitchFamily="50" charset="-128"/>
                </a:rPr>
                <a:t>今後</a:t>
              </a:r>
              <a:r>
                <a:rPr kumimoji="1" lang="ja-JP" altLang="en-US" sz="1400" b="1" dirty="0" smtClean="0">
                  <a:solidFill>
                    <a:schemeClr val="bg1"/>
                  </a:solidFill>
                  <a:latin typeface="メイリオ" panose="020B0604030504040204" pitchFamily="50" charset="-128"/>
                  <a:ea typeface="メイリオ" panose="020B0604030504040204" pitchFamily="50" charset="-128"/>
                </a:rPr>
                <a:t>のエコドライブ実施意向につ</a:t>
              </a:r>
              <a:r>
                <a:rPr kumimoji="1" lang="ja-JP" altLang="en-US" sz="1400" b="1" dirty="0">
                  <a:solidFill>
                    <a:schemeClr val="bg1"/>
                  </a:solidFill>
                  <a:latin typeface="メイリオ" panose="020B0604030504040204" pitchFamily="50" charset="-128"/>
                  <a:ea typeface="メイリオ" panose="020B0604030504040204" pitchFamily="50" charset="-128"/>
                </a:rPr>
                <a:t>いて</a:t>
              </a:r>
            </a:p>
          </p:txBody>
        </p:sp>
        <p:sp>
          <p:nvSpPr>
            <p:cNvPr id="66" name="テキスト ボックス 65"/>
            <p:cNvSpPr txBox="1"/>
            <p:nvPr/>
          </p:nvSpPr>
          <p:spPr>
            <a:xfrm>
              <a:off x="279000" y="4196445"/>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イベントに参加されて</a:t>
              </a:r>
              <a:r>
                <a:rPr kumimoji="1" lang="ja-JP" altLang="en-US" sz="1200" dirty="0" smtClean="0">
                  <a:latin typeface="メイリオ" panose="020B0604030504040204" pitchFamily="50" charset="-128"/>
                  <a:ea typeface="メイリオ" panose="020B0604030504040204" pitchFamily="50" charset="-128"/>
                </a:rPr>
                <a:t>、エコドライブを実施したいと思いましたか（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grpSp>
      <p:sp>
        <p:nvSpPr>
          <p:cNvPr id="68" name="テキスト ボックス 67"/>
          <p:cNvSpPr txBox="1"/>
          <p:nvPr/>
        </p:nvSpPr>
        <p:spPr>
          <a:xfrm>
            <a:off x="278999" y="4376936"/>
            <a:ext cx="6300000" cy="82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現在も常に行っており、今後も行いたい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これまで行う頻度は少なかったが、今後は常に行いたい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機会があれば行いたい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行いたいとは思わない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わからない</a:t>
            </a:r>
          </a:p>
        </p:txBody>
      </p:sp>
      <p:grpSp>
        <p:nvGrpSpPr>
          <p:cNvPr id="76" name="グループ化 75"/>
          <p:cNvGrpSpPr/>
          <p:nvPr/>
        </p:nvGrpSpPr>
        <p:grpSpPr>
          <a:xfrm>
            <a:off x="278999" y="7788853"/>
            <a:ext cx="6300001" cy="503841"/>
            <a:chOff x="278999" y="7885586"/>
            <a:chExt cx="6300001" cy="503841"/>
          </a:xfrm>
        </p:grpSpPr>
        <p:sp>
          <p:nvSpPr>
            <p:cNvPr id="80" name="テキスト ボックス 79"/>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83" name="テキスト ボックス 82"/>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86" name="直線コネクタ 85"/>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2" name="テキスト ボックス 41"/>
          <p:cNvSpPr txBox="1"/>
          <p:nvPr/>
        </p:nvSpPr>
        <p:spPr>
          <a:xfrm>
            <a:off x="298301" y="5565068"/>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900" dirty="0">
                <a:latin typeface="メイリオ" panose="020B0604030504040204" pitchFamily="50" charset="-128"/>
                <a:ea typeface="メイリオ" panose="020B0604030504040204" pitchFamily="50" charset="-128"/>
              </a:rPr>
              <a:t>Q3</a:t>
            </a:r>
            <a:r>
              <a:rPr kumimoji="1" lang="ja-JP" altLang="en-US" sz="900" dirty="0" smtClean="0">
                <a:latin typeface="メイリオ" panose="020B0604030504040204" pitchFamily="50" charset="-128"/>
                <a:ea typeface="メイリオ" panose="020B0604030504040204" pitchFamily="50" charset="-128"/>
              </a:rPr>
              <a:t>で</a:t>
            </a:r>
            <a:r>
              <a:rPr kumimoji="1" lang="ja-JP" altLang="en-US" sz="900" dirty="0">
                <a:latin typeface="メイリオ" panose="020B0604030504040204" pitchFamily="50" charset="-128"/>
                <a:ea typeface="メイリオ" panose="020B0604030504040204" pitchFamily="50" charset="-128"/>
              </a:rPr>
              <a:t>「現在も常に行っており、今後も行いたい」「これまで行う頻度は少なかったが、今後は常に行いたい</a:t>
            </a:r>
            <a:r>
              <a:rPr kumimoji="1" lang="ja-JP" altLang="en-US" sz="900" dirty="0" smtClean="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機会があれば行いたい</a:t>
            </a:r>
            <a:r>
              <a:rPr kumimoji="1" lang="ja-JP" altLang="en-US" sz="900" dirty="0" smtClean="0">
                <a:latin typeface="メイリオ" panose="020B0604030504040204" pitchFamily="50" charset="-128"/>
                <a:ea typeface="メイリオ" panose="020B0604030504040204" pitchFamily="50" charset="-128"/>
              </a:rPr>
              <a:t>」のいずれ</a:t>
            </a:r>
            <a:r>
              <a:rPr kumimoji="1" lang="ja-JP" altLang="en-US" sz="900" dirty="0">
                <a:latin typeface="メイリオ" panose="020B0604030504040204" pitchFamily="50" charset="-128"/>
                <a:ea typeface="メイリオ" panose="020B0604030504040204" pitchFamily="50" charset="-128"/>
              </a:rPr>
              <a:t>かを選択された方にお尋ねします。</a:t>
            </a:r>
            <a:endParaRPr kumimoji="1" lang="en-US"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240415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56685" y="48638"/>
            <a:ext cx="1233471" cy="1053061"/>
          </a:xfrm>
          <a:prstGeom prst="rect">
            <a:avLst/>
          </a:prstGeom>
        </p:spPr>
      </p:pic>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7371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79000" y="97278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66108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２．住宅の購入／リフォームの実施意向・予定について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1944119"/>
            <a:ext cx="6408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smtClean="0">
                <a:latin typeface="メイリオ" panose="020B0604030504040204" pitchFamily="50" charset="-128"/>
                <a:ea typeface="メイリオ" panose="020B0604030504040204" pitchFamily="50" charset="-128"/>
              </a:rPr>
              <a:t>◆住宅の</a:t>
            </a:r>
            <a:r>
              <a:rPr kumimoji="1" lang="ja-JP" altLang="en-US" sz="1050" dirty="0">
                <a:latin typeface="メイリオ" panose="020B0604030504040204" pitchFamily="50" charset="-128"/>
                <a:ea typeface="メイリオ" panose="020B0604030504040204" pitchFamily="50" charset="-128"/>
              </a:rPr>
              <a:t>購入／リフォームの実施意向・予定について、最も当てはまるものをお選び</a:t>
            </a:r>
            <a:r>
              <a:rPr kumimoji="1" lang="ja-JP" altLang="en-US" sz="1050" dirty="0" smtClean="0">
                <a:latin typeface="メイリオ" panose="020B0604030504040204" pitchFamily="50" charset="-128"/>
                <a:ea typeface="メイリオ" panose="020B0604030504040204" pitchFamily="50" charset="-128"/>
              </a:rPr>
              <a:t>ください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つ</a:t>
            </a:r>
            <a:r>
              <a:rPr kumimoji="1" lang="ja-JP" altLang="en-US" sz="1050" dirty="0" smtClean="0">
                <a:latin typeface="メイリオ" panose="020B0604030504040204" pitchFamily="50" charset="-128"/>
                <a:ea typeface="メイリオ" panose="020B0604030504040204" pitchFamily="50" charset="-128"/>
              </a:rPr>
              <a:t>回答</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grpSp>
        <p:nvGrpSpPr>
          <p:cNvPr id="16" name="グループ化 15"/>
          <p:cNvGrpSpPr/>
          <p:nvPr/>
        </p:nvGrpSpPr>
        <p:grpSpPr>
          <a:xfrm>
            <a:off x="278999" y="7536281"/>
            <a:ext cx="6300001" cy="972440"/>
            <a:chOff x="278999" y="7269595"/>
            <a:chExt cx="6300001" cy="972440"/>
          </a:xfrm>
        </p:grpSpPr>
        <p:sp>
          <p:nvSpPr>
            <p:cNvPr id="10" name="角丸四角形 9"/>
            <p:cNvSpPr/>
            <p:nvPr/>
          </p:nvSpPr>
          <p:spPr bwMode="gray">
            <a:xfrm>
              <a:off x="279000" y="7269595"/>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542121"/>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WEB</a:t>
              </a:r>
              <a:r>
                <a:rPr kumimoji="1" lang="ja-JP" altLang="en-US" sz="11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100" dirty="0" smtClean="0">
                  <a:latin typeface="メイリオ" panose="020B0604030504040204" pitchFamily="50" charset="-128"/>
                  <a:ea typeface="メイリオ" panose="020B0604030504040204" pitchFamily="50" charset="-128"/>
                </a:rPr>
                <a:t>ください</a:t>
              </a:r>
              <a:r>
                <a:rPr kumimoji="1" lang="ja-JP" altLang="en-US" sz="1100" baseline="30000" dirty="0" smtClean="0">
                  <a:latin typeface="メイリオ" panose="020B0604030504040204" pitchFamily="50" charset="-128"/>
                  <a:ea typeface="メイリオ" panose="020B0604030504040204" pitchFamily="50" charset="-128"/>
                </a:rPr>
                <a:t>*</a:t>
              </a:r>
              <a:r>
                <a:rPr kumimoji="1" lang="en-US" altLang="ja-JP" sz="1100" baseline="30000" dirty="0">
                  <a:latin typeface="メイリオ" panose="020B0604030504040204" pitchFamily="50" charset="-128"/>
                  <a:ea typeface="メイリオ" panose="020B0604030504040204" pitchFamily="50" charset="-128"/>
                </a:rPr>
                <a:t>1</a:t>
              </a:r>
              <a:r>
                <a:rPr kumimoji="1" lang="ja-JP" altLang="en-US" sz="1100" dirty="0" err="1" smtClean="0">
                  <a:latin typeface="メイリオ" panose="020B0604030504040204" pitchFamily="50" charset="-128"/>
                  <a:ea typeface="メイリオ" panose="020B0604030504040204" pitchFamily="50" charset="-128"/>
                </a:rPr>
                <a:t>。</a:t>
              </a:r>
              <a:endParaRPr kumimoji="1" lang="ja-JP" altLang="en-US" sz="1100" dirty="0" smtClean="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4268892" y="7788853"/>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以下</a:t>
              </a:r>
              <a:r>
                <a:rPr kumimoji="1" lang="ja-JP" altLang="en-US" sz="1000" dirty="0">
                  <a:latin typeface="メイリオ" panose="020B0604030504040204" pitchFamily="50" charset="-128"/>
                  <a:ea typeface="メイリオ" panose="020B0604030504040204" pitchFamily="50" charset="-128"/>
                </a:rPr>
                <a:t>は下から選択して下さい</a:t>
              </a:r>
              <a:endParaRPr kumimoji="1" lang="ja-JP" altLang="en-US" sz="1000" dirty="0" smtClean="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79000" y="8015444"/>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69" name="直線コネクタ 68"/>
            <p:cNvCxnSpPr/>
            <p:nvPr/>
          </p:nvCxnSpPr>
          <p:spPr>
            <a:xfrm>
              <a:off x="278999" y="8015444"/>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 name="角丸四角形 8"/>
          <p:cNvSpPr/>
          <p:nvPr/>
        </p:nvSpPr>
        <p:spPr bwMode="gray">
          <a:xfrm>
            <a:off x="316436" y="4328735"/>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４．今後の実施意向について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16436" y="4611772"/>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a:latin typeface="メイリオ" panose="020B0604030504040204" pitchFamily="50" charset="-128"/>
                <a:ea typeface="メイリオ" panose="020B0604030504040204" pitchFamily="50" charset="-128"/>
              </a:rPr>
              <a:t>◆</a:t>
            </a:r>
            <a:r>
              <a:rPr kumimoji="1" lang="ja-JP" altLang="en-US" sz="1050" b="1" u="sng" dirty="0">
                <a:latin typeface="メイリオ" panose="020B0604030504040204" pitchFamily="50" charset="-128"/>
                <a:ea typeface="メイリオ" panose="020B0604030504040204" pitchFamily="50" charset="-128"/>
              </a:rPr>
              <a:t>今後</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ZEH</a:t>
            </a:r>
            <a:r>
              <a:rPr kumimoji="1" lang="ja-JP" altLang="en-US" sz="1050" dirty="0">
                <a:latin typeface="メイリオ" panose="020B0604030504040204" pitchFamily="50" charset="-128"/>
                <a:ea typeface="メイリオ" panose="020B0604030504040204" pitchFamily="50" charset="-128"/>
              </a:rPr>
              <a:t>を購入／断熱リフォームを実施したいと思います</a:t>
            </a:r>
            <a:r>
              <a:rPr kumimoji="1" lang="ja-JP" altLang="en-US" sz="1050" dirty="0" smtClean="0">
                <a:latin typeface="メイリオ" panose="020B0604030504040204" pitchFamily="50" charset="-128"/>
                <a:ea typeface="メイリオ" panose="020B0604030504040204" pitchFamily="50" charset="-128"/>
              </a:rPr>
              <a:t>か</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つ回答） </a:t>
            </a:r>
            <a:r>
              <a:rPr kumimoji="1" lang="ja-JP" altLang="en-US" sz="1050" dirty="0" smtClean="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6" y="2876854"/>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316436" y="3159891"/>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a:latin typeface="メイリオ" panose="020B0604030504040204" pitchFamily="50" charset="-128"/>
                <a:ea typeface="メイリオ" panose="020B0604030504040204" pitchFamily="50" charset="-128"/>
              </a:rPr>
              <a:t>◆</a:t>
            </a:r>
            <a:r>
              <a:rPr kumimoji="1" lang="ja-JP" altLang="en-US" sz="1050" b="1" u="sng" dirty="0">
                <a:latin typeface="メイリオ" panose="020B0604030504040204" pitchFamily="50" charset="-128"/>
                <a:ea typeface="メイリオ" panose="020B0604030504040204" pitchFamily="50" charset="-128"/>
              </a:rPr>
              <a:t>イベント前</a:t>
            </a:r>
            <a:r>
              <a:rPr kumimoji="1" lang="ja-JP" altLang="en-US" sz="1050" dirty="0">
                <a:latin typeface="メイリオ" panose="020B0604030504040204" pitchFamily="50" charset="-128"/>
                <a:ea typeface="メイリオ" panose="020B0604030504040204" pitchFamily="50" charset="-128"/>
              </a:rPr>
              <a:t>、下記の省エネ住宅について興味がありましたか。最も当てはまるものをお選び</a:t>
            </a:r>
            <a:r>
              <a:rPr kumimoji="1" lang="ja-JP" altLang="en-US" sz="1050" dirty="0" smtClean="0">
                <a:latin typeface="メイリオ" panose="020B0604030504040204" pitchFamily="50" charset="-128"/>
                <a:ea typeface="メイリオ" panose="020B0604030504040204" pitchFamily="50" charset="-128"/>
              </a:rPr>
              <a:t>ください</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つ回答） </a:t>
            </a:r>
            <a:r>
              <a:rPr kumimoji="1" lang="ja-JP" altLang="en-US" sz="1050" dirty="0" smtClean="0">
                <a:latin typeface="メイリオ" panose="020B0604030504040204" pitchFamily="50" charset="-128"/>
                <a:ea typeface="メイリオ" panose="020B0604030504040204" pitchFamily="50" charset="-128"/>
              </a:rPr>
              <a:t>。</a:t>
            </a:r>
          </a:p>
        </p:txBody>
      </p:sp>
      <p:grpSp>
        <p:nvGrpSpPr>
          <p:cNvPr id="6" name="グループ化 5"/>
          <p:cNvGrpSpPr/>
          <p:nvPr/>
        </p:nvGrpSpPr>
        <p:grpSpPr>
          <a:xfrm>
            <a:off x="1288256" y="81035"/>
            <a:ext cx="5374967" cy="837910"/>
            <a:chOff x="1288256" y="81035"/>
            <a:chExt cx="5374967" cy="837910"/>
          </a:xfrm>
        </p:grpSpPr>
        <p:sp>
          <p:nvSpPr>
            <p:cNvPr id="74" name="正方形/長方形 73"/>
            <p:cNvSpPr/>
            <p:nvPr/>
          </p:nvSpPr>
          <p:spPr bwMode="gray">
            <a:xfrm>
              <a:off x="1479223" y="339583"/>
              <a:ext cx="51840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a:solidFill>
                    <a:srgbClr val="F7AC1D"/>
                  </a:solidFill>
                  <a:latin typeface="メイリオ" panose="020B0604030504040204" pitchFamily="50" charset="-128"/>
                  <a:ea typeface="メイリオ" panose="020B0604030504040204" pitchFamily="50" charset="-128"/>
                </a:rPr>
                <a:t>住宅の購入・リフォーム意向実態</a:t>
              </a:r>
              <a:r>
                <a:rPr kumimoji="1" lang="ja-JP" altLang="en-US" sz="2000" b="1" dirty="0" smtClean="0">
                  <a:solidFill>
                    <a:srgbClr val="F7AC1D"/>
                  </a:solidFill>
                  <a:latin typeface="メイリオ" panose="020B0604030504040204" pitchFamily="50" charset="-128"/>
                  <a:ea typeface="メイリオ" panose="020B0604030504040204" pitchFamily="50" charset="-128"/>
                </a:rPr>
                <a:t>アンケート</a:t>
              </a:r>
              <a:endParaRPr kumimoji="1" lang="ja-JP" altLang="en-US" sz="2000" b="1" dirty="0">
                <a:solidFill>
                  <a:srgbClr val="F7AC1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479223" y="692354"/>
              <a:ext cx="456588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住宅の購入・リフォーム意向を</a:t>
              </a:r>
              <a:r>
                <a:rPr kumimoji="1" lang="ja-JP" altLang="en-US" sz="1000" dirty="0" smtClean="0">
                  <a:latin typeface="メイリオ" panose="020B0604030504040204" pitchFamily="50" charset="-128"/>
                  <a:ea typeface="メイリオ" panose="020B0604030504040204" pitchFamily="50" charset="-128"/>
                </a:rPr>
                <a:t>調査しています。わかる範囲でお答えください。</a:t>
              </a:r>
            </a:p>
          </p:txBody>
        </p:sp>
      </p:grpSp>
      <p:sp>
        <p:nvSpPr>
          <p:cNvPr id="99" name="テキスト ボックス 98"/>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性別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男性　□ 女性　□ その他</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年齢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10</a:t>
            </a:r>
            <a:r>
              <a:rPr kumimoji="1" lang="ja-JP" altLang="en-US" sz="900" dirty="0" smtClean="0">
                <a:latin typeface="メイリオ" panose="020B0604030504040204" pitchFamily="50" charset="-128"/>
                <a:ea typeface="メイリオ" panose="020B0604030504040204" pitchFamily="50" charset="-128"/>
              </a:rPr>
              <a:t>代以下　□ </a:t>
            </a:r>
            <a:r>
              <a:rPr kumimoji="1" lang="en-US" altLang="ja-JP" sz="900" dirty="0" smtClean="0">
                <a:latin typeface="メイリオ" panose="020B0604030504040204" pitchFamily="50" charset="-128"/>
                <a:ea typeface="メイリオ" panose="020B0604030504040204" pitchFamily="50" charset="-128"/>
              </a:rPr>
              <a:t>20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30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40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50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60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70</a:t>
            </a:r>
            <a:r>
              <a:rPr kumimoji="1" lang="ja-JP" altLang="en-US" sz="900" dirty="0" smtClean="0">
                <a:latin typeface="メイリオ" panose="020B0604030504040204" pitchFamily="50" charset="-128"/>
                <a:ea typeface="メイリオ" panose="020B0604030504040204" pitchFamily="50" charset="-128"/>
              </a:rPr>
              <a:t>代以上</a:t>
            </a:r>
            <a:endParaRPr kumimoji="1" lang="en-US" altLang="ja-JP" sz="900" dirty="0" smtClean="0">
              <a:latin typeface="メイリオ" panose="020B0604030504040204" pitchFamily="50" charset="-128"/>
              <a:ea typeface="メイリオ" panose="020B0604030504040204" pitchFamily="50" charset="-128"/>
            </a:endParaRPr>
          </a:p>
        </p:txBody>
      </p:sp>
      <p:sp>
        <p:nvSpPr>
          <p:cNvPr id="380" name="角丸四角形 379"/>
          <p:cNvSpPr/>
          <p:nvPr/>
        </p:nvSpPr>
        <p:spPr bwMode="gray">
          <a:xfrm>
            <a:off x="316436" y="5673080"/>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．実施意向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a:t>
            </a:r>
            <a:r>
              <a:rPr kumimoji="1" lang="ja-JP" altLang="en-US" sz="1400" b="1" dirty="0" smtClean="0">
                <a:solidFill>
                  <a:schemeClr val="bg1"/>
                </a:solidFill>
                <a:latin typeface="メイリオ" panose="020B0604030504040204" pitchFamily="50" charset="-128"/>
                <a:ea typeface="メイリオ" panose="020B0604030504040204" pitchFamily="50" charset="-128"/>
              </a:rPr>
              <a:t>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81" name="テキスト ボックス 380"/>
          <p:cNvSpPr txBox="1"/>
          <p:nvPr/>
        </p:nvSpPr>
        <p:spPr>
          <a:xfrm>
            <a:off x="316436" y="6275008"/>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a:latin typeface="メイリオ" panose="020B0604030504040204" pitchFamily="50" charset="-128"/>
                <a:ea typeface="メイリオ" panose="020B0604030504040204" pitchFamily="50" charset="-128"/>
              </a:rPr>
              <a:t>◆なぜ</a:t>
            </a:r>
            <a:r>
              <a:rPr kumimoji="1" lang="en-US" altLang="ja-JP" sz="1050" dirty="0">
                <a:latin typeface="メイリオ" panose="020B0604030504040204" pitchFamily="50" charset="-128"/>
                <a:ea typeface="メイリオ" panose="020B0604030504040204" pitchFamily="50" charset="-128"/>
              </a:rPr>
              <a:t>ZEH</a:t>
            </a:r>
            <a:r>
              <a:rPr kumimoji="1" lang="ja-JP" altLang="en-US" sz="1050" dirty="0">
                <a:latin typeface="メイリオ" panose="020B0604030504040204" pitchFamily="50" charset="-128"/>
                <a:ea typeface="メイリオ" panose="020B0604030504040204" pitchFamily="50" charset="-128"/>
              </a:rPr>
              <a:t>／断熱リフォームに興味を持ちました</a:t>
            </a:r>
            <a:r>
              <a:rPr kumimoji="1" lang="ja-JP" altLang="en-US" sz="1050" dirty="0" smtClean="0">
                <a:latin typeface="メイリオ" panose="020B0604030504040204" pitchFamily="50" charset="-128"/>
                <a:ea typeface="メイリオ" panose="020B0604030504040204" pitchFamily="50" charset="-128"/>
              </a:rPr>
              <a:t>か（</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つまで） 。</a:t>
            </a:r>
          </a:p>
        </p:txBody>
      </p:sp>
      <p:grpSp>
        <p:nvGrpSpPr>
          <p:cNvPr id="43" name="グループ化 42"/>
          <p:cNvGrpSpPr/>
          <p:nvPr/>
        </p:nvGrpSpPr>
        <p:grpSpPr>
          <a:xfrm>
            <a:off x="346455" y="2132970"/>
            <a:ext cx="6156000" cy="698997"/>
            <a:chOff x="314925" y="2118780"/>
            <a:chExt cx="6156000" cy="698997"/>
          </a:xfrm>
        </p:grpSpPr>
        <p:sp>
          <p:nvSpPr>
            <p:cNvPr id="594" name="テキスト ボックス 593"/>
            <p:cNvSpPr txBox="1"/>
            <p:nvPr/>
          </p:nvSpPr>
          <p:spPr>
            <a:xfrm>
              <a:off x="389993" y="2321692"/>
              <a:ext cx="3346408" cy="496085"/>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今後</a:t>
              </a:r>
              <a:r>
                <a:rPr kumimoji="1" lang="en-US" altLang="ja-JP" sz="900" dirty="0" smtClean="0">
                  <a:latin typeface="メイリオ" panose="020B0604030504040204" pitchFamily="50" charset="-128"/>
                  <a:ea typeface="メイリオ" panose="020B0604030504040204" pitchFamily="50" charset="-128"/>
                </a:rPr>
                <a:t>3</a:t>
              </a:r>
              <a:r>
                <a:rPr kumimoji="1" lang="ja-JP" altLang="en-US" sz="900" dirty="0" smtClean="0">
                  <a:latin typeface="メイリオ" panose="020B0604030504040204" pitchFamily="50" charset="-128"/>
                  <a:ea typeface="メイリオ" panose="020B0604030504040204" pitchFamily="50" charset="-128"/>
                </a:rPr>
                <a:t>年以内に購入</a:t>
              </a:r>
              <a:r>
                <a:rPr kumimoji="1" lang="ja-JP" altLang="en-US" sz="900" dirty="0">
                  <a:latin typeface="メイリオ" panose="020B0604030504040204" pitchFamily="50" charset="-128"/>
                  <a:ea typeface="メイリオ" panose="020B0604030504040204" pitchFamily="50" charset="-128"/>
                </a:rPr>
                <a:t>・実施を予定している</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予定はないが</a:t>
              </a:r>
              <a:r>
                <a:rPr kumimoji="1" lang="ja-JP" altLang="en-US" sz="900" dirty="0" smtClean="0">
                  <a:latin typeface="メイリオ" panose="020B0604030504040204" pitchFamily="50" charset="-128"/>
                  <a:ea typeface="メイリオ" panose="020B0604030504040204" pitchFamily="50" charset="-128"/>
                </a:rPr>
                <a:t>、いつか購入</a:t>
              </a:r>
              <a:r>
                <a:rPr kumimoji="1" lang="ja-JP" altLang="en-US" sz="900" dirty="0">
                  <a:latin typeface="メイリオ" panose="020B0604030504040204" pitchFamily="50" charset="-128"/>
                  <a:ea typeface="メイリオ" panose="020B0604030504040204" pitchFamily="50" charset="-128"/>
                </a:rPr>
                <a:t>・実施したい</a:t>
              </a: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予定はなく、購入・実施意向もない</a:t>
              </a:r>
              <a:endParaRPr kumimoji="1" lang="en-US" altLang="ja-JP" sz="900" dirty="0" smtClean="0">
                <a:latin typeface="メイリオ" panose="020B0604030504040204" pitchFamily="50" charset="-128"/>
                <a:ea typeface="メイリオ" panose="020B0604030504040204" pitchFamily="50" charset="-128"/>
              </a:endParaRPr>
            </a:p>
          </p:txBody>
        </p:sp>
        <p:grpSp>
          <p:nvGrpSpPr>
            <p:cNvPr id="39" name="グループ化 38"/>
            <p:cNvGrpSpPr/>
            <p:nvPr/>
          </p:nvGrpSpPr>
          <p:grpSpPr>
            <a:xfrm>
              <a:off x="314925" y="2118780"/>
              <a:ext cx="6156000" cy="656766"/>
              <a:chOff x="314925" y="2118780"/>
              <a:chExt cx="6156000" cy="656766"/>
            </a:xfrm>
          </p:grpSpPr>
          <p:sp>
            <p:nvSpPr>
              <p:cNvPr id="581" name="テキスト ボックス 580"/>
              <p:cNvSpPr txBox="1"/>
              <p:nvPr/>
            </p:nvSpPr>
            <p:spPr>
              <a:xfrm>
                <a:off x="3613486" y="2118780"/>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ja-JP" altLang="en-US" sz="900" dirty="0">
                    <a:latin typeface="メイリオ" panose="020B0604030504040204" pitchFamily="50" charset="-128"/>
                    <a:ea typeface="メイリオ" panose="020B0604030504040204" pitchFamily="50" charset="-128"/>
                  </a:rPr>
                  <a:t>住宅</a:t>
                </a:r>
                <a:r>
                  <a:rPr kumimoji="1" lang="ja-JP" altLang="en-US" sz="900" dirty="0" smtClean="0">
                    <a:latin typeface="メイリオ" panose="020B0604030504040204" pitchFamily="50" charset="-128"/>
                    <a:ea typeface="メイリオ" panose="020B0604030504040204" pitchFamily="50" charset="-128"/>
                  </a:rPr>
                  <a:t>の</a:t>
                </a:r>
                <a:r>
                  <a:rPr kumimoji="1" lang="ja-JP" altLang="en-US" sz="900" dirty="0">
                    <a:latin typeface="メイリオ" panose="020B0604030504040204" pitchFamily="50" charset="-128"/>
                    <a:ea typeface="メイリオ" panose="020B0604030504040204" pitchFamily="50" charset="-128"/>
                  </a:rPr>
                  <a:t>購入</a:t>
                </a:r>
                <a:endParaRPr kumimoji="1" lang="ja-JP" altLang="en-US" sz="900" dirty="0" smtClean="0">
                  <a:latin typeface="メイリオ" panose="020B0604030504040204" pitchFamily="50" charset="-128"/>
                  <a:ea typeface="メイリオ" panose="020B0604030504040204" pitchFamily="50" charset="-128"/>
                </a:endParaRPr>
              </a:p>
            </p:txBody>
          </p:sp>
          <p:sp>
            <p:nvSpPr>
              <p:cNvPr id="582" name="テキスト ボックス 581"/>
              <p:cNvSpPr txBox="1"/>
              <p:nvPr/>
            </p:nvSpPr>
            <p:spPr>
              <a:xfrm>
                <a:off x="5076260" y="2118780"/>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リフォームの実施</a:t>
                </a:r>
              </a:p>
            </p:txBody>
          </p:sp>
          <p:cxnSp>
            <p:nvCxnSpPr>
              <p:cNvPr id="583" name="直線コネクタ 582"/>
              <p:cNvCxnSpPr/>
              <p:nvPr/>
            </p:nvCxnSpPr>
            <p:spPr>
              <a:xfrm>
                <a:off x="314925" y="2315649"/>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84" name="直線コネクタ 583"/>
              <p:cNvCxnSpPr/>
              <p:nvPr/>
            </p:nvCxnSpPr>
            <p:spPr>
              <a:xfrm>
                <a:off x="3473934" y="2159570"/>
                <a:ext cx="0" cy="612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86" name="テキスト ボックス 585"/>
              <p:cNvSpPr txBox="1"/>
              <p:nvPr/>
            </p:nvSpPr>
            <p:spPr>
              <a:xfrm>
                <a:off x="4165963" y="232007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87" name="テキスト ボックス 586"/>
              <p:cNvSpPr txBox="1"/>
              <p:nvPr/>
            </p:nvSpPr>
            <p:spPr>
              <a:xfrm>
                <a:off x="5654770" y="232007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88" name="テキスト ボックス 587"/>
              <p:cNvSpPr txBox="1"/>
              <p:nvPr/>
            </p:nvSpPr>
            <p:spPr>
              <a:xfrm>
                <a:off x="4165963" y="2459975"/>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89" name="テキスト ボックス 588"/>
              <p:cNvSpPr txBox="1"/>
              <p:nvPr/>
            </p:nvSpPr>
            <p:spPr>
              <a:xfrm>
                <a:off x="5654770" y="2459975"/>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90" name="テキスト ボックス 589"/>
              <p:cNvSpPr txBox="1"/>
              <p:nvPr/>
            </p:nvSpPr>
            <p:spPr>
              <a:xfrm>
                <a:off x="4165963" y="2599877"/>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591" name="テキスト ボックス 590"/>
              <p:cNvSpPr txBox="1"/>
              <p:nvPr/>
            </p:nvSpPr>
            <p:spPr>
              <a:xfrm>
                <a:off x="5654770" y="2599877"/>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cxnSp>
            <p:nvCxnSpPr>
              <p:cNvPr id="595" name="直線コネクタ 594"/>
              <p:cNvCxnSpPr/>
              <p:nvPr/>
            </p:nvCxnSpPr>
            <p:spPr>
              <a:xfrm>
                <a:off x="314925" y="2775546"/>
                <a:ext cx="6156000"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1" name="直線コネクタ 690"/>
              <p:cNvCxnSpPr/>
              <p:nvPr/>
            </p:nvCxnSpPr>
            <p:spPr>
              <a:xfrm>
                <a:off x="314925" y="2614860"/>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3" name="直線コネクタ 692"/>
              <p:cNvCxnSpPr/>
              <p:nvPr/>
            </p:nvCxnSpPr>
            <p:spPr>
              <a:xfrm>
                <a:off x="314925" y="2477343"/>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sp>
        <p:nvSpPr>
          <p:cNvPr id="597" name="テキスト ボックス 596"/>
          <p:cNvSpPr txBox="1"/>
          <p:nvPr/>
        </p:nvSpPr>
        <p:spPr>
          <a:xfrm>
            <a:off x="3430528" y="3376886"/>
            <a:ext cx="1724976"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smtClean="0">
                <a:latin typeface="メイリオ" panose="020B0604030504040204" pitchFamily="50" charset="-128"/>
                <a:ea typeface="メイリオ" panose="020B0604030504040204" pitchFamily="50" charset="-128"/>
              </a:rPr>
              <a:t>ZEH</a:t>
            </a:r>
          </a:p>
          <a:p>
            <a:pPr algn="ctr">
              <a:spcBef>
                <a:spcPts val="0"/>
              </a:spcBef>
              <a:buSzPct val="100000"/>
            </a:pPr>
            <a:r>
              <a:rPr kumimoji="1" lang="ja-JP" altLang="en-US" sz="700" b="1" dirty="0" smtClean="0">
                <a:latin typeface="メイリオ" panose="020B0604030504040204" pitchFamily="50" charset="-128"/>
                <a:ea typeface="メイリオ" panose="020B0604030504040204" pitchFamily="50" charset="-128"/>
              </a:rPr>
              <a:t>（ネット・ゼロ・エネルギー・ハウス）</a:t>
            </a:r>
          </a:p>
        </p:txBody>
      </p:sp>
      <p:sp>
        <p:nvSpPr>
          <p:cNvPr id="598" name="テキスト ボックス 597"/>
          <p:cNvSpPr txBox="1"/>
          <p:nvPr/>
        </p:nvSpPr>
        <p:spPr>
          <a:xfrm>
            <a:off x="5107790" y="3366147"/>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断熱</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リフォーム</a:t>
            </a:r>
          </a:p>
        </p:txBody>
      </p:sp>
      <p:cxnSp>
        <p:nvCxnSpPr>
          <p:cNvPr id="599" name="直線コネクタ 598"/>
          <p:cNvCxnSpPr/>
          <p:nvPr/>
        </p:nvCxnSpPr>
        <p:spPr>
          <a:xfrm>
            <a:off x="346455" y="3650755"/>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00" name="直線コネクタ 599"/>
          <p:cNvCxnSpPr/>
          <p:nvPr/>
        </p:nvCxnSpPr>
        <p:spPr>
          <a:xfrm>
            <a:off x="3505464" y="3439936"/>
            <a:ext cx="0" cy="792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02" name="テキスト ボックス 601"/>
          <p:cNvSpPr txBox="1"/>
          <p:nvPr/>
        </p:nvSpPr>
        <p:spPr>
          <a:xfrm>
            <a:off x="4197493" y="3655179"/>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3" name="テキスト ボックス 602"/>
          <p:cNvSpPr txBox="1"/>
          <p:nvPr/>
        </p:nvSpPr>
        <p:spPr>
          <a:xfrm>
            <a:off x="5686300" y="3655179"/>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4" name="テキスト ボックス 603"/>
          <p:cNvSpPr txBox="1"/>
          <p:nvPr/>
        </p:nvSpPr>
        <p:spPr>
          <a:xfrm>
            <a:off x="4197493" y="3795081"/>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5" name="テキスト ボックス 604"/>
          <p:cNvSpPr txBox="1"/>
          <p:nvPr/>
        </p:nvSpPr>
        <p:spPr>
          <a:xfrm>
            <a:off x="5686300" y="3795081"/>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6" name="テキスト ボックス 605"/>
          <p:cNvSpPr txBox="1"/>
          <p:nvPr/>
        </p:nvSpPr>
        <p:spPr>
          <a:xfrm>
            <a:off x="4197493" y="393498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7" name="テキスト ボックス 606"/>
          <p:cNvSpPr txBox="1"/>
          <p:nvPr/>
        </p:nvSpPr>
        <p:spPr>
          <a:xfrm>
            <a:off x="5686300" y="3934983"/>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8" name="テキスト ボックス 607"/>
          <p:cNvSpPr txBox="1"/>
          <p:nvPr/>
        </p:nvSpPr>
        <p:spPr>
          <a:xfrm>
            <a:off x="4197493" y="407488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09" name="テキスト ボックス 608"/>
          <p:cNvSpPr txBox="1"/>
          <p:nvPr/>
        </p:nvSpPr>
        <p:spPr>
          <a:xfrm>
            <a:off x="5686300" y="407488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10" name="テキスト ボックス 609"/>
          <p:cNvSpPr txBox="1"/>
          <p:nvPr/>
        </p:nvSpPr>
        <p:spPr>
          <a:xfrm>
            <a:off x="421523" y="3667308"/>
            <a:ext cx="2802103"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a:latin typeface="メイリオ" panose="020B0604030504040204" pitchFamily="50" charset="-128"/>
                <a:ea typeface="メイリオ" panose="020B0604030504040204" pitchFamily="50" charset="-128"/>
              </a:rPr>
              <a:t>すでに</a:t>
            </a:r>
            <a:r>
              <a:rPr kumimoji="1" lang="ja-JP" altLang="en-US" sz="900" dirty="0" smtClean="0">
                <a:latin typeface="メイリオ" panose="020B0604030504040204" pitchFamily="50" charset="-128"/>
                <a:ea typeface="メイリオ" panose="020B0604030504040204" pitchFamily="50" charset="-128"/>
              </a:rPr>
              <a:t>購入</a:t>
            </a:r>
            <a:r>
              <a:rPr kumimoji="1" lang="ja-JP" altLang="en-US" sz="900" dirty="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実施</a:t>
            </a:r>
            <a:r>
              <a:rPr kumimoji="1" lang="ja-JP" altLang="en-US" sz="900" dirty="0">
                <a:latin typeface="メイリオ" panose="020B0604030504040204" pitchFamily="50" charset="-128"/>
                <a:ea typeface="メイリオ" panose="020B0604030504040204" pitchFamily="50" charset="-128"/>
              </a:rPr>
              <a:t>したことがある</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内容を知っていて、興味もあった</a:t>
            </a: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内容は知っていたが、興味はなかった</a:t>
            </a: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知らなかった</a:t>
            </a:r>
            <a:endParaRPr kumimoji="1" lang="en-US" altLang="ja-JP" sz="900" dirty="0" smtClean="0">
              <a:latin typeface="メイリオ" panose="020B0604030504040204" pitchFamily="50" charset="-128"/>
              <a:ea typeface="メイリオ" panose="020B0604030504040204" pitchFamily="50" charset="-128"/>
            </a:endParaRPr>
          </a:p>
        </p:txBody>
      </p:sp>
      <p:cxnSp>
        <p:nvCxnSpPr>
          <p:cNvPr id="611" name="直線コネクタ 610"/>
          <p:cNvCxnSpPr/>
          <p:nvPr/>
        </p:nvCxnSpPr>
        <p:spPr>
          <a:xfrm>
            <a:off x="346455" y="4231752"/>
            <a:ext cx="6156000"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88" name="直線コネクタ 687"/>
          <p:cNvCxnSpPr/>
          <p:nvPr/>
        </p:nvCxnSpPr>
        <p:spPr>
          <a:xfrm>
            <a:off x="346455" y="3812550"/>
            <a:ext cx="6156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89" name="直線コネクタ 688"/>
          <p:cNvCxnSpPr/>
          <p:nvPr/>
        </p:nvCxnSpPr>
        <p:spPr>
          <a:xfrm>
            <a:off x="346455" y="3950050"/>
            <a:ext cx="6156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90" name="直線コネクタ 689"/>
          <p:cNvCxnSpPr/>
          <p:nvPr/>
        </p:nvCxnSpPr>
        <p:spPr>
          <a:xfrm>
            <a:off x="346455" y="4087549"/>
            <a:ext cx="6156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670" name="グループ化 669"/>
          <p:cNvGrpSpPr/>
          <p:nvPr/>
        </p:nvGrpSpPr>
        <p:grpSpPr>
          <a:xfrm>
            <a:off x="346455" y="6357156"/>
            <a:ext cx="6156000" cy="1116124"/>
            <a:chOff x="7090184" y="4618819"/>
            <a:chExt cx="6156000" cy="1116124"/>
          </a:xfrm>
        </p:grpSpPr>
        <p:sp>
          <p:nvSpPr>
            <p:cNvPr id="671" name="テキスト ボックス 670"/>
            <p:cNvSpPr txBox="1"/>
            <p:nvPr/>
          </p:nvSpPr>
          <p:spPr>
            <a:xfrm>
              <a:off x="10388745" y="4618819"/>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ZEH</a:t>
              </a:r>
            </a:p>
          </p:txBody>
        </p:sp>
        <p:sp>
          <p:nvSpPr>
            <p:cNvPr id="672" name="テキスト ボックス 671"/>
            <p:cNvSpPr txBox="1"/>
            <p:nvPr/>
          </p:nvSpPr>
          <p:spPr>
            <a:xfrm>
              <a:off x="11851519" y="4618819"/>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断熱</a:t>
              </a: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リフォーム</a:t>
              </a:r>
            </a:p>
          </p:txBody>
        </p:sp>
        <p:cxnSp>
          <p:nvCxnSpPr>
            <p:cNvPr id="673" name="直線コネクタ 672"/>
            <p:cNvCxnSpPr/>
            <p:nvPr/>
          </p:nvCxnSpPr>
          <p:spPr>
            <a:xfrm>
              <a:off x="7090184" y="4815688"/>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74" name="直線コネクタ 673"/>
            <p:cNvCxnSpPr/>
            <p:nvPr/>
          </p:nvCxnSpPr>
          <p:spPr>
            <a:xfrm>
              <a:off x="10249193" y="4815688"/>
              <a:ext cx="0" cy="919255"/>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76" name="直線コネクタ 675"/>
            <p:cNvCxnSpPr/>
            <p:nvPr/>
          </p:nvCxnSpPr>
          <p:spPr>
            <a:xfrm>
              <a:off x="7090184" y="5734943"/>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77" name="テキスト ボックス 676"/>
            <p:cNvSpPr txBox="1"/>
            <p:nvPr/>
          </p:nvSpPr>
          <p:spPr>
            <a:xfrm>
              <a:off x="10941222" y="4820112"/>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78" name="テキスト ボックス 677"/>
            <p:cNvSpPr txBox="1"/>
            <p:nvPr/>
          </p:nvSpPr>
          <p:spPr>
            <a:xfrm>
              <a:off x="12430029" y="4820112"/>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79" name="テキスト ボックス 678"/>
            <p:cNvSpPr txBox="1"/>
            <p:nvPr/>
          </p:nvSpPr>
          <p:spPr>
            <a:xfrm>
              <a:off x="10941222" y="496001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0" name="テキスト ボックス 679"/>
            <p:cNvSpPr txBox="1"/>
            <p:nvPr/>
          </p:nvSpPr>
          <p:spPr>
            <a:xfrm>
              <a:off x="12430029" y="496001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1" name="テキスト ボックス 680"/>
            <p:cNvSpPr txBox="1"/>
            <p:nvPr/>
          </p:nvSpPr>
          <p:spPr>
            <a:xfrm>
              <a:off x="10941222" y="509991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2" name="テキスト ボックス 681"/>
            <p:cNvSpPr txBox="1"/>
            <p:nvPr/>
          </p:nvSpPr>
          <p:spPr>
            <a:xfrm>
              <a:off x="12430029" y="509991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3" name="テキスト ボックス 682"/>
            <p:cNvSpPr txBox="1"/>
            <p:nvPr/>
          </p:nvSpPr>
          <p:spPr>
            <a:xfrm>
              <a:off x="10941222" y="5239819"/>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4" name="テキスト ボックス 683"/>
            <p:cNvSpPr txBox="1"/>
            <p:nvPr/>
          </p:nvSpPr>
          <p:spPr>
            <a:xfrm>
              <a:off x="12430029" y="5239819"/>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85" name="テキスト ボックス 684"/>
            <p:cNvSpPr txBox="1"/>
            <p:nvPr/>
          </p:nvSpPr>
          <p:spPr>
            <a:xfrm>
              <a:off x="7173424" y="4821731"/>
              <a:ext cx="3346408" cy="7270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900" dirty="0">
                  <a:latin typeface="メイリオ" panose="020B0604030504040204" pitchFamily="50" charset="-128"/>
                  <a:ea typeface="メイリオ" panose="020B0604030504040204" pitchFamily="50" charset="-128"/>
                </a:rPr>
                <a:t>CO</a:t>
              </a:r>
              <a:r>
                <a:rPr kumimoji="1" lang="ja-JP" altLang="en-US" sz="900" dirty="0">
                  <a:latin typeface="メイリオ" panose="020B0604030504040204" pitchFamily="50" charset="-128"/>
                  <a:ea typeface="メイリオ" panose="020B0604030504040204" pitchFamily="50" charset="-128"/>
                </a:rPr>
                <a:t>２削減に貢献する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光熱費が安くなるなど経済的なメリットが期待できる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住</a:t>
              </a:r>
              <a:r>
                <a:rPr kumimoji="1" lang="ja-JP" altLang="en-US" sz="900" dirty="0">
                  <a:latin typeface="メイリオ" panose="020B0604030504040204" pitchFamily="50" charset="-128"/>
                  <a:ea typeface="メイリオ" panose="020B0604030504040204" pitchFamily="50" charset="-128"/>
                </a:rPr>
                <a:t>環境が快適になる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疾患のリスクの軽減が期待できる</a:t>
              </a:r>
              <a:r>
                <a:rPr kumimoji="1" lang="ja-JP" altLang="en-US" sz="900" dirty="0" smtClean="0">
                  <a:latin typeface="メイリオ" panose="020B0604030504040204" pitchFamily="50" charset="-128"/>
                  <a:ea typeface="メイリオ" panose="020B0604030504040204" pitchFamily="50" charset="-128"/>
                </a:rPr>
                <a:t>ため</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endParaRPr kumimoji="1" lang="ja-JP" altLang="en-US" sz="90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その他（右のスペースにご記入ください）</a:t>
              </a:r>
              <a:endParaRPr kumimoji="1" lang="ja-JP" altLang="en-US" sz="900" dirty="0">
                <a:latin typeface="メイリオ" panose="020B0604030504040204" pitchFamily="50" charset="-128"/>
                <a:ea typeface="メイリオ" panose="020B0604030504040204" pitchFamily="50" charset="-128"/>
              </a:endParaRPr>
            </a:p>
            <a:p>
              <a:pPr>
                <a:spcBef>
                  <a:spcPts val="0"/>
                </a:spcBef>
                <a:buSzPct val="100000"/>
              </a:pPr>
              <a:endParaRPr kumimoji="1" lang="en-US" altLang="ja-JP" sz="900" dirty="0" smtClean="0">
                <a:latin typeface="メイリオ" panose="020B0604030504040204" pitchFamily="50" charset="-128"/>
                <a:ea typeface="メイリオ" panose="020B0604030504040204" pitchFamily="50" charset="-128"/>
              </a:endParaRPr>
            </a:p>
          </p:txBody>
        </p:sp>
        <p:cxnSp>
          <p:nvCxnSpPr>
            <p:cNvPr id="686" name="直線コネクタ 685"/>
            <p:cNvCxnSpPr/>
            <p:nvPr/>
          </p:nvCxnSpPr>
          <p:spPr>
            <a:xfrm>
              <a:off x="7090184" y="5396141"/>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7" name="直線コネクタ 696"/>
            <p:cNvCxnSpPr/>
            <p:nvPr/>
          </p:nvCxnSpPr>
          <p:spPr>
            <a:xfrm>
              <a:off x="7090184" y="4976085"/>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8" name="直線コネクタ 697"/>
            <p:cNvCxnSpPr/>
            <p:nvPr/>
          </p:nvCxnSpPr>
          <p:spPr>
            <a:xfrm>
              <a:off x="7090184" y="5116104"/>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9" name="直線コネクタ 698"/>
            <p:cNvCxnSpPr/>
            <p:nvPr/>
          </p:nvCxnSpPr>
          <p:spPr>
            <a:xfrm>
              <a:off x="7090184" y="5256123"/>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nvGrpSpPr>
          <p:cNvPr id="612" name="グループ化 611"/>
          <p:cNvGrpSpPr/>
          <p:nvPr/>
        </p:nvGrpSpPr>
        <p:grpSpPr>
          <a:xfrm>
            <a:off x="346455" y="4770459"/>
            <a:ext cx="6156000" cy="930003"/>
            <a:chOff x="7090184" y="6221741"/>
            <a:chExt cx="6156000" cy="930003"/>
          </a:xfrm>
        </p:grpSpPr>
        <p:sp>
          <p:nvSpPr>
            <p:cNvPr id="613" name="テキスト ボックス 612"/>
            <p:cNvSpPr txBox="1"/>
            <p:nvPr/>
          </p:nvSpPr>
          <p:spPr>
            <a:xfrm>
              <a:off x="10388745" y="6221741"/>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ZEH</a:t>
              </a:r>
            </a:p>
          </p:txBody>
        </p:sp>
        <p:sp>
          <p:nvSpPr>
            <p:cNvPr id="614" name="テキスト ボックス 613"/>
            <p:cNvSpPr txBox="1"/>
            <p:nvPr/>
          </p:nvSpPr>
          <p:spPr>
            <a:xfrm>
              <a:off x="11851519" y="6221741"/>
              <a:ext cx="1296000" cy="270474"/>
            </a:xfrm>
            <a:prstGeom prst="rect">
              <a:avLst/>
            </a:prstGeom>
            <a:noFill/>
          </p:spPr>
          <p:txBody>
            <a:bodyPr wrap="square" lIns="0" tIns="0" rIns="0" bIns="0" rtlCol="0" anchor="ctr" anchorCtr="0">
              <a:noAutofit/>
            </a:bodyPr>
            <a:lstStyle/>
            <a:p>
              <a:pPr algn="ctr">
                <a:spcBef>
                  <a:spcPts val="0"/>
                </a:spcBef>
                <a:buSzPct val="100000"/>
              </a:pP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断熱</a:t>
              </a:r>
              <a:r>
                <a:rPr kumimoji="1" lang="en-US" altLang="ja-JP" sz="900" b="1" dirty="0">
                  <a:latin typeface="メイリオ" panose="020B0604030504040204" pitchFamily="50" charset="-128"/>
                  <a:ea typeface="メイリオ" panose="020B0604030504040204" pitchFamily="50" charset="-128"/>
                </a:rPr>
                <a:t>”</a:t>
              </a:r>
              <a:r>
                <a:rPr kumimoji="1" lang="ja-JP" altLang="en-US" sz="900" b="1" dirty="0">
                  <a:latin typeface="メイリオ" panose="020B0604030504040204" pitchFamily="50" charset="-128"/>
                  <a:ea typeface="メイリオ" panose="020B0604030504040204" pitchFamily="50" charset="-128"/>
                </a:rPr>
                <a:t>リフォーム</a:t>
              </a:r>
            </a:p>
          </p:txBody>
        </p:sp>
        <p:cxnSp>
          <p:nvCxnSpPr>
            <p:cNvPr id="615" name="直線コネクタ 614"/>
            <p:cNvCxnSpPr/>
            <p:nvPr/>
          </p:nvCxnSpPr>
          <p:spPr>
            <a:xfrm>
              <a:off x="7090184" y="6418610"/>
              <a:ext cx="6156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16" name="直線コネクタ 615"/>
            <p:cNvCxnSpPr/>
            <p:nvPr/>
          </p:nvCxnSpPr>
          <p:spPr>
            <a:xfrm>
              <a:off x="10249193" y="6262531"/>
              <a:ext cx="0" cy="756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18" name="テキスト ボックス 617"/>
            <p:cNvSpPr txBox="1"/>
            <p:nvPr/>
          </p:nvSpPr>
          <p:spPr>
            <a:xfrm>
              <a:off x="10941222" y="642303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19" name="テキスト ボックス 618"/>
            <p:cNvSpPr txBox="1"/>
            <p:nvPr/>
          </p:nvSpPr>
          <p:spPr>
            <a:xfrm>
              <a:off x="12430029" y="6423034"/>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0" name="テキスト ボックス 619"/>
            <p:cNvSpPr txBox="1"/>
            <p:nvPr/>
          </p:nvSpPr>
          <p:spPr>
            <a:xfrm>
              <a:off x="10941222" y="656293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1" name="テキスト ボックス 620"/>
            <p:cNvSpPr txBox="1"/>
            <p:nvPr/>
          </p:nvSpPr>
          <p:spPr>
            <a:xfrm>
              <a:off x="12430029" y="6562936"/>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2" name="テキスト ボックス 621"/>
            <p:cNvSpPr txBox="1"/>
            <p:nvPr/>
          </p:nvSpPr>
          <p:spPr>
            <a:xfrm>
              <a:off x="10941222" y="6702838"/>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3" name="テキスト ボックス 622"/>
            <p:cNvSpPr txBox="1"/>
            <p:nvPr/>
          </p:nvSpPr>
          <p:spPr>
            <a:xfrm>
              <a:off x="12430029" y="6702838"/>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4" name="テキスト ボックス 623"/>
            <p:cNvSpPr txBox="1"/>
            <p:nvPr/>
          </p:nvSpPr>
          <p:spPr>
            <a:xfrm>
              <a:off x="10941222" y="6842741"/>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5" name="テキスト ボックス 624"/>
            <p:cNvSpPr txBox="1"/>
            <p:nvPr/>
          </p:nvSpPr>
          <p:spPr>
            <a:xfrm>
              <a:off x="12430029" y="6842741"/>
              <a:ext cx="192575" cy="1337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626" name="テキスト ボックス 625"/>
            <p:cNvSpPr txBox="1"/>
            <p:nvPr/>
          </p:nvSpPr>
          <p:spPr>
            <a:xfrm>
              <a:off x="7173424" y="6424653"/>
              <a:ext cx="2793931"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a:latin typeface="メイリオ" panose="020B0604030504040204" pitchFamily="50" charset="-128"/>
                  <a:ea typeface="メイリオ" panose="020B0604030504040204" pitchFamily="50" charset="-128"/>
                </a:rPr>
                <a:t>すでに</a:t>
              </a:r>
              <a:r>
                <a:rPr kumimoji="1" lang="ja-JP" altLang="en-US" sz="900" dirty="0" smtClean="0">
                  <a:latin typeface="メイリオ" panose="020B0604030504040204" pitchFamily="50" charset="-128"/>
                  <a:ea typeface="メイリオ" panose="020B0604030504040204" pitchFamily="50" charset="-128"/>
                </a:rPr>
                <a:t>購入・実施した</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a:latin typeface="メイリオ" panose="020B0604030504040204" pitchFamily="50" charset="-128"/>
                  <a:ea typeface="メイリオ" panose="020B0604030504040204" pitchFamily="50" charset="-128"/>
                </a:rPr>
                <a:t>機会があれば購入・実施したい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興味はあるが、購入・実施対象には入らない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興味</a:t>
              </a:r>
              <a:r>
                <a:rPr kumimoji="1" lang="ja-JP" altLang="en-US" sz="900" dirty="0">
                  <a:latin typeface="メイリオ" panose="020B0604030504040204" pitchFamily="50" charset="-128"/>
                  <a:ea typeface="メイリオ" panose="020B0604030504040204" pitchFamily="50" charset="-128"/>
                </a:rPr>
                <a:t>が</a:t>
              </a:r>
              <a:r>
                <a:rPr kumimoji="1" lang="ja-JP" altLang="en-US" sz="900" dirty="0" smtClean="0">
                  <a:latin typeface="メイリオ" panose="020B0604030504040204" pitchFamily="50" charset="-128"/>
                  <a:ea typeface="メイリオ" panose="020B0604030504040204" pitchFamily="50" charset="-128"/>
                </a:rPr>
                <a:t>ない</a:t>
              </a:r>
              <a:endParaRPr kumimoji="1" lang="en-US" altLang="ja-JP" sz="900" dirty="0" smtClean="0">
                <a:latin typeface="メイリオ" panose="020B0604030504040204" pitchFamily="50" charset="-128"/>
                <a:ea typeface="メイリオ" panose="020B0604030504040204" pitchFamily="50" charset="-128"/>
              </a:endParaRPr>
            </a:p>
          </p:txBody>
        </p:sp>
        <p:cxnSp>
          <p:nvCxnSpPr>
            <p:cNvPr id="627" name="直線コネクタ 626"/>
            <p:cNvCxnSpPr/>
            <p:nvPr/>
          </p:nvCxnSpPr>
          <p:spPr>
            <a:xfrm>
              <a:off x="7090184" y="7003296"/>
              <a:ext cx="6156000"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4" name="直線コネクタ 693"/>
            <p:cNvCxnSpPr/>
            <p:nvPr/>
          </p:nvCxnSpPr>
          <p:spPr>
            <a:xfrm>
              <a:off x="7090184" y="6857125"/>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5" name="直線コネクタ 694"/>
            <p:cNvCxnSpPr/>
            <p:nvPr/>
          </p:nvCxnSpPr>
          <p:spPr>
            <a:xfrm>
              <a:off x="7090184" y="6717303"/>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696" name="直線コネクタ 695"/>
            <p:cNvCxnSpPr/>
            <p:nvPr/>
          </p:nvCxnSpPr>
          <p:spPr>
            <a:xfrm>
              <a:off x="7090184" y="6577481"/>
              <a:ext cx="6156000" cy="0"/>
            </a:xfrm>
            <a:prstGeom prst="line">
              <a:avLst/>
            </a:prstGeom>
            <a:ln w="6350">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100" name="テキスト ボックス 99"/>
          <p:cNvSpPr txBox="1"/>
          <p:nvPr/>
        </p:nvSpPr>
        <p:spPr>
          <a:xfrm>
            <a:off x="298301" y="5925108"/>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900" dirty="0" smtClean="0">
                <a:latin typeface="メイリオ" panose="020B0604030504040204" pitchFamily="50" charset="-128"/>
                <a:ea typeface="メイリオ" panose="020B0604030504040204" pitchFamily="50" charset="-128"/>
              </a:rPr>
              <a:t>Q4</a:t>
            </a:r>
            <a:r>
              <a:rPr kumimoji="1" lang="ja-JP" altLang="en-US" sz="900" dirty="0">
                <a:latin typeface="メイリオ" panose="020B0604030504040204" pitchFamily="50" charset="-128"/>
                <a:ea typeface="メイリオ" panose="020B0604030504040204" pitchFamily="50" charset="-128"/>
              </a:rPr>
              <a:t>で「すで</a:t>
            </a:r>
            <a:r>
              <a:rPr kumimoji="1" lang="ja-JP" altLang="en-US" sz="900" dirty="0" smtClean="0">
                <a:latin typeface="メイリオ" panose="020B0604030504040204" pitchFamily="50" charset="-128"/>
                <a:ea typeface="メイリオ" panose="020B0604030504040204" pitchFamily="50" charset="-128"/>
              </a:rPr>
              <a:t>に購入・実施した</a:t>
            </a:r>
            <a:r>
              <a:rPr kumimoji="1" lang="ja-JP" altLang="en-US" sz="900" dirty="0">
                <a:latin typeface="メイリオ" panose="020B0604030504040204" pitchFamily="50" charset="-128"/>
                <a:ea typeface="メイリオ" panose="020B0604030504040204" pitchFamily="50" charset="-128"/>
              </a:rPr>
              <a:t>」「機会が</a:t>
            </a:r>
            <a:r>
              <a:rPr kumimoji="1" lang="ja-JP" altLang="en-US" sz="900" dirty="0" smtClean="0">
                <a:latin typeface="メイリオ" panose="020B0604030504040204" pitchFamily="50" charset="-128"/>
                <a:ea typeface="メイリオ" panose="020B0604030504040204" pitchFamily="50" charset="-128"/>
              </a:rPr>
              <a:t>あれば購入・実施</a:t>
            </a:r>
            <a:r>
              <a:rPr kumimoji="1" lang="ja-JP" altLang="en-US" sz="900" dirty="0">
                <a:latin typeface="メイリオ" panose="020B0604030504040204" pitchFamily="50" charset="-128"/>
                <a:ea typeface="メイリオ" panose="020B0604030504040204" pitchFamily="50" charset="-128"/>
              </a:rPr>
              <a:t>したい」「興味はあるが</a:t>
            </a:r>
            <a:r>
              <a:rPr kumimoji="1" lang="ja-JP" altLang="en-US" sz="900" dirty="0" smtClean="0">
                <a:latin typeface="メイリオ" panose="020B0604030504040204" pitchFamily="50" charset="-128"/>
                <a:ea typeface="メイリオ" panose="020B0604030504040204" pitchFamily="50" charset="-128"/>
              </a:rPr>
              <a:t>、購入・実施</a:t>
            </a:r>
            <a:r>
              <a:rPr kumimoji="1" lang="ja-JP" altLang="en-US" sz="900" dirty="0">
                <a:latin typeface="メイリオ" panose="020B0604030504040204" pitchFamily="50" charset="-128"/>
                <a:ea typeface="メイリオ" panose="020B0604030504040204" pitchFamily="50" charset="-128"/>
              </a:rPr>
              <a:t>対象には入らない」</a:t>
            </a:r>
            <a:r>
              <a:rPr kumimoji="1" lang="ja-JP" altLang="en-US" sz="900" dirty="0" smtClean="0">
                <a:latin typeface="メイリオ" panose="020B0604030504040204" pitchFamily="50" charset="-128"/>
                <a:ea typeface="メイリオ" panose="020B0604030504040204" pitchFamily="50" charset="-128"/>
              </a:rPr>
              <a:t>の</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900" dirty="0" smtClean="0">
                <a:latin typeface="メイリオ" panose="020B0604030504040204" pitchFamily="50" charset="-128"/>
                <a:ea typeface="メイリオ" panose="020B0604030504040204" pitchFamily="50" charset="-128"/>
              </a:rPr>
              <a:t>いずれ</a:t>
            </a:r>
            <a:r>
              <a:rPr kumimoji="1" lang="ja-JP" altLang="en-US" sz="900" dirty="0">
                <a:latin typeface="メイリオ" panose="020B0604030504040204" pitchFamily="50" charset="-128"/>
                <a:ea typeface="メイリオ" panose="020B0604030504040204" pitchFamily="50" charset="-128"/>
              </a:rPr>
              <a:t>かを選択された方にお尋ねします。</a:t>
            </a:r>
            <a:endParaRPr kumimoji="1" lang="en-US"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02395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56685" y="38911"/>
            <a:ext cx="1233471" cy="1062788"/>
          </a:xfrm>
          <a:prstGeom prst="rect">
            <a:avLst/>
          </a:prstGeom>
        </p:spPr>
      </p:pic>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7371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79000" y="97278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74852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２．住宅の購入意向・予定について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2031559"/>
            <a:ext cx="6408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◆住宅の購入意向</a:t>
            </a:r>
            <a:r>
              <a:rPr kumimoji="1" lang="ja-JP" altLang="en-US" sz="1200" dirty="0">
                <a:latin typeface="メイリオ" panose="020B0604030504040204" pitchFamily="50" charset="-128"/>
                <a:ea typeface="メイリオ" panose="020B0604030504040204" pitchFamily="50" charset="-128"/>
              </a:rPr>
              <a:t>・予定について、最も当てはまるものをお選び</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316436" y="434093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４．今後の購入意向について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16436" y="4623969"/>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今後</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ZEH</a:t>
            </a:r>
            <a:r>
              <a:rPr kumimoji="1" lang="ja-JP" altLang="en-US" sz="1200" dirty="0">
                <a:latin typeface="メイリオ" panose="020B0604030504040204" pitchFamily="50" charset="-128"/>
                <a:ea typeface="メイリオ" panose="020B0604030504040204" pitchFamily="50" charset="-128"/>
              </a:rPr>
              <a:t>を</a:t>
            </a:r>
            <a:r>
              <a:rPr kumimoji="1" lang="ja-JP" altLang="en-US" sz="1200" dirty="0" smtClean="0">
                <a:latin typeface="メイリオ" panose="020B0604030504040204" pitchFamily="50" charset="-128"/>
                <a:ea typeface="メイリオ" panose="020B0604030504040204" pitchFamily="50" charset="-128"/>
              </a:rPr>
              <a:t>購入したい</a:t>
            </a:r>
            <a:r>
              <a:rPr kumimoji="1" lang="ja-JP" altLang="en-US" sz="1200" dirty="0">
                <a:latin typeface="メイリオ" panose="020B0604030504040204" pitchFamily="50" charset="-128"/>
                <a:ea typeface="メイリオ" panose="020B0604030504040204" pitchFamily="50" charset="-128"/>
              </a:rPr>
              <a:t>と思います</a:t>
            </a:r>
            <a:r>
              <a:rPr kumimoji="1" lang="ja-JP" altLang="en-US" sz="1200" dirty="0" smtClean="0">
                <a:latin typeface="メイリオ" panose="020B0604030504040204" pitchFamily="50" charset="-128"/>
                <a:ea typeface="メイリオ" panose="020B0604030504040204" pitchFamily="50" charset="-128"/>
              </a:rPr>
              <a:t>か</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6" y="289406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316436" y="3177100"/>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イベント前</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ZEH</a:t>
            </a:r>
            <a:r>
              <a:rPr kumimoji="1" lang="ja-JP" altLang="en-US" sz="1200" dirty="0">
                <a:latin typeface="メイリオ" panose="020B0604030504040204" pitchFamily="50" charset="-128"/>
                <a:ea typeface="メイリオ" panose="020B0604030504040204" pitchFamily="50" charset="-128"/>
              </a:rPr>
              <a:t>（ネット・ゼロ・エネルギー・ハウス</a:t>
            </a:r>
            <a:r>
              <a:rPr kumimoji="1" lang="ja-JP" altLang="en-US" sz="1200" dirty="0" smtClean="0">
                <a:latin typeface="メイリオ" panose="020B0604030504040204" pitchFamily="50" charset="-128"/>
                <a:ea typeface="メイリオ" panose="020B0604030504040204" pitchFamily="50" charset="-128"/>
              </a:rPr>
              <a:t>）に</a:t>
            </a:r>
            <a:r>
              <a:rPr kumimoji="1" lang="ja-JP" altLang="en-US" sz="1200" dirty="0">
                <a:latin typeface="メイリオ" panose="020B0604030504040204" pitchFamily="50" charset="-128"/>
                <a:ea typeface="メイリオ" panose="020B0604030504040204" pitchFamily="50" charset="-128"/>
              </a:rPr>
              <a:t>興味ありましたか</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　最も当てはまる</a:t>
            </a:r>
            <a:r>
              <a:rPr kumimoji="1" lang="ja-JP" altLang="en-US" sz="1200" dirty="0">
                <a:latin typeface="メイリオ" panose="020B0604030504040204" pitchFamily="50" charset="-128"/>
                <a:ea typeface="メイリオ" panose="020B0604030504040204" pitchFamily="50" charset="-128"/>
              </a:rPr>
              <a:t>ものをお選び</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grpSp>
        <p:nvGrpSpPr>
          <p:cNvPr id="6" name="グループ化 5"/>
          <p:cNvGrpSpPr/>
          <p:nvPr/>
        </p:nvGrpSpPr>
        <p:grpSpPr>
          <a:xfrm>
            <a:off x="1288256" y="81035"/>
            <a:ext cx="5374967" cy="837910"/>
            <a:chOff x="1288256" y="81035"/>
            <a:chExt cx="5374967" cy="837910"/>
          </a:xfrm>
        </p:grpSpPr>
        <p:sp>
          <p:nvSpPr>
            <p:cNvPr id="74" name="正方形/長方形 73"/>
            <p:cNvSpPr/>
            <p:nvPr/>
          </p:nvSpPr>
          <p:spPr bwMode="gray">
            <a:xfrm>
              <a:off x="1381760" y="339583"/>
              <a:ext cx="5281463" cy="388620"/>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F7AC1D"/>
                  </a:solidFill>
                  <a:latin typeface="メイリオ" panose="020B0604030504040204" pitchFamily="50" charset="-128"/>
                  <a:ea typeface="メイリオ" panose="020B0604030504040204" pitchFamily="50" charset="-128"/>
                </a:rPr>
                <a:t>住宅の購入意向実態アンケート</a:t>
              </a:r>
              <a:endParaRPr kumimoji="1" lang="ja-JP" altLang="en-US" sz="2000" b="1" dirty="0">
                <a:solidFill>
                  <a:srgbClr val="F7AC1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736689" y="692354"/>
              <a:ext cx="4680000" cy="226591"/>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住宅</a:t>
              </a:r>
              <a:r>
                <a:rPr kumimoji="1" lang="ja-JP" altLang="en-US" sz="1000" dirty="0">
                  <a:latin typeface="メイリオ" panose="020B0604030504040204" pitchFamily="50" charset="-128"/>
                  <a:ea typeface="メイリオ" panose="020B0604030504040204" pitchFamily="50" charset="-128"/>
                </a:rPr>
                <a:t>の</a:t>
              </a:r>
              <a:r>
                <a:rPr kumimoji="1" lang="ja-JP" altLang="en-US" sz="1000" dirty="0" smtClean="0">
                  <a:latin typeface="メイリオ" panose="020B0604030504040204" pitchFamily="50" charset="-128"/>
                  <a:ea typeface="メイリオ" panose="020B0604030504040204" pitchFamily="50" charset="-128"/>
                </a:rPr>
                <a:t>購入意向</a:t>
              </a:r>
              <a:r>
                <a:rPr kumimoji="1" lang="ja-JP" altLang="en-US" sz="1000" dirty="0">
                  <a:latin typeface="メイリオ" panose="020B0604030504040204" pitchFamily="50" charset="-128"/>
                  <a:ea typeface="メイリオ" panose="020B0604030504040204" pitchFamily="50" charset="-128"/>
                </a:rPr>
                <a:t>を</a:t>
              </a:r>
              <a:r>
                <a:rPr kumimoji="1" lang="ja-JP" altLang="en-US" sz="1000" dirty="0" smtClean="0">
                  <a:latin typeface="メイリオ" panose="020B0604030504040204" pitchFamily="50" charset="-128"/>
                  <a:ea typeface="メイリオ" panose="020B0604030504040204" pitchFamily="50" charset="-128"/>
                </a:rPr>
                <a:t>調査しています。わかる範囲でお答えください。</a:t>
              </a:r>
            </a:p>
          </p:txBody>
        </p:sp>
      </p:grpSp>
      <p:sp>
        <p:nvSpPr>
          <p:cNvPr id="99" name="テキスト ボックス 98"/>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 女性　□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p:txBody>
      </p:sp>
      <p:sp>
        <p:nvSpPr>
          <p:cNvPr id="380" name="角丸四角形 379"/>
          <p:cNvSpPr/>
          <p:nvPr/>
        </p:nvSpPr>
        <p:spPr bwMode="gray">
          <a:xfrm>
            <a:off x="316436" y="560107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．購入意向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a:t>
            </a:r>
            <a:r>
              <a:rPr kumimoji="1" lang="ja-JP" altLang="en-US" sz="1400" b="1" dirty="0" smtClean="0">
                <a:solidFill>
                  <a:schemeClr val="bg1"/>
                </a:solidFill>
                <a:latin typeface="メイリオ" panose="020B0604030504040204" pitchFamily="50" charset="-128"/>
                <a:ea typeface="メイリオ" panose="020B0604030504040204" pitchFamily="50" charset="-128"/>
              </a:rPr>
              <a:t>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81" name="テキスト ボックス 380"/>
          <p:cNvSpPr txBox="1"/>
          <p:nvPr/>
        </p:nvSpPr>
        <p:spPr>
          <a:xfrm>
            <a:off x="316436" y="6239004"/>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◆なぜ</a:t>
            </a:r>
            <a:r>
              <a:rPr kumimoji="1" lang="en-US" altLang="ja-JP" sz="1200" dirty="0" smtClean="0">
                <a:latin typeface="メイリオ" panose="020B0604030504040204" pitchFamily="50" charset="-128"/>
                <a:ea typeface="メイリオ" panose="020B0604030504040204" pitchFamily="50" charset="-128"/>
              </a:rPr>
              <a:t>ZEH</a:t>
            </a:r>
            <a:r>
              <a:rPr kumimoji="1" lang="ja-JP" altLang="en-US" sz="1200" dirty="0" smtClean="0">
                <a:latin typeface="メイリオ" panose="020B0604030504040204" pitchFamily="50" charset="-128"/>
                <a:ea typeface="メイリオ" panose="020B0604030504040204" pitchFamily="50" charset="-128"/>
              </a:rPr>
              <a:t>に</a:t>
            </a:r>
            <a:r>
              <a:rPr kumimoji="1" lang="ja-JP" altLang="en-US" sz="1200" dirty="0">
                <a:latin typeface="メイリオ" panose="020B0604030504040204" pitchFamily="50" charset="-128"/>
                <a:ea typeface="メイリオ" panose="020B0604030504040204" pitchFamily="50" charset="-128"/>
              </a:rPr>
              <a:t>興味を持ちました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 。</a:t>
            </a:r>
          </a:p>
        </p:txBody>
      </p:sp>
      <p:sp>
        <p:nvSpPr>
          <p:cNvPr id="594" name="テキスト ボックス 593"/>
          <p:cNvSpPr txBox="1"/>
          <p:nvPr/>
        </p:nvSpPr>
        <p:spPr>
          <a:xfrm>
            <a:off x="287338" y="2249032"/>
            <a:ext cx="3346408" cy="496085"/>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今後</a:t>
            </a:r>
            <a:r>
              <a:rPr kumimoji="1" lang="en-US" altLang="ja-JP" sz="1050" dirty="0" smtClean="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年以内に購入を</a:t>
            </a:r>
            <a:r>
              <a:rPr kumimoji="1" lang="ja-JP" altLang="en-US" sz="1050" dirty="0">
                <a:latin typeface="メイリオ" panose="020B0604030504040204" pitchFamily="50" charset="-128"/>
                <a:ea typeface="メイリオ" panose="020B0604030504040204" pitchFamily="50" charset="-128"/>
              </a:rPr>
              <a:t>予定している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はないが</a:t>
            </a:r>
            <a:r>
              <a:rPr kumimoji="1" lang="ja-JP" altLang="en-US" sz="1050" dirty="0" smtClean="0">
                <a:latin typeface="メイリオ" panose="020B0604030504040204" pitchFamily="50" charset="-128"/>
                <a:ea typeface="メイリオ" panose="020B0604030504040204" pitchFamily="50" charset="-128"/>
              </a:rPr>
              <a:t>、いつか購入したい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はなく、</a:t>
            </a:r>
            <a:r>
              <a:rPr kumimoji="1" lang="ja-JP" altLang="en-US" sz="1050" dirty="0" smtClean="0">
                <a:latin typeface="メイリオ" panose="020B0604030504040204" pitchFamily="50" charset="-128"/>
                <a:ea typeface="メイリオ" panose="020B0604030504040204" pitchFamily="50" charset="-128"/>
              </a:rPr>
              <a:t>購入意向</a:t>
            </a:r>
            <a:r>
              <a:rPr kumimoji="1" lang="ja-JP" altLang="en-US" sz="1050" dirty="0">
                <a:latin typeface="メイリオ" panose="020B0604030504040204" pitchFamily="50" charset="-128"/>
                <a:ea typeface="メイリオ" panose="020B0604030504040204" pitchFamily="50" charset="-128"/>
              </a:rPr>
              <a:t>もない</a:t>
            </a:r>
            <a:endParaRPr kumimoji="1" lang="en-US" altLang="ja-JP" sz="1050" dirty="0" smtClean="0">
              <a:latin typeface="メイリオ" panose="020B0604030504040204" pitchFamily="50" charset="-128"/>
              <a:ea typeface="メイリオ" panose="020B0604030504040204" pitchFamily="50" charset="-128"/>
            </a:endParaRPr>
          </a:p>
        </p:txBody>
      </p:sp>
      <p:sp>
        <p:nvSpPr>
          <p:cNvPr id="610" name="テキスト ボックス 609"/>
          <p:cNvSpPr txBox="1"/>
          <p:nvPr/>
        </p:nvSpPr>
        <p:spPr>
          <a:xfrm>
            <a:off x="287338" y="3597156"/>
            <a:ext cx="2802103"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a:t>
            </a:r>
            <a:r>
              <a:rPr kumimoji="1" lang="ja-JP" altLang="en-US" sz="1050" dirty="0">
                <a:latin typeface="メイリオ" panose="020B0604030504040204" pitchFamily="50" charset="-128"/>
                <a:ea typeface="メイリオ" panose="020B0604030504040204" pitchFamily="50" charset="-128"/>
              </a:rPr>
              <a:t>に</a:t>
            </a:r>
            <a:r>
              <a:rPr kumimoji="1" lang="ja-JP" altLang="en-US" sz="1050" dirty="0" smtClean="0">
                <a:latin typeface="メイリオ" panose="020B0604030504040204" pitchFamily="50" charset="-128"/>
                <a:ea typeface="メイリオ" panose="020B0604030504040204" pitchFamily="50" charset="-128"/>
              </a:rPr>
              <a:t>購入した</a:t>
            </a:r>
            <a:r>
              <a:rPr kumimoji="1" lang="ja-JP" altLang="en-US" sz="1050" dirty="0">
                <a:latin typeface="メイリオ" panose="020B0604030504040204" pitchFamily="50" charset="-128"/>
                <a:ea typeface="メイリオ" panose="020B0604030504040204" pitchFamily="50" charset="-128"/>
              </a:rPr>
              <a:t>ことがある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を知っていて、興味もあった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は知っていたが、興味はなかった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endParaRPr kumimoji="1" lang="en-US" altLang="ja-JP" sz="1050" dirty="0" smtClean="0">
              <a:latin typeface="メイリオ" panose="020B0604030504040204" pitchFamily="50" charset="-128"/>
              <a:ea typeface="メイリオ" panose="020B0604030504040204" pitchFamily="50" charset="-128"/>
            </a:endParaRPr>
          </a:p>
        </p:txBody>
      </p:sp>
      <p:sp>
        <p:nvSpPr>
          <p:cNvPr id="685" name="テキスト ボックス 684"/>
          <p:cNvSpPr txBox="1"/>
          <p:nvPr/>
        </p:nvSpPr>
        <p:spPr>
          <a:xfrm>
            <a:off x="287338" y="6482010"/>
            <a:ext cx="5302238"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a:t>
            </a:r>
            <a:r>
              <a:rPr kumimoji="1" lang="ja-JP" altLang="en-US" sz="1050" dirty="0">
                <a:latin typeface="メイリオ" panose="020B0604030504040204" pitchFamily="50" charset="-128"/>
                <a:ea typeface="メイリオ" panose="020B0604030504040204" pitchFamily="50" charset="-128"/>
              </a:rPr>
              <a:t>２削減に貢献する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光熱費</a:t>
            </a:r>
            <a:r>
              <a:rPr kumimoji="1" lang="ja-JP" altLang="en-US" sz="1050" dirty="0">
                <a:latin typeface="メイリオ" panose="020B0604030504040204" pitchFamily="50" charset="-128"/>
                <a:ea typeface="メイリオ" panose="020B0604030504040204" pitchFamily="50" charset="-128"/>
              </a:rPr>
              <a:t>が安くなるなど経済的なメリットが期待できる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住</a:t>
            </a:r>
            <a:r>
              <a:rPr kumimoji="1" lang="ja-JP" altLang="en-US" sz="1050" dirty="0">
                <a:latin typeface="メイリオ" panose="020B0604030504040204" pitchFamily="50" charset="-128"/>
                <a:ea typeface="メイリオ" panose="020B0604030504040204" pitchFamily="50" charset="-128"/>
              </a:rPr>
              <a:t>環境が快適になる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疾患</a:t>
            </a:r>
            <a:r>
              <a:rPr kumimoji="1" lang="ja-JP" altLang="en-US" sz="1050" dirty="0">
                <a:latin typeface="メイリオ" panose="020B0604030504040204" pitchFamily="50" charset="-128"/>
                <a:ea typeface="メイリオ" panose="020B0604030504040204" pitchFamily="50" charset="-128"/>
              </a:rPr>
              <a:t>のリスクの軽減が期待できる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その他（　　　　　　　　　　　　　　　　　　　　　　　　　　　　　</a:t>
            </a:r>
            <a:r>
              <a:rPr kumimoji="1" lang="ja-JP" altLang="en-US" sz="1050" dirty="0" smtClean="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p:txBody>
      </p:sp>
      <p:sp>
        <p:nvSpPr>
          <p:cNvPr id="626" name="テキスト ボックス 625"/>
          <p:cNvSpPr txBox="1"/>
          <p:nvPr/>
        </p:nvSpPr>
        <p:spPr>
          <a:xfrm>
            <a:off x="287338" y="4844988"/>
            <a:ext cx="2793931"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a:t>
            </a:r>
            <a:r>
              <a:rPr kumimoji="1" lang="ja-JP" altLang="en-US" sz="1050" dirty="0">
                <a:latin typeface="メイリオ" panose="020B0604030504040204" pitchFamily="50" charset="-128"/>
                <a:ea typeface="メイリオ" panose="020B0604030504040204" pitchFamily="50" charset="-128"/>
              </a:rPr>
              <a:t>に</a:t>
            </a:r>
            <a:r>
              <a:rPr kumimoji="1" lang="ja-JP" altLang="en-US" sz="1050" dirty="0" smtClean="0">
                <a:latin typeface="メイリオ" panose="020B0604030504040204" pitchFamily="50" charset="-128"/>
                <a:ea typeface="メイリオ" panose="020B0604030504040204" pitchFamily="50" charset="-128"/>
              </a:rPr>
              <a:t>購入した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a:t>
            </a:r>
            <a:r>
              <a:rPr kumimoji="1" lang="ja-JP" altLang="en-US" sz="1050" dirty="0">
                <a:latin typeface="メイリオ" panose="020B0604030504040204" pitchFamily="50" charset="-128"/>
                <a:ea typeface="メイリオ" panose="020B0604030504040204" pitchFamily="50" charset="-128"/>
              </a:rPr>
              <a:t>があれば</a:t>
            </a:r>
            <a:r>
              <a:rPr kumimoji="1" lang="ja-JP" altLang="en-US" sz="1050" dirty="0" smtClean="0">
                <a:latin typeface="メイリオ" panose="020B0604030504040204" pitchFamily="50" charset="-128"/>
                <a:ea typeface="メイリオ" panose="020B0604030504040204" pitchFamily="50" charset="-128"/>
              </a:rPr>
              <a:t>購入したい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興味はあるが、購入対象には入らない</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ZEH</a:t>
            </a:r>
            <a:r>
              <a:rPr kumimoji="1" lang="ja-JP" altLang="en-US" sz="1050" dirty="0" smtClean="0">
                <a:latin typeface="メイリオ" panose="020B0604030504040204" pitchFamily="50" charset="-128"/>
                <a:ea typeface="メイリオ" panose="020B0604030504040204" pitchFamily="50" charset="-128"/>
              </a:rPr>
              <a:t>に興味</a:t>
            </a:r>
            <a:r>
              <a:rPr kumimoji="1" lang="ja-JP" altLang="en-US" sz="1050" dirty="0">
                <a:latin typeface="メイリオ" panose="020B0604030504040204" pitchFamily="50" charset="-128"/>
                <a:ea typeface="メイリオ" panose="020B0604030504040204" pitchFamily="50" charset="-128"/>
              </a:rPr>
              <a:t>が</a:t>
            </a:r>
            <a:r>
              <a:rPr kumimoji="1" lang="ja-JP" altLang="en-US" sz="1050" dirty="0" smtClean="0">
                <a:latin typeface="メイリオ" panose="020B0604030504040204" pitchFamily="50" charset="-128"/>
                <a:ea typeface="メイリオ" panose="020B0604030504040204" pitchFamily="50" charset="-128"/>
              </a:rPr>
              <a:t>ない　</a:t>
            </a:r>
            <a:endParaRPr kumimoji="1" lang="en-US" altLang="ja-JP" sz="1050" dirty="0" smtClean="0">
              <a:latin typeface="メイリオ" panose="020B0604030504040204" pitchFamily="50" charset="-128"/>
              <a:ea typeface="メイリオ" panose="020B0604030504040204" pitchFamily="50" charset="-128"/>
            </a:endParaRPr>
          </a:p>
        </p:txBody>
      </p:sp>
      <p:sp>
        <p:nvSpPr>
          <p:cNvPr id="735" name="角丸四角形 734"/>
          <p:cNvSpPr/>
          <p:nvPr/>
        </p:nvSpPr>
        <p:spPr bwMode="gray">
          <a:xfrm>
            <a:off x="279000" y="7397100"/>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736" name="テキスト ボックス 735"/>
          <p:cNvSpPr txBox="1"/>
          <p:nvPr/>
        </p:nvSpPr>
        <p:spPr>
          <a:xfrm>
            <a:off x="278999" y="7674537"/>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sp>
        <p:nvSpPr>
          <p:cNvPr id="706" name="テキスト ボックス 705"/>
          <p:cNvSpPr txBox="1"/>
          <p:nvPr/>
        </p:nvSpPr>
        <p:spPr>
          <a:xfrm>
            <a:off x="4268892" y="7943869"/>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707" name="テキスト ボックス 706"/>
          <p:cNvSpPr txBox="1"/>
          <p:nvPr/>
        </p:nvSpPr>
        <p:spPr>
          <a:xfrm>
            <a:off x="279000" y="8221119"/>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708" name="直線コネクタ 707"/>
          <p:cNvCxnSpPr/>
          <p:nvPr/>
        </p:nvCxnSpPr>
        <p:spPr>
          <a:xfrm>
            <a:off x="278999" y="8170460"/>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298301" y="5853100"/>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900" dirty="0" smtClean="0">
                <a:latin typeface="メイリオ" panose="020B0604030504040204" pitchFamily="50" charset="-128"/>
                <a:ea typeface="メイリオ" panose="020B0604030504040204" pitchFamily="50" charset="-128"/>
              </a:rPr>
              <a:t>Q4</a:t>
            </a:r>
            <a:r>
              <a:rPr kumimoji="1" lang="ja-JP" altLang="en-US" sz="900" dirty="0">
                <a:latin typeface="メイリオ" panose="020B0604030504040204" pitchFamily="50" charset="-128"/>
                <a:ea typeface="メイリオ" panose="020B0604030504040204" pitchFamily="50" charset="-128"/>
              </a:rPr>
              <a:t>で「すで</a:t>
            </a:r>
            <a:r>
              <a:rPr kumimoji="1" lang="ja-JP" altLang="en-US" sz="900" dirty="0" smtClean="0">
                <a:latin typeface="メイリオ" panose="020B0604030504040204" pitchFamily="50" charset="-128"/>
                <a:ea typeface="メイリオ" panose="020B0604030504040204" pitchFamily="50" charset="-128"/>
              </a:rPr>
              <a:t>に購入した</a:t>
            </a:r>
            <a:r>
              <a:rPr kumimoji="1" lang="ja-JP" altLang="en-US" sz="900" dirty="0">
                <a:latin typeface="メイリオ" panose="020B0604030504040204" pitchFamily="50" charset="-128"/>
                <a:ea typeface="メイリオ" panose="020B0604030504040204" pitchFamily="50" charset="-128"/>
              </a:rPr>
              <a:t>」「機会が</a:t>
            </a:r>
            <a:r>
              <a:rPr kumimoji="1" lang="ja-JP" altLang="en-US" sz="900" dirty="0" smtClean="0">
                <a:latin typeface="メイリオ" panose="020B0604030504040204" pitchFamily="50" charset="-128"/>
                <a:ea typeface="メイリオ" panose="020B0604030504040204" pitchFamily="50" charset="-128"/>
              </a:rPr>
              <a:t>あれば購入したい</a:t>
            </a:r>
            <a:r>
              <a:rPr kumimoji="1" lang="ja-JP" altLang="en-US" sz="900" dirty="0">
                <a:latin typeface="メイリオ" panose="020B0604030504040204" pitchFamily="50" charset="-128"/>
                <a:ea typeface="メイリオ" panose="020B0604030504040204" pitchFamily="50" charset="-128"/>
              </a:rPr>
              <a:t>」「興味はあるが</a:t>
            </a:r>
            <a:r>
              <a:rPr kumimoji="1" lang="ja-JP" altLang="en-US" sz="900" dirty="0" smtClean="0">
                <a:latin typeface="メイリオ" panose="020B0604030504040204" pitchFamily="50" charset="-128"/>
                <a:ea typeface="メイリオ" panose="020B0604030504040204" pitchFamily="50" charset="-128"/>
              </a:rPr>
              <a:t>、購入対象</a:t>
            </a:r>
            <a:r>
              <a:rPr kumimoji="1" lang="ja-JP" altLang="en-US" sz="900" dirty="0">
                <a:latin typeface="メイリオ" panose="020B0604030504040204" pitchFamily="50" charset="-128"/>
                <a:ea typeface="メイリオ" panose="020B0604030504040204" pitchFamily="50" charset="-128"/>
              </a:rPr>
              <a:t>には入らない」</a:t>
            </a:r>
            <a:r>
              <a:rPr kumimoji="1" lang="ja-JP" altLang="en-US" sz="900" dirty="0" smtClean="0">
                <a:latin typeface="メイリオ" panose="020B0604030504040204" pitchFamily="50" charset="-128"/>
                <a:ea typeface="メイリオ" panose="020B0604030504040204" pitchFamily="50" charset="-128"/>
              </a:rPr>
              <a:t>の</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900" dirty="0" smtClean="0">
                <a:latin typeface="メイリオ" panose="020B0604030504040204" pitchFamily="50" charset="-128"/>
                <a:ea typeface="メイリオ" panose="020B0604030504040204" pitchFamily="50" charset="-128"/>
              </a:rPr>
              <a:t>いずれ</a:t>
            </a:r>
            <a:r>
              <a:rPr kumimoji="1" lang="ja-JP" altLang="en-US" sz="900" dirty="0">
                <a:latin typeface="メイリオ" panose="020B0604030504040204" pitchFamily="50" charset="-128"/>
                <a:ea typeface="メイリオ" panose="020B0604030504040204" pitchFamily="50" charset="-128"/>
              </a:rPr>
              <a:t>かを選択された方にお尋ねします。</a:t>
            </a:r>
            <a:endParaRPr kumimoji="1" lang="en-US"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0177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56685" y="48638"/>
            <a:ext cx="1233471" cy="1053061"/>
          </a:xfrm>
          <a:prstGeom prst="rect">
            <a:avLst/>
          </a:prstGeom>
        </p:spPr>
      </p:pic>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7371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79000" y="97278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695973"/>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２．住宅のリフォームの実施意向・予定について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1979009"/>
            <a:ext cx="6408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◆住宅のリフォームの実施意向</a:t>
            </a:r>
            <a:r>
              <a:rPr kumimoji="1" lang="ja-JP" altLang="en-US" sz="1200" dirty="0">
                <a:latin typeface="メイリオ" panose="020B0604030504040204" pitchFamily="50" charset="-128"/>
                <a:ea typeface="メイリオ" panose="020B0604030504040204" pitchFamily="50" charset="-128"/>
              </a:rPr>
              <a:t>・予定について、最も当てはまるものをお選び</a:t>
            </a:r>
            <a:r>
              <a:rPr kumimoji="1" lang="ja-JP" altLang="en-US" sz="1200" dirty="0" smtClean="0">
                <a:latin typeface="メイリオ" panose="020B0604030504040204" pitchFamily="50" charset="-128"/>
                <a:ea typeface="メイリオ" panose="020B0604030504040204" pitchFamily="50" charset="-128"/>
              </a:rPr>
              <a:t>ください</a:t>
            </a:r>
            <a:endParaRPr kumimoji="1" lang="en-US" altLang="ja-JP" sz="12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316436" y="434093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４．今後の実施意向について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316436" y="4623969"/>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今後</a:t>
            </a:r>
            <a:r>
              <a:rPr kumimoji="1" lang="ja-JP" altLang="en-US" sz="1200" dirty="0" smtClean="0">
                <a:latin typeface="メイリオ" panose="020B0604030504040204" pitchFamily="50" charset="-128"/>
                <a:ea typeface="メイリオ" panose="020B0604030504040204" pitchFamily="50" charset="-128"/>
              </a:rPr>
              <a:t>、断熱リフォームを実施したい</a:t>
            </a:r>
            <a:r>
              <a:rPr kumimoji="1" lang="ja-JP" altLang="en-US" sz="1200" dirty="0">
                <a:latin typeface="メイリオ" panose="020B0604030504040204" pitchFamily="50" charset="-128"/>
                <a:ea typeface="メイリオ" panose="020B0604030504040204" pitchFamily="50" charset="-128"/>
              </a:rPr>
              <a:t>と思います</a:t>
            </a:r>
            <a:r>
              <a:rPr kumimoji="1" lang="ja-JP" altLang="en-US" sz="1200" dirty="0" smtClean="0">
                <a:latin typeface="メイリオ" panose="020B0604030504040204" pitchFamily="50" charset="-128"/>
                <a:ea typeface="メイリオ" panose="020B0604030504040204" pitchFamily="50" charset="-128"/>
              </a:rPr>
              <a:t>か</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6" y="2952678"/>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316436" y="3235715"/>
            <a:ext cx="6300000" cy="226591"/>
          </a:xfrm>
          <a:prstGeom prst="rect">
            <a:avLst/>
          </a:prstGeom>
          <a:noFill/>
        </p:spPr>
        <p:txBody>
          <a:bodyPr wrap="square" lIns="36000" tIns="36000" rIns="36000" bIns="36000" rtlCol="0" anchor="t" anchorCtr="0">
            <a:noAutofit/>
          </a:bodyPr>
          <a:lstStyle/>
          <a:p>
            <a:pPr>
              <a:spcBef>
                <a:spcPts val="0"/>
              </a:spcBef>
              <a:buSzPct val="100000"/>
              <a:tabLst>
                <a:tab pos="177800"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イベント前</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断熱</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リフォームに</a:t>
            </a:r>
            <a:r>
              <a:rPr kumimoji="1" lang="ja-JP" altLang="en-US" sz="1200" dirty="0">
                <a:latin typeface="メイリオ" panose="020B0604030504040204" pitchFamily="50" charset="-128"/>
                <a:ea typeface="メイリオ" panose="020B0604030504040204" pitchFamily="50" charset="-128"/>
              </a:rPr>
              <a:t>興味ありましたか。最も当てはまるものを</a:t>
            </a:r>
            <a:r>
              <a:rPr kumimoji="1" lang="ja-JP" altLang="en-US" sz="1200" dirty="0" smtClean="0">
                <a:latin typeface="メイリオ" panose="020B0604030504040204" pitchFamily="50" charset="-128"/>
                <a:ea typeface="メイリオ" panose="020B0604030504040204" pitchFamily="50" charset="-128"/>
              </a:rPr>
              <a:t>お選び</a:t>
            </a:r>
            <a:r>
              <a:rPr kumimoji="1" lang="en-US" altLang="ja-JP" sz="1200" dirty="0" smtClean="0">
                <a:latin typeface="メイリオ" panose="020B0604030504040204" pitchFamily="50" charset="-128"/>
                <a:ea typeface="メイリオ" panose="020B0604030504040204" pitchFamily="50" charset="-128"/>
              </a:rPr>
              <a:t/>
            </a:r>
            <a:br>
              <a:rPr kumimoji="1" lang="en-US" altLang="ja-JP" sz="1200" dirty="0" smtClean="0">
                <a:latin typeface="メイリオ" panose="020B0604030504040204" pitchFamily="50" charset="-128"/>
                <a:ea typeface="メイリオ" panose="020B0604030504040204" pitchFamily="50" charset="-128"/>
              </a:rPr>
            </a:b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p>
        </p:txBody>
      </p:sp>
      <p:grpSp>
        <p:nvGrpSpPr>
          <p:cNvPr id="6" name="グループ化 5"/>
          <p:cNvGrpSpPr/>
          <p:nvPr/>
        </p:nvGrpSpPr>
        <p:grpSpPr>
          <a:xfrm>
            <a:off x="1288256" y="81035"/>
            <a:ext cx="5374967" cy="837910"/>
            <a:chOff x="1288256" y="81035"/>
            <a:chExt cx="5374967" cy="837910"/>
          </a:xfrm>
        </p:grpSpPr>
        <p:sp>
          <p:nvSpPr>
            <p:cNvPr id="74" name="正方形/長方形 73"/>
            <p:cNvSpPr/>
            <p:nvPr/>
          </p:nvSpPr>
          <p:spPr bwMode="gray">
            <a:xfrm>
              <a:off x="1381760" y="339583"/>
              <a:ext cx="5281463" cy="388620"/>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F7AC1D"/>
                  </a:solidFill>
                  <a:latin typeface="メイリオ" panose="020B0604030504040204" pitchFamily="50" charset="-128"/>
                  <a:ea typeface="メイリオ" panose="020B0604030504040204" pitchFamily="50" charset="-128"/>
                </a:rPr>
                <a:t>住宅のリフォーム意向実態アンケート</a:t>
              </a:r>
              <a:endParaRPr kumimoji="1" lang="ja-JP" altLang="en-US" sz="2000" b="1" dirty="0">
                <a:solidFill>
                  <a:srgbClr val="F7AC1D"/>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736689" y="692354"/>
              <a:ext cx="4680000" cy="226591"/>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住宅の</a:t>
              </a:r>
              <a:r>
                <a:rPr kumimoji="1" lang="ja-JP" altLang="en-US" sz="1000" dirty="0">
                  <a:latin typeface="メイリオ" panose="020B0604030504040204" pitchFamily="50" charset="-128"/>
                  <a:ea typeface="メイリオ" panose="020B0604030504040204" pitchFamily="50" charset="-128"/>
                </a:rPr>
                <a:t>リフォーム</a:t>
              </a:r>
              <a:r>
                <a:rPr kumimoji="1" lang="ja-JP" altLang="en-US" sz="1000" dirty="0" smtClean="0">
                  <a:latin typeface="メイリオ" panose="020B0604030504040204" pitchFamily="50" charset="-128"/>
                  <a:ea typeface="メイリオ" panose="020B0604030504040204" pitchFamily="50" charset="-128"/>
                </a:rPr>
                <a:t>意向</a:t>
              </a:r>
              <a:r>
                <a:rPr kumimoji="1" lang="ja-JP" altLang="en-US" sz="1000" dirty="0">
                  <a:latin typeface="メイリオ" panose="020B0604030504040204" pitchFamily="50" charset="-128"/>
                  <a:ea typeface="メイリオ" panose="020B0604030504040204" pitchFamily="50" charset="-128"/>
                </a:rPr>
                <a:t>を</a:t>
              </a:r>
              <a:r>
                <a:rPr kumimoji="1" lang="ja-JP" altLang="en-US" sz="1000" dirty="0" smtClean="0">
                  <a:latin typeface="メイリオ" panose="020B0604030504040204" pitchFamily="50" charset="-128"/>
                  <a:ea typeface="メイリオ" panose="020B0604030504040204" pitchFamily="50" charset="-128"/>
                </a:rPr>
                <a:t>調査しています。わかる範囲でお答えください。</a:t>
              </a:r>
            </a:p>
          </p:txBody>
        </p:sp>
      </p:grpSp>
      <p:sp>
        <p:nvSpPr>
          <p:cNvPr id="99" name="テキスト ボックス 98"/>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 女性　□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p:txBody>
      </p:sp>
      <p:sp>
        <p:nvSpPr>
          <p:cNvPr id="380" name="角丸四角形 379"/>
          <p:cNvSpPr/>
          <p:nvPr/>
        </p:nvSpPr>
        <p:spPr bwMode="gray">
          <a:xfrm>
            <a:off x="316436" y="5601072"/>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．実施意向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a:t>
            </a:r>
            <a:r>
              <a:rPr kumimoji="1" lang="ja-JP" altLang="en-US" sz="1400" b="1" dirty="0" smtClean="0">
                <a:solidFill>
                  <a:schemeClr val="bg1"/>
                </a:solidFill>
                <a:latin typeface="メイリオ" panose="020B0604030504040204" pitchFamily="50" charset="-128"/>
                <a:ea typeface="メイリオ" panose="020B0604030504040204" pitchFamily="50" charset="-128"/>
              </a:rPr>
              <a:t>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81" name="テキスト ボックス 380"/>
          <p:cNvSpPr txBox="1"/>
          <p:nvPr/>
        </p:nvSpPr>
        <p:spPr>
          <a:xfrm>
            <a:off x="316436" y="6289816"/>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なぜ断熱</a:t>
            </a:r>
            <a:r>
              <a:rPr kumimoji="1" lang="ja-JP" altLang="en-US" sz="1200" dirty="0">
                <a:latin typeface="メイリオ" panose="020B0604030504040204" pitchFamily="50" charset="-128"/>
                <a:ea typeface="メイリオ" panose="020B0604030504040204" pitchFamily="50" charset="-128"/>
              </a:rPr>
              <a:t>リフォーム</a:t>
            </a:r>
            <a:r>
              <a:rPr kumimoji="1" lang="ja-JP" altLang="en-US" sz="1200" dirty="0" smtClean="0">
                <a:latin typeface="メイリオ" panose="020B0604030504040204" pitchFamily="50" charset="-128"/>
                <a:ea typeface="メイリオ" panose="020B0604030504040204" pitchFamily="50" charset="-128"/>
              </a:rPr>
              <a:t>に</a:t>
            </a:r>
            <a:r>
              <a:rPr kumimoji="1" lang="ja-JP" altLang="en-US" sz="1200" dirty="0">
                <a:latin typeface="メイリオ" panose="020B0604030504040204" pitchFamily="50" charset="-128"/>
                <a:ea typeface="メイリオ" panose="020B0604030504040204" pitchFamily="50" charset="-128"/>
              </a:rPr>
              <a:t>興味を持ちました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 。</a:t>
            </a:r>
          </a:p>
        </p:txBody>
      </p:sp>
      <p:sp>
        <p:nvSpPr>
          <p:cNvPr id="594" name="テキスト ボックス 593"/>
          <p:cNvSpPr txBox="1"/>
          <p:nvPr/>
        </p:nvSpPr>
        <p:spPr>
          <a:xfrm>
            <a:off x="287338" y="2396192"/>
            <a:ext cx="3346408" cy="496085"/>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今後</a:t>
            </a:r>
            <a:r>
              <a:rPr kumimoji="1" lang="en-US" altLang="ja-JP" sz="1050" dirty="0" smtClean="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年以内にリフォームを</a:t>
            </a:r>
            <a:r>
              <a:rPr kumimoji="1" lang="ja-JP" altLang="en-US" sz="1050" dirty="0">
                <a:latin typeface="メイリオ" panose="020B0604030504040204" pitchFamily="50" charset="-128"/>
                <a:ea typeface="メイリオ" panose="020B0604030504040204" pitchFamily="50" charset="-128"/>
              </a:rPr>
              <a:t>予定している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はないが</a:t>
            </a:r>
            <a:r>
              <a:rPr kumimoji="1" lang="ja-JP" altLang="en-US" sz="1050" dirty="0" smtClean="0">
                <a:latin typeface="メイリオ" panose="020B0604030504040204" pitchFamily="50" charset="-128"/>
                <a:ea typeface="メイリオ" panose="020B0604030504040204" pitchFamily="50" charset="-128"/>
              </a:rPr>
              <a:t>、いつか</a:t>
            </a:r>
            <a:r>
              <a:rPr kumimoji="1" lang="ja-JP" altLang="en-US" sz="1050" dirty="0">
                <a:latin typeface="メイリオ" panose="020B0604030504040204" pitchFamily="50" charset="-128"/>
                <a:ea typeface="メイリオ" panose="020B0604030504040204" pitchFamily="50" charset="-128"/>
              </a:rPr>
              <a:t>リフォーム</a:t>
            </a:r>
            <a:r>
              <a:rPr kumimoji="1" lang="ja-JP" altLang="en-US" sz="1050" dirty="0" smtClean="0">
                <a:latin typeface="メイリオ" panose="020B0604030504040204" pitchFamily="50" charset="-128"/>
                <a:ea typeface="メイリオ" panose="020B0604030504040204" pitchFamily="50" charset="-128"/>
              </a:rPr>
              <a:t>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はなく</a:t>
            </a:r>
            <a:r>
              <a:rPr kumimoji="1" lang="ja-JP" altLang="en-US" sz="1050" dirty="0" smtClean="0">
                <a:latin typeface="メイリオ" panose="020B0604030504040204" pitchFamily="50" charset="-128"/>
                <a:ea typeface="メイリオ" panose="020B0604030504040204" pitchFamily="50" charset="-128"/>
              </a:rPr>
              <a:t>、リフォーム実施意向</a:t>
            </a:r>
            <a:r>
              <a:rPr kumimoji="1" lang="ja-JP" altLang="en-US" sz="1050" dirty="0">
                <a:latin typeface="メイリオ" panose="020B0604030504040204" pitchFamily="50" charset="-128"/>
                <a:ea typeface="メイリオ" panose="020B0604030504040204" pitchFamily="50" charset="-128"/>
              </a:rPr>
              <a:t>もない</a:t>
            </a:r>
            <a:endParaRPr kumimoji="1" lang="en-US" altLang="ja-JP" sz="1050" dirty="0" smtClean="0">
              <a:latin typeface="メイリオ" panose="020B0604030504040204" pitchFamily="50" charset="-128"/>
              <a:ea typeface="メイリオ" panose="020B0604030504040204" pitchFamily="50" charset="-128"/>
            </a:endParaRPr>
          </a:p>
        </p:txBody>
      </p:sp>
      <p:sp>
        <p:nvSpPr>
          <p:cNvPr id="610" name="テキスト ボックス 609"/>
          <p:cNvSpPr txBox="1"/>
          <p:nvPr/>
        </p:nvSpPr>
        <p:spPr>
          <a:xfrm>
            <a:off x="287338" y="3623967"/>
            <a:ext cx="2802103"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すでに</a:t>
            </a:r>
            <a:r>
              <a:rPr kumimoji="1" lang="ja-JP" altLang="en-US" sz="1050" dirty="0">
                <a:latin typeface="メイリオ" panose="020B0604030504040204" pitchFamily="50" charset="-128"/>
                <a:ea typeface="メイリオ" panose="020B0604030504040204" pitchFamily="50" charset="-128"/>
              </a:rPr>
              <a:t>実施</a:t>
            </a:r>
            <a:r>
              <a:rPr kumimoji="1" lang="ja-JP" altLang="en-US" sz="1050" dirty="0" smtClean="0">
                <a:latin typeface="メイリオ" panose="020B0604030504040204" pitchFamily="50" charset="-128"/>
                <a:ea typeface="メイリオ" panose="020B0604030504040204" pitchFamily="50" charset="-128"/>
              </a:rPr>
              <a:t>した</a:t>
            </a:r>
            <a:r>
              <a:rPr kumimoji="1" lang="ja-JP" altLang="en-US" sz="1050" dirty="0">
                <a:latin typeface="メイリオ" panose="020B0604030504040204" pitchFamily="50" charset="-128"/>
                <a:ea typeface="メイリオ" panose="020B0604030504040204" pitchFamily="50" charset="-128"/>
              </a:rPr>
              <a:t>ことがある</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を知っていて、興味もあった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内容</a:t>
            </a:r>
            <a:r>
              <a:rPr kumimoji="1" lang="ja-JP" altLang="en-US" sz="1050" dirty="0">
                <a:latin typeface="メイリオ" panose="020B0604030504040204" pitchFamily="50" charset="-128"/>
                <a:ea typeface="メイリオ" panose="020B0604030504040204" pitchFamily="50" charset="-128"/>
              </a:rPr>
              <a:t>は知っていたが、興味はなかった</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endParaRPr kumimoji="1" lang="en-US" altLang="ja-JP" sz="1050" dirty="0" smtClean="0">
              <a:latin typeface="メイリオ" panose="020B0604030504040204" pitchFamily="50" charset="-128"/>
              <a:ea typeface="メイリオ" panose="020B0604030504040204" pitchFamily="50" charset="-128"/>
            </a:endParaRPr>
          </a:p>
        </p:txBody>
      </p:sp>
      <p:sp>
        <p:nvSpPr>
          <p:cNvPr id="685" name="テキスト ボックス 684"/>
          <p:cNvSpPr txBox="1"/>
          <p:nvPr/>
        </p:nvSpPr>
        <p:spPr>
          <a:xfrm>
            <a:off x="287338" y="6530165"/>
            <a:ext cx="5302238"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a:t>
            </a:r>
            <a:r>
              <a:rPr kumimoji="1" lang="ja-JP" altLang="en-US" sz="1050" dirty="0">
                <a:latin typeface="メイリオ" panose="020B0604030504040204" pitchFamily="50" charset="-128"/>
                <a:ea typeface="メイリオ" panose="020B0604030504040204" pitchFamily="50" charset="-128"/>
              </a:rPr>
              <a:t>２削減に貢献する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光熱費</a:t>
            </a:r>
            <a:r>
              <a:rPr kumimoji="1" lang="ja-JP" altLang="en-US" sz="1050" dirty="0">
                <a:latin typeface="メイリオ" panose="020B0604030504040204" pitchFamily="50" charset="-128"/>
                <a:ea typeface="メイリオ" panose="020B0604030504040204" pitchFamily="50" charset="-128"/>
              </a:rPr>
              <a:t>が安くなるなど経済的なメリットが期待できる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住</a:t>
            </a:r>
            <a:r>
              <a:rPr kumimoji="1" lang="ja-JP" altLang="en-US" sz="1050" dirty="0">
                <a:latin typeface="メイリオ" panose="020B0604030504040204" pitchFamily="50" charset="-128"/>
                <a:ea typeface="メイリオ" panose="020B0604030504040204" pitchFamily="50" charset="-128"/>
              </a:rPr>
              <a:t>環境が快適になる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疾患</a:t>
            </a:r>
            <a:r>
              <a:rPr kumimoji="1" lang="ja-JP" altLang="en-US" sz="1050" dirty="0">
                <a:latin typeface="メイリオ" panose="020B0604030504040204" pitchFamily="50" charset="-128"/>
                <a:ea typeface="メイリオ" panose="020B0604030504040204" pitchFamily="50" charset="-128"/>
              </a:rPr>
              <a:t>のリスクの軽減が期待できる</a:t>
            </a:r>
            <a:r>
              <a:rPr kumimoji="1" lang="ja-JP" altLang="en-US" sz="1050" dirty="0" smtClean="0">
                <a:latin typeface="メイリオ" panose="020B0604030504040204" pitchFamily="50" charset="-128"/>
                <a:ea typeface="メイリオ" panose="020B0604030504040204" pitchFamily="50" charset="-128"/>
              </a:rPr>
              <a:t>ため</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a:latin typeface="メイリオ" panose="020B0604030504040204" pitchFamily="50" charset="-128"/>
                <a:ea typeface="メイリオ" panose="020B0604030504040204" pitchFamily="50" charset="-128"/>
              </a:rPr>
              <a:t>□ その他（　　　　　　　　　　　　　　　　　　　　　　　　　　　　　</a:t>
            </a:r>
            <a:r>
              <a:rPr kumimoji="1" lang="ja-JP" altLang="en-US" sz="1050" dirty="0" smtClean="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p:txBody>
      </p:sp>
      <p:sp>
        <p:nvSpPr>
          <p:cNvPr id="626" name="テキスト ボックス 625"/>
          <p:cNvSpPr txBox="1"/>
          <p:nvPr/>
        </p:nvSpPr>
        <p:spPr>
          <a:xfrm>
            <a:off x="287337" y="4887432"/>
            <a:ext cx="4320000" cy="7270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すでに</a:t>
            </a:r>
            <a:r>
              <a:rPr kumimoji="1" lang="ja-JP" altLang="en-US" sz="1050" dirty="0">
                <a:latin typeface="メイリオ" panose="020B0604030504040204" pitchFamily="50" charset="-128"/>
                <a:ea typeface="メイリオ" panose="020B0604030504040204" pitchFamily="50" charset="-128"/>
              </a:rPr>
              <a:t>実施</a:t>
            </a:r>
            <a:r>
              <a:rPr kumimoji="1" lang="ja-JP" altLang="en-US" sz="1050" dirty="0" smtClean="0">
                <a:latin typeface="メイリオ" panose="020B0604030504040204" pitchFamily="50" charset="-128"/>
                <a:ea typeface="メイリオ" panose="020B0604030504040204" pitchFamily="50" charset="-128"/>
              </a:rPr>
              <a:t>した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a:t>
            </a:r>
            <a:r>
              <a:rPr kumimoji="1" lang="ja-JP" altLang="en-US" sz="1050" dirty="0">
                <a:latin typeface="メイリオ" panose="020B0604030504040204" pitchFamily="50" charset="-128"/>
                <a:ea typeface="メイリオ" panose="020B0604030504040204" pitchFamily="50" charset="-128"/>
              </a:rPr>
              <a:t>が</a:t>
            </a:r>
            <a:r>
              <a:rPr kumimoji="1" lang="ja-JP" altLang="en-US" sz="1050" dirty="0" smtClean="0">
                <a:latin typeface="メイリオ" panose="020B0604030504040204" pitchFamily="50" charset="-128"/>
                <a:ea typeface="メイリオ" panose="020B0604030504040204" pitchFamily="50" charset="-128"/>
              </a:rPr>
              <a:t>あれば</a:t>
            </a:r>
            <a:r>
              <a:rPr kumimoji="1" lang="ja-JP" altLang="en-US" sz="1050" dirty="0">
                <a:latin typeface="メイリオ" panose="020B0604030504040204" pitchFamily="50" charset="-128"/>
                <a:ea typeface="メイリオ" panose="020B0604030504040204" pitchFamily="50" charset="-128"/>
              </a:rPr>
              <a:t>実施</a:t>
            </a:r>
            <a:r>
              <a:rPr kumimoji="1" lang="ja-JP" altLang="en-US" sz="1050" dirty="0" smtClean="0">
                <a:latin typeface="メイリオ" panose="020B0604030504040204" pitchFamily="50" charset="-128"/>
                <a:ea typeface="メイリオ" panose="020B0604030504040204" pitchFamily="50" charset="-128"/>
              </a:rPr>
              <a:t>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興味はあるが、実施対象には入らない</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断熱リフォームに興味</a:t>
            </a:r>
            <a:r>
              <a:rPr kumimoji="1" lang="ja-JP" altLang="en-US" sz="1050" dirty="0">
                <a:latin typeface="メイリオ" panose="020B0604030504040204" pitchFamily="50" charset="-128"/>
                <a:ea typeface="メイリオ" panose="020B0604030504040204" pitchFamily="50" charset="-128"/>
              </a:rPr>
              <a:t>が</a:t>
            </a:r>
            <a:r>
              <a:rPr kumimoji="1" lang="ja-JP" altLang="en-US" sz="1050" dirty="0" smtClean="0">
                <a:latin typeface="メイリオ" panose="020B0604030504040204" pitchFamily="50" charset="-128"/>
                <a:ea typeface="メイリオ" panose="020B0604030504040204" pitchFamily="50" charset="-128"/>
              </a:rPr>
              <a:t>ない</a:t>
            </a:r>
            <a:endParaRPr kumimoji="1" lang="en-US" altLang="ja-JP" sz="1050" dirty="0" smtClean="0">
              <a:latin typeface="メイリオ" panose="020B0604030504040204" pitchFamily="50" charset="-128"/>
              <a:ea typeface="メイリオ" panose="020B0604030504040204" pitchFamily="50" charset="-128"/>
            </a:endParaRPr>
          </a:p>
        </p:txBody>
      </p:sp>
      <p:grpSp>
        <p:nvGrpSpPr>
          <p:cNvPr id="703" name="グループ化 702"/>
          <p:cNvGrpSpPr/>
          <p:nvPr/>
        </p:nvGrpSpPr>
        <p:grpSpPr>
          <a:xfrm>
            <a:off x="278999" y="7431565"/>
            <a:ext cx="6300001" cy="1016145"/>
            <a:chOff x="278999" y="7527107"/>
            <a:chExt cx="6300001" cy="1016145"/>
          </a:xfrm>
        </p:grpSpPr>
        <p:grpSp>
          <p:nvGrpSpPr>
            <p:cNvPr id="704" name="グループ化 703"/>
            <p:cNvGrpSpPr/>
            <p:nvPr/>
          </p:nvGrpSpPr>
          <p:grpSpPr>
            <a:xfrm>
              <a:off x="278999" y="7527107"/>
              <a:ext cx="6300001" cy="473763"/>
              <a:chOff x="278999" y="7527107"/>
              <a:chExt cx="6300001" cy="473763"/>
            </a:xfrm>
          </p:grpSpPr>
          <p:sp>
            <p:nvSpPr>
              <p:cNvPr id="735" name="角丸四角形 734"/>
              <p:cNvSpPr/>
              <p:nvPr/>
            </p:nvSpPr>
            <p:spPr bwMode="gray">
              <a:xfrm>
                <a:off x="279000" y="7527107"/>
                <a:ext cx="6300000" cy="252000"/>
              </a:xfrm>
              <a:prstGeom prst="roundRect">
                <a:avLst/>
              </a:prstGeom>
              <a:solidFill>
                <a:srgbClr val="F7AC1D"/>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736" name="テキスト ボックス 735"/>
              <p:cNvSpPr txBox="1"/>
              <p:nvPr/>
            </p:nvSpPr>
            <p:spPr>
              <a:xfrm>
                <a:off x="278999" y="7774279"/>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grpSp>
        <p:grpSp>
          <p:nvGrpSpPr>
            <p:cNvPr id="705" name="グループ化 704"/>
            <p:cNvGrpSpPr/>
            <p:nvPr/>
          </p:nvGrpSpPr>
          <p:grpSpPr>
            <a:xfrm>
              <a:off x="278999" y="8039411"/>
              <a:ext cx="6300001" cy="503841"/>
              <a:chOff x="278999" y="7885586"/>
              <a:chExt cx="6300001" cy="503841"/>
            </a:xfrm>
          </p:grpSpPr>
          <p:sp>
            <p:nvSpPr>
              <p:cNvPr id="706" name="テキスト ボックス 705"/>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707" name="テキスト ボックス 706"/>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708" name="直線コネクタ 707"/>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36" name="テキスト ボックス 35"/>
          <p:cNvSpPr txBox="1"/>
          <p:nvPr/>
        </p:nvSpPr>
        <p:spPr>
          <a:xfrm>
            <a:off x="298301" y="5889104"/>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900" dirty="0" smtClean="0">
                <a:latin typeface="メイリオ" panose="020B0604030504040204" pitchFamily="50" charset="-128"/>
                <a:ea typeface="メイリオ" panose="020B0604030504040204" pitchFamily="50" charset="-128"/>
              </a:rPr>
              <a:t>Q4</a:t>
            </a:r>
            <a:r>
              <a:rPr kumimoji="1" lang="ja-JP" altLang="en-US" sz="900" dirty="0" smtClean="0">
                <a:latin typeface="メイリオ" panose="020B0604030504040204" pitchFamily="50" charset="-128"/>
                <a:ea typeface="メイリオ" panose="020B0604030504040204" pitchFamily="50" charset="-128"/>
              </a:rPr>
              <a:t>で「すでに実施した」「機会があれば実施したい」「興味はあるが、実施対象には入らない」の</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900" dirty="0" smtClean="0">
                <a:latin typeface="メイリオ" panose="020B0604030504040204" pitchFamily="50" charset="-128"/>
                <a:ea typeface="メイリオ" panose="020B0604030504040204" pitchFamily="50" charset="-128"/>
              </a:rPr>
              <a:t>いずれかを選択された方にお尋ねします。</a:t>
            </a:r>
            <a:endParaRPr kumimoji="1" lang="en-US" altLang="ja-JP" sz="9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780723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67" y="126242"/>
            <a:ext cx="916389" cy="752437"/>
          </a:xfrm>
          <a:prstGeom prst="rect">
            <a:avLst/>
          </a:prstGeom>
          <a:solidFill>
            <a:srgbClr val="7DC1E4"/>
          </a:solidFill>
        </p:spPr>
      </p:pic>
      <p:sp>
        <p:nvSpPr>
          <p:cNvPr id="5" name="角丸四角形 4"/>
          <p:cNvSpPr/>
          <p:nvPr/>
        </p:nvSpPr>
        <p:spPr bwMode="gray">
          <a:xfrm>
            <a:off x="279000" y="972782"/>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7" name="角丸四角形 6"/>
          <p:cNvSpPr/>
          <p:nvPr/>
        </p:nvSpPr>
        <p:spPr bwMode="gray">
          <a:xfrm>
            <a:off x="279000" y="1668533"/>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２．宅配便の受取頻度について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1918910"/>
            <a:ext cx="6300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あなたご自身で、</a:t>
            </a:r>
            <a:r>
              <a:rPr kumimoji="1" lang="ja-JP" altLang="en-US" sz="1100" b="1" u="sng" dirty="0">
                <a:latin typeface="メイリオ" panose="020B0604030504040204" pitchFamily="50" charset="-128"/>
                <a:ea typeface="メイリオ" panose="020B0604030504040204" pitchFamily="50" charset="-128"/>
              </a:rPr>
              <a:t>宅配を受け取る頻度</a:t>
            </a:r>
            <a:r>
              <a:rPr kumimoji="1" lang="ja-JP" altLang="en-US" sz="1100" dirty="0">
                <a:latin typeface="メイリオ" panose="020B0604030504040204" pitchFamily="50" charset="-128"/>
                <a:ea typeface="メイリオ" panose="020B0604030504040204" pitchFamily="50" charset="-128"/>
              </a:rPr>
              <a:t>についてお答えください。</a:t>
            </a:r>
            <a:r>
              <a:rPr kumimoji="1" lang="en-US" altLang="ja-JP" sz="1100" dirty="0">
                <a:latin typeface="メイリオ" panose="020B0604030504040204" pitchFamily="50" charset="-128"/>
                <a:ea typeface="メイリオ" panose="020B0604030504040204" pitchFamily="50" charset="-128"/>
              </a:rPr>
              <a:t/>
            </a:r>
            <a:br>
              <a:rPr kumimoji="1" lang="en-US" altLang="ja-JP" sz="1100" dirty="0">
                <a:latin typeface="メイリオ" panose="020B0604030504040204" pitchFamily="50" charset="-128"/>
                <a:ea typeface="メイリオ" panose="020B0604030504040204" pitchFamily="50" charset="-128"/>
              </a:rPr>
            </a:b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（同居ご家族あての宅配も含む）</a:t>
            </a:r>
          </a:p>
        </p:txBody>
      </p:sp>
      <p:sp>
        <p:nvSpPr>
          <p:cNvPr id="100" name="角丸四角形 99"/>
          <p:cNvSpPr/>
          <p:nvPr/>
        </p:nvSpPr>
        <p:spPr bwMode="gray">
          <a:xfrm>
            <a:off x="279000" y="2900772"/>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３．再配達の頻度について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1" name="テキスト ボックス 100"/>
          <p:cNvSpPr txBox="1"/>
          <p:nvPr/>
        </p:nvSpPr>
        <p:spPr>
          <a:xfrm>
            <a:off x="279000" y="3162035"/>
            <a:ext cx="6300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あなたのご自宅で、荷物の受取の際に</a:t>
            </a:r>
            <a:r>
              <a:rPr kumimoji="1" lang="ja-JP" altLang="en-US" sz="1100" b="1" u="sng" dirty="0">
                <a:latin typeface="メイリオ" panose="020B0604030504040204" pitchFamily="50" charset="-128"/>
                <a:ea typeface="メイリオ" panose="020B0604030504040204" pitchFamily="50" charset="-128"/>
              </a:rPr>
              <a:t>再配達となる割合</a:t>
            </a:r>
            <a:r>
              <a:rPr kumimoji="1" lang="ja-JP" altLang="en-US" sz="1100" dirty="0">
                <a:latin typeface="メイリオ" panose="020B0604030504040204" pitchFamily="50" charset="-128"/>
                <a:ea typeface="メイリオ" panose="020B0604030504040204" pitchFamily="50" charset="-128"/>
              </a:rPr>
              <a:t>をお答えください。</a:t>
            </a:r>
            <a:endParaRPr kumimoji="1" lang="en-US" altLang="ja-JP" sz="1100" dirty="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（同居ご家族あての宅配も含む）</a:t>
            </a:r>
          </a:p>
        </p:txBody>
      </p:sp>
      <p:sp>
        <p:nvSpPr>
          <p:cNvPr id="102" name="テキスト ボックス 101"/>
          <p:cNvSpPr txBox="1"/>
          <p:nvPr/>
        </p:nvSpPr>
        <p:spPr>
          <a:xfrm>
            <a:off x="279000" y="3528363"/>
            <a:ext cx="3276001" cy="86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ほぼ</a:t>
            </a:r>
            <a:r>
              <a:rPr kumimoji="1" lang="ja-JP" altLang="en-US" sz="900" dirty="0">
                <a:latin typeface="メイリオ" panose="020B0604030504040204" pitchFamily="50" charset="-128"/>
                <a:ea typeface="メイリオ" panose="020B0604030504040204" pitchFamily="50" charset="-128"/>
              </a:rPr>
              <a:t>すべての荷物で再配達をお願いしていた（９割以上）</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半分</a:t>
            </a:r>
            <a:r>
              <a:rPr kumimoji="1" lang="ja-JP" altLang="en-US" sz="900" dirty="0">
                <a:latin typeface="メイリオ" panose="020B0604030504040204" pitchFamily="50" charset="-128"/>
                <a:ea typeface="メイリオ" panose="020B0604030504040204" pitchFamily="50" charset="-128"/>
              </a:rPr>
              <a:t>以上の荷物で再配達をお願いしていた（５割以上）</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３割</a:t>
            </a:r>
            <a:r>
              <a:rPr kumimoji="1" lang="ja-JP" altLang="en-US" sz="900" dirty="0">
                <a:latin typeface="メイリオ" panose="020B0604030504040204" pitchFamily="50" charset="-128"/>
                <a:ea typeface="メイリオ" panose="020B0604030504040204" pitchFamily="50" charset="-128"/>
              </a:rPr>
              <a:t>程度の荷物で再配達をお願いしていた（３割以上</a:t>
            </a:r>
            <a:r>
              <a:rPr kumimoji="1" lang="ja-JP" altLang="en-US" sz="900" dirty="0" smtClean="0">
                <a:latin typeface="メイリオ" panose="020B0604030504040204" pitchFamily="50" charset="-128"/>
                <a:ea typeface="メイリオ" panose="020B0604030504040204" pitchFamily="50" charset="-128"/>
              </a:rPr>
              <a:t>）</a:t>
            </a:r>
          </a:p>
        </p:txBody>
      </p:sp>
      <p:sp>
        <p:nvSpPr>
          <p:cNvPr id="19" name="テキスト ボックス 18"/>
          <p:cNvSpPr txBox="1"/>
          <p:nvPr/>
        </p:nvSpPr>
        <p:spPr>
          <a:xfrm>
            <a:off x="279001" y="8567700"/>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grpSp>
        <p:nvGrpSpPr>
          <p:cNvPr id="16" name="グループ化 15"/>
          <p:cNvGrpSpPr/>
          <p:nvPr/>
        </p:nvGrpSpPr>
        <p:grpSpPr>
          <a:xfrm>
            <a:off x="279000" y="7558472"/>
            <a:ext cx="6300001" cy="931149"/>
            <a:chOff x="278999" y="7261381"/>
            <a:chExt cx="6300001" cy="931149"/>
          </a:xfrm>
        </p:grpSpPr>
        <p:sp>
          <p:nvSpPr>
            <p:cNvPr id="10" name="角丸四角形 9"/>
            <p:cNvSpPr/>
            <p:nvPr/>
          </p:nvSpPr>
          <p:spPr bwMode="gray">
            <a:xfrm>
              <a:off x="279000" y="7261381"/>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６．</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506612"/>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4268892" y="7688689"/>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79000" y="7965939"/>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69" name="直線コネクタ 68"/>
            <p:cNvCxnSpPr/>
            <p:nvPr/>
          </p:nvCxnSpPr>
          <p:spPr>
            <a:xfrm>
              <a:off x="278999" y="7915280"/>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71" name="テキスト ボックス 70"/>
          <p:cNvSpPr txBox="1"/>
          <p:nvPr/>
        </p:nvSpPr>
        <p:spPr>
          <a:xfrm>
            <a:off x="324775" y="6410226"/>
            <a:ext cx="6300000" cy="100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CO</a:t>
            </a:r>
            <a:r>
              <a:rPr kumimoji="1" lang="ja-JP" altLang="en-US" sz="900" dirty="0">
                <a:latin typeface="メイリオ" panose="020B0604030504040204" pitchFamily="50" charset="-128"/>
                <a:ea typeface="メイリオ" panose="020B0604030504040204" pitchFamily="50" charset="-128"/>
              </a:rPr>
              <a:t>２削減に貢献するため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再配達</a:t>
            </a:r>
            <a:r>
              <a:rPr kumimoji="1" lang="ja-JP" altLang="en-US" sz="900" dirty="0">
                <a:latin typeface="メイリオ" panose="020B0604030504040204" pitchFamily="50" charset="-128"/>
                <a:ea typeface="メイリオ" panose="020B0604030504040204" pitchFamily="50" charset="-128"/>
              </a:rPr>
              <a:t>を削減するための具体的な方法がわかったため（事前通知サービスの活用等）</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宅配便</a:t>
            </a:r>
            <a:r>
              <a:rPr kumimoji="1" lang="ja-JP" altLang="en-US" sz="900" dirty="0">
                <a:latin typeface="メイリオ" panose="020B0604030504040204" pitchFamily="50" charset="-128"/>
                <a:ea typeface="メイリオ" panose="020B0604030504040204" pitchFamily="50" charset="-128"/>
              </a:rPr>
              <a:t>の約２割が再配達になっていることを知ったため</a:t>
            </a:r>
          </a:p>
          <a:p>
            <a:pPr>
              <a:spcBef>
                <a:spcPts val="0"/>
              </a:spcBef>
              <a:buSzPct val="100000"/>
              <a:tabLst>
                <a:tab pos="182563" algn="l"/>
              </a:tabLst>
            </a:pPr>
            <a:r>
              <a:rPr kumimoji="1" lang="ja-JP" altLang="en-US" sz="900" dirty="0" smtClean="0">
                <a:latin typeface="メイリオ" panose="020B0604030504040204" pitchFamily="50" charset="-128"/>
                <a:ea typeface="メイリオ" panose="020B0604030504040204" pitchFamily="50" charset="-128"/>
              </a:rPr>
              <a:t>□ 再配達</a:t>
            </a:r>
            <a:r>
              <a:rPr kumimoji="1" lang="ja-JP" altLang="en-US" sz="900" dirty="0">
                <a:latin typeface="メイリオ" panose="020B0604030504040204" pitchFamily="50" charset="-128"/>
                <a:ea typeface="メイリオ" panose="020B0604030504040204" pitchFamily="50" charset="-128"/>
              </a:rPr>
              <a:t>の増加により、配達ドライバー１０人のうち１人は一日中再配達を担当して</a:t>
            </a:r>
            <a:r>
              <a:rPr kumimoji="1" lang="ja-JP" altLang="en-US" sz="900" dirty="0" smtClean="0">
                <a:latin typeface="メイリオ" panose="020B0604030504040204" pitchFamily="50" charset="-128"/>
                <a:ea typeface="メイリオ" panose="020B0604030504040204" pitchFamily="50" charset="-128"/>
              </a:rPr>
              <a:t>いる計算</a:t>
            </a:r>
            <a:r>
              <a:rPr kumimoji="1" lang="ja-JP" altLang="en-US" sz="900" dirty="0">
                <a:latin typeface="メイリオ" panose="020B0604030504040204" pitchFamily="50" charset="-128"/>
                <a:ea typeface="メイリオ" panose="020B0604030504040204" pitchFamily="50" charset="-128"/>
              </a:rPr>
              <a:t>に</a:t>
            </a:r>
            <a:r>
              <a:rPr kumimoji="1" lang="ja-JP" altLang="en-US" sz="900" dirty="0" smtClean="0">
                <a:latin typeface="メイリオ" panose="020B0604030504040204" pitchFamily="50" charset="-128"/>
                <a:ea typeface="メイリオ" panose="020B0604030504040204" pitchFamily="50" charset="-128"/>
              </a:rPr>
              <a:t>なること</a:t>
            </a:r>
            <a:r>
              <a:rPr kumimoji="1" lang="ja-JP" altLang="en-US" sz="900" dirty="0">
                <a:latin typeface="メイリオ" panose="020B0604030504040204" pitchFamily="50" charset="-128"/>
                <a:ea typeface="メイリオ" panose="020B0604030504040204" pitchFamily="50" charset="-128"/>
              </a:rPr>
              <a:t>を知ったため　</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で受け取ることによりポイントがもらえるため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送料</a:t>
            </a:r>
            <a:r>
              <a:rPr kumimoji="1" lang="ja-JP" altLang="en-US" sz="900" dirty="0">
                <a:latin typeface="メイリオ" panose="020B0604030504040204" pitchFamily="50" charset="-128"/>
                <a:ea typeface="メイリオ" panose="020B0604030504040204" pitchFamily="50" charset="-128"/>
              </a:rPr>
              <a:t>が値上げされるなど自分の生活に影響があると嫌だと思うため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多く</a:t>
            </a:r>
            <a:r>
              <a:rPr kumimoji="1" lang="ja-JP" altLang="en-US" sz="900" dirty="0">
                <a:latin typeface="メイリオ" panose="020B0604030504040204" pitchFamily="50" charset="-128"/>
                <a:ea typeface="メイリオ" panose="020B0604030504040204" pitchFamily="50" charset="-128"/>
              </a:rPr>
              <a:t>の人が１回で受け取っており、自分もそうする必要があると思ったため</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その他</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a:t>
            </a:r>
            <a:endParaRPr kumimoji="1" lang="en-US" altLang="ja-JP" sz="900" dirty="0" smtClean="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316437" y="5577219"/>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．受取意向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の理由について</a:t>
            </a:r>
          </a:p>
        </p:txBody>
      </p:sp>
      <p:sp>
        <p:nvSpPr>
          <p:cNvPr id="72" name="テキスト ボックス 71"/>
          <p:cNvSpPr txBox="1"/>
          <p:nvPr/>
        </p:nvSpPr>
        <p:spPr>
          <a:xfrm>
            <a:off x="316437" y="6209604"/>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なぜ宅配便を１回で受け取りたいと思いましたか</a:t>
            </a:r>
            <a:r>
              <a:rPr kumimoji="1" lang="ja-JP" altLang="en-US" sz="1100" dirty="0" smtClean="0">
                <a:latin typeface="メイリオ" panose="020B0604030504040204" pitchFamily="50" charset="-128"/>
                <a:ea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rPr>
              <a:t>3</a:t>
            </a:r>
            <a:r>
              <a:rPr kumimoji="1" lang="ja-JP" altLang="en-US" sz="1100" dirty="0" smtClean="0">
                <a:latin typeface="メイリオ" panose="020B0604030504040204" pitchFamily="50" charset="-128"/>
                <a:ea typeface="メイリオ" panose="020B0604030504040204" pitchFamily="50" charset="-128"/>
              </a:rPr>
              <a:t>つまで）</a:t>
            </a:r>
            <a:r>
              <a:rPr kumimoji="1" lang="ja-JP" altLang="en-US" sz="1100" dirty="0">
                <a:latin typeface="メイリオ" panose="020B0604030504040204" pitchFamily="50" charset="-128"/>
                <a:ea typeface="メイリオ" panose="020B0604030504040204" pitchFamily="50" charset="-128"/>
              </a:rPr>
              <a:t>。</a:t>
            </a:r>
          </a:p>
        </p:txBody>
      </p:sp>
      <p:sp>
        <p:nvSpPr>
          <p:cNvPr id="57" name="角丸四角形 56"/>
          <p:cNvSpPr/>
          <p:nvPr/>
        </p:nvSpPr>
        <p:spPr bwMode="gray">
          <a:xfrm>
            <a:off x="316437" y="4088777"/>
            <a:ext cx="6300000" cy="252000"/>
          </a:xfrm>
          <a:prstGeom prst="roundRect">
            <a:avLst/>
          </a:prstGeom>
          <a:solidFill>
            <a:srgbClr val="7DC1E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４．</a:t>
            </a:r>
            <a:r>
              <a:rPr kumimoji="1" lang="ja-JP" altLang="en-US" sz="1400" b="1" dirty="0">
                <a:solidFill>
                  <a:schemeClr val="bg1"/>
                </a:solidFill>
                <a:latin typeface="メイリオ" panose="020B0604030504040204" pitchFamily="50" charset="-128"/>
                <a:ea typeface="メイリオ" panose="020B0604030504040204" pitchFamily="50" charset="-128"/>
              </a:rPr>
              <a:t>今後</a:t>
            </a:r>
            <a:r>
              <a:rPr kumimoji="1" lang="ja-JP" altLang="en-US" sz="1400" b="1" dirty="0" smtClean="0">
                <a:solidFill>
                  <a:schemeClr val="bg1"/>
                </a:solidFill>
                <a:latin typeface="メイリオ" panose="020B0604030504040204" pitchFamily="50" charset="-128"/>
                <a:ea typeface="メイリオ" panose="020B0604030504040204" pitchFamily="50" charset="-128"/>
              </a:rPr>
              <a:t>の</a:t>
            </a:r>
            <a:r>
              <a:rPr kumimoji="1" lang="ja-JP" altLang="en-US" sz="1400" b="1" dirty="0">
                <a:solidFill>
                  <a:schemeClr val="bg1"/>
                </a:solidFill>
                <a:latin typeface="メイリオ" panose="020B0604030504040204" pitchFamily="50" charset="-128"/>
                <a:ea typeface="メイリオ" panose="020B0604030504040204" pitchFamily="50" charset="-128"/>
              </a:rPr>
              <a:t>宅配便</a:t>
            </a:r>
            <a:r>
              <a:rPr kumimoji="1" lang="ja-JP" altLang="en-US" sz="1400" b="1" dirty="0" smtClean="0">
                <a:solidFill>
                  <a:schemeClr val="bg1"/>
                </a:solidFill>
                <a:latin typeface="メイリオ" panose="020B0604030504040204" pitchFamily="50" charset="-128"/>
                <a:ea typeface="メイリオ" panose="020B0604030504040204" pitchFamily="50" charset="-128"/>
              </a:rPr>
              <a:t>の受取意向につ</a:t>
            </a:r>
            <a:r>
              <a:rPr kumimoji="1" lang="ja-JP" altLang="en-US" sz="1400" b="1" dirty="0">
                <a:solidFill>
                  <a:schemeClr val="bg1"/>
                </a:solidFill>
                <a:latin typeface="メイリオ" panose="020B0604030504040204" pitchFamily="50" charset="-128"/>
                <a:ea typeface="メイリオ" panose="020B0604030504040204" pitchFamily="50" charset="-128"/>
              </a:rPr>
              <a:t>いて</a:t>
            </a:r>
          </a:p>
        </p:txBody>
      </p:sp>
      <p:sp>
        <p:nvSpPr>
          <p:cNvPr id="66" name="テキスト ボックス 65"/>
          <p:cNvSpPr txBox="1"/>
          <p:nvPr/>
        </p:nvSpPr>
        <p:spPr>
          <a:xfrm>
            <a:off x="316437" y="4350037"/>
            <a:ext cx="6300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	</a:t>
            </a:r>
            <a:r>
              <a:rPr kumimoji="1" lang="ja-JP" altLang="en-US" sz="1100" b="1" u="sng" dirty="0">
                <a:latin typeface="メイリオ" panose="020B0604030504040204" pitchFamily="50" charset="-128"/>
                <a:ea typeface="メイリオ" panose="020B0604030504040204" pitchFamily="50" charset="-128"/>
              </a:rPr>
              <a:t>イベントに参加されて</a:t>
            </a:r>
            <a:r>
              <a:rPr kumimoji="1" lang="ja-JP" altLang="en-US" sz="1100" dirty="0">
                <a:latin typeface="メイリオ" panose="020B0604030504040204" pitchFamily="50" charset="-128"/>
                <a:ea typeface="メイリオ" panose="020B0604030504040204" pitchFamily="50" charset="-128"/>
              </a:rPr>
              <a:t>、今後は宅配便を１回で受け取ろうと思いましたか（</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つ回答）。</a:t>
            </a:r>
          </a:p>
        </p:txBody>
      </p:sp>
      <p:sp>
        <p:nvSpPr>
          <p:cNvPr id="68" name="テキスト ボックス 67"/>
          <p:cNvSpPr txBox="1"/>
          <p:nvPr/>
        </p:nvSpPr>
        <p:spPr>
          <a:xfrm>
            <a:off x="316436" y="4536475"/>
            <a:ext cx="6300000" cy="828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これ</a:t>
            </a:r>
            <a:r>
              <a:rPr kumimoji="1" lang="ja-JP" altLang="en-US" sz="900" dirty="0">
                <a:latin typeface="メイリオ" panose="020B0604030504040204" pitchFamily="50" charset="-128"/>
                <a:ea typeface="メイリオ" panose="020B0604030504040204" pitchFamily="50" charset="-128"/>
              </a:rPr>
              <a:t>までもほとんど１回で受け取っている</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これ</a:t>
            </a:r>
            <a:r>
              <a:rPr kumimoji="1" lang="ja-JP" altLang="en-US" sz="900" dirty="0">
                <a:latin typeface="メイリオ" panose="020B0604030504040204" pitchFamily="50" charset="-128"/>
                <a:ea typeface="メイリオ" panose="020B0604030504040204" pitchFamily="50" charset="-128"/>
              </a:rPr>
              <a:t>までもできるだけ１回で受け取りたいと思っており、今後はそのための対策も行おうと思う</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これ</a:t>
            </a:r>
            <a:r>
              <a:rPr kumimoji="1" lang="ja-JP" altLang="en-US" sz="900" dirty="0">
                <a:latin typeface="メイリオ" panose="020B0604030504040204" pitchFamily="50" charset="-128"/>
                <a:ea typeface="メイリオ" panose="020B0604030504040204" pitchFamily="50" charset="-128"/>
              </a:rPr>
              <a:t>までもできるだけ１回で受け取りたいと思っているが、特に対策は行わない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で受け取りたいと思うようになったので、今後はそのための対策を行おうと思う</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で受け取りたいと思うようになったが、特に対策は行わない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１回</a:t>
            </a:r>
            <a:r>
              <a:rPr kumimoji="1" lang="ja-JP" altLang="en-US" sz="900" dirty="0">
                <a:latin typeface="メイリオ" panose="020B0604030504040204" pitchFamily="50" charset="-128"/>
                <a:ea typeface="メイリオ" panose="020B0604030504040204" pitchFamily="50" charset="-128"/>
              </a:rPr>
              <a:t>で受け取りたいと思うようになったが、どうしたら受け取れるのかわからない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特</a:t>
            </a:r>
            <a:r>
              <a:rPr kumimoji="1" lang="ja-JP" altLang="en-US" sz="900" dirty="0">
                <a:latin typeface="メイリオ" panose="020B0604030504040204" pitchFamily="50" charset="-128"/>
                <a:ea typeface="メイリオ" panose="020B0604030504040204" pitchFamily="50" charset="-128"/>
              </a:rPr>
              <a:t>に１回で受け取りたいと</a:t>
            </a:r>
            <a:r>
              <a:rPr kumimoji="1" lang="ja-JP" altLang="en-US" sz="900" dirty="0" smtClean="0">
                <a:latin typeface="メイリオ" panose="020B0604030504040204" pitchFamily="50" charset="-128"/>
                <a:ea typeface="メイリオ" panose="020B0604030504040204" pitchFamily="50" charset="-128"/>
              </a:rPr>
              <a:t>思わない</a:t>
            </a:r>
            <a:r>
              <a:rPr kumimoji="1" lang="ja-JP" altLang="en-US" sz="900" dirty="0">
                <a:latin typeface="メイリオ" panose="020B0604030504040204" pitchFamily="50" charset="-128"/>
                <a:ea typeface="メイリオ" panose="020B0604030504040204" pitchFamily="50" charset="-128"/>
              </a:rPr>
              <a:t>　</a:t>
            </a:r>
            <a:endParaRPr kumimoji="1" lang="ja-JP" altLang="en-US" sz="900" dirty="0" smtClean="0">
              <a:latin typeface="メイリオ" panose="020B0604030504040204" pitchFamily="50" charset="-128"/>
              <a:ea typeface="メイリオ" panose="020B0604030504040204" pitchFamily="50" charset="-128"/>
            </a:endParaRPr>
          </a:p>
        </p:txBody>
      </p:sp>
      <p:grpSp>
        <p:nvGrpSpPr>
          <p:cNvPr id="6" name="グループ化 5"/>
          <p:cNvGrpSpPr/>
          <p:nvPr/>
        </p:nvGrpSpPr>
        <p:grpSpPr>
          <a:xfrm>
            <a:off x="1288256" y="81035"/>
            <a:ext cx="5282407" cy="837910"/>
            <a:chOff x="1288256" y="81035"/>
            <a:chExt cx="5282407" cy="837910"/>
          </a:xfrm>
        </p:grpSpPr>
        <p:sp>
          <p:nvSpPr>
            <p:cNvPr id="74" name="正方形/長方形 73"/>
            <p:cNvSpPr/>
            <p:nvPr/>
          </p:nvSpPr>
          <p:spPr bwMode="gray">
            <a:xfrm>
              <a:off x="1854059" y="339583"/>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a:solidFill>
                    <a:srgbClr val="1C94D3"/>
                  </a:solidFill>
                  <a:latin typeface="メイリオ" panose="020B0604030504040204" pitchFamily="50" charset="-128"/>
                  <a:ea typeface="メイリオ" panose="020B0604030504040204" pitchFamily="50" charset="-128"/>
                </a:rPr>
                <a:t>宅配便</a:t>
              </a:r>
              <a:r>
                <a:rPr kumimoji="1" lang="ja-JP" altLang="en-US" sz="2000" b="1" dirty="0" smtClean="0">
                  <a:solidFill>
                    <a:srgbClr val="1C94D3"/>
                  </a:solidFill>
                  <a:latin typeface="メイリオ" panose="020B0604030504040204" pitchFamily="50" charset="-128"/>
                  <a:ea typeface="メイリオ" panose="020B0604030504040204" pitchFamily="50" charset="-128"/>
                </a:rPr>
                <a:t>の利用実態アンケート</a:t>
              </a:r>
              <a:endParaRPr kumimoji="1" lang="ja-JP" altLang="en-US" sz="2000" b="1" dirty="0">
                <a:solidFill>
                  <a:srgbClr val="1C94D3"/>
                </a:solidFill>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288256" y="81035"/>
              <a:ext cx="5282407"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smtClean="0">
                  <a:latin typeface="メイリオ" panose="020B0604030504040204" pitchFamily="50" charset="-128"/>
                  <a:ea typeface="メイリオ" panose="020B0604030504040204" pitchFamily="50" charset="-128"/>
                </a:rPr>
                <a:t>本アンケートは</a:t>
              </a:r>
              <a:r>
                <a:rPr kumimoji="1" lang="ja-JP" altLang="en-US" sz="800" dirty="0">
                  <a:latin typeface="メイリオ" panose="020B0604030504040204" pitchFamily="50" charset="-128"/>
                  <a:ea typeface="メイリオ" panose="020B0604030504040204" pitchFamily="50" charset="-128"/>
                </a:rPr>
                <a:t>、環境省「地域における地球温暖化防止活動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1854059" y="692354"/>
              <a:ext cx="415080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宅配便の利用状況を調査しています。わかる範囲でお答えください。</a:t>
              </a:r>
            </a:p>
          </p:txBody>
        </p:sp>
      </p:grpSp>
      <p:sp>
        <p:nvSpPr>
          <p:cNvPr id="99" name="テキスト ボックス 98"/>
          <p:cNvSpPr txBox="1"/>
          <p:nvPr/>
        </p:nvSpPr>
        <p:spPr>
          <a:xfrm>
            <a:off x="279000" y="1234047"/>
            <a:ext cx="6300000" cy="401618"/>
          </a:xfrm>
          <a:prstGeom prst="rect">
            <a:avLst/>
          </a:prstGeom>
          <a:noFill/>
        </p:spPr>
        <p:txBody>
          <a:bodyPr wrap="square" lIns="36000" tIns="36000" rIns="36000" bIns="36000" rtlCol="0" anchor="t" anchorCtr="0">
            <a:noAutofit/>
          </a:bodyPr>
          <a:lstStyle/>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性別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男性　□ 女性　□ その他</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450850" algn="l"/>
              </a:tabLst>
            </a:pPr>
            <a:r>
              <a:rPr kumimoji="1" lang="ja-JP" altLang="en-US" sz="900" dirty="0" smtClean="0">
                <a:latin typeface="メイリオ" panose="020B0604030504040204" pitchFamily="50" charset="-128"/>
                <a:ea typeface="メイリオ" panose="020B0604030504040204" pitchFamily="50" charset="-128"/>
              </a:rPr>
              <a:t>年齢　</a:t>
            </a: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10</a:t>
            </a:r>
            <a:r>
              <a:rPr kumimoji="1" lang="ja-JP" altLang="en-US" sz="900" dirty="0" smtClean="0">
                <a:latin typeface="メイリオ" panose="020B0604030504040204" pitchFamily="50" charset="-128"/>
                <a:ea typeface="メイリオ" panose="020B0604030504040204" pitchFamily="50" charset="-128"/>
              </a:rPr>
              <a:t>代以下　□ </a:t>
            </a:r>
            <a:r>
              <a:rPr kumimoji="1" lang="en-US" altLang="ja-JP" sz="900" dirty="0" smtClean="0">
                <a:latin typeface="メイリオ" panose="020B0604030504040204" pitchFamily="50" charset="-128"/>
                <a:ea typeface="メイリオ" panose="020B0604030504040204" pitchFamily="50" charset="-128"/>
              </a:rPr>
              <a:t>20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30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40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50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60</a:t>
            </a:r>
            <a:r>
              <a:rPr kumimoji="1" lang="ja-JP" altLang="en-US" sz="900" dirty="0" smtClean="0">
                <a:latin typeface="メイリオ" panose="020B0604030504040204" pitchFamily="50" charset="-128"/>
                <a:ea typeface="メイリオ" panose="020B0604030504040204" pitchFamily="50" charset="-128"/>
              </a:rPr>
              <a:t>代　□ </a:t>
            </a:r>
            <a:r>
              <a:rPr kumimoji="1" lang="en-US" altLang="ja-JP" sz="900" dirty="0" smtClean="0">
                <a:latin typeface="メイリオ" panose="020B0604030504040204" pitchFamily="50" charset="-128"/>
                <a:ea typeface="メイリオ" panose="020B0604030504040204" pitchFamily="50" charset="-128"/>
              </a:rPr>
              <a:t>70</a:t>
            </a:r>
            <a:r>
              <a:rPr kumimoji="1" lang="ja-JP" altLang="en-US" sz="900" dirty="0" smtClean="0">
                <a:latin typeface="メイリオ" panose="020B0604030504040204" pitchFamily="50" charset="-128"/>
                <a:ea typeface="メイリオ" panose="020B0604030504040204" pitchFamily="50" charset="-128"/>
              </a:rPr>
              <a:t>代以上</a:t>
            </a:r>
            <a:endParaRPr kumimoji="1" lang="en-US" altLang="ja-JP" sz="900" dirty="0" smtClean="0">
              <a:latin typeface="メイリオ" panose="020B0604030504040204" pitchFamily="50" charset="-128"/>
              <a:ea typeface="メイリオ" panose="020B0604030504040204" pitchFamily="50" charset="-128"/>
            </a:endParaRPr>
          </a:p>
        </p:txBody>
      </p:sp>
      <p:sp>
        <p:nvSpPr>
          <p:cNvPr id="59" name="テキスト ボックス 58"/>
          <p:cNvSpPr txBox="1"/>
          <p:nvPr/>
        </p:nvSpPr>
        <p:spPr>
          <a:xfrm>
            <a:off x="279000" y="2276553"/>
            <a:ext cx="3024000" cy="68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毎日</a:t>
            </a:r>
            <a:r>
              <a:rPr kumimoji="1" lang="ja-JP" altLang="en-US" sz="900" dirty="0">
                <a:latin typeface="メイリオ" panose="020B0604030504040204" pitchFamily="50" charset="-128"/>
                <a:ea typeface="メイリオ" panose="020B0604030504040204" pitchFamily="50" charset="-128"/>
              </a:rPr>
              <a:t>１個程度	</a:t>
            </a:r>
            <a:endParaRPr kumimoji="1" lang="ja-JP" altLang="en-US"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週に４～６ 個程度	</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週</a:t>
            </a:r>
            <a:r>
              <a:rPr kumimoji="1" lang="ja-JP" altLang="en-US" sz="900" dirty="0">
                <a:latin typeface="メイリオ" panose="020B0604030504040204" pitchFamily="50" charset="-128"/>
                <a:ea typeface="メイリオ" panose="020B0604030504040204" pitchFamily="50" charset="-128"/>
              </a:rPr>
              <a:t>に１～３個程度	</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１か月</a:t>
            </a:r>
            <a:r>
              <a:rPr kumimoji="1" lang="ja-JP" altLang="en-US" sz="900" dirty="0">
                <a:latin typeface="メイリオ" panose="020B0604030504040204" pitchFamily="50" charset="-128"/>
                <a:ea typeface="メイリオ" panose="020B0604030504040204" pitchFamily="50" charset="-128"/>
              </a:rPr>
              <a:t>に１～３個</a:t>
            </a:r>
            <a:r>
              <a:rPr kumimoji="1" lang="ja-JP" altLang="en-US" sz="900" dirty="0" smtClean="0">
                <a:latin typeface="メイリオ" panose="020B0604030504040204" pitchFamily="50" charset="-128"/>
                <a:ea typeface="メイリオ" panose="020B0604030504040204" pitchFamily="50" charset="-128"/>
              </a:rPr>
              <a:t>程度</a:t>
            </a:r>
            <a:endParaRPr kumimoji="1" lang="en-US" altLang="ja-JP" sz="900" dirty="0" smtClean="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3467913" y="2276553"/>
            <a:ext cx="3024000" cy="68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２</a:t>
            </a:r>
            <a:r>
              <a:rPr kumimoji="1" lang="ja-JP" altLang="en-US" sz="900" dirty="0">
                <a:latin typeface="メイリオ" panose="020B0604030504040204" pitchFamily="50" charset="-128"/>
                <a:ea typeface="メイリオ" panose="020B0604030504040204" pitchFamily="50" charset="-128"/>
              </a:rPr>
              <a:t>～３か月に１個</a:t>
            </a:r>
            <a:r>
              <a:rPr kumimoji="1" lang="ja-JP" altLang="en-US" sz="900" dirty="0" smtClean="0">
                <a:latin typeface="メイリオ" panose="020B0604030504040204" pitchFamily="50" charset="-128"/>
                <a:ea typeface="メイリオ" panose="020B0604030504040204" pitchFamily="50" charset="-128"/>
              </a:rPr>
              <a:t>程度</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半年に１個程度  </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上記以下の頻度</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ほとんど</a:t>
            </a:r>
            <a:r>
              <a:rPr kumimoji="1" lang="ja-JP" altLang="en-US" sz="900" dirty="0">
                <a:latin typeface="メイリオ" panose="020B0604030504040204" pitchFamily="50" charset="-128"/>
                <a:ea typeface="メイリオ" panose="020B0604030504040204" pitchFamily="50" charset="-128"/>
              </a:rPr>
              <a:t>利用</a:t>
            </a:r>
            <a:r>
              <a:rPr kumimoji="1" lang="ja-JP" altLang="en-US" sz="900" dirty="0" smtClean="0">
                <a:latin typeface="メイリオ" panose="020B0604030504040204" pitchFamily="50" charset="-128"/>
                <a:ea typeface="メイリオ" panose="020B0604030504040204" pitchFamily="50" charset="-128"/>
              </a:rPr>
              <a:t>しない　➡アンケート終了です。</a:t>
            </a:r>
          </a:p>
        </p:txBody>
      </p:sp>
      <p:sp>
        <p:nvSpPr>
          <p:cNvPr id="65" name="テキスト ボックス 64"/>
          <p:cNvSpPr txBox="1"/>
          <p:nvPr/>
        </p:nvSpPr>
        <p:spPr>
          <a:xfrm>
            <a:off x="3467913" y="3544095"/>
            <a:ext cx="3384000" cy="864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ほとんど</a:t>
            </a:r>
            <a:r>
              <a:rPr kumimoji="1" lang="ja-JP" altLang="en-US" sz="900" dirty="0">
                <a:latin typeface="メイリオ" panose="020B0604030504040204" pitchFamily="50" charset="-128"/>
                <a:ea typeface="メイリオ" panose="020B0604030504040204" pitchFamily="50" charset="-128"/>
              </a:rPr>
              <a:t>再配達をお願いしたことはない（１～２割）</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再配達</a:t>
            </a:r>
            <a:r>
              <a:rPr kumimoji="1" lang="ja-JP" altLang="en-US" sz="900" dirty="0">
                <a:latin typeface="メイリオ" panose="020B0604030504040204" pitchFamily="50" charset="-128"/>
                <a:ea typeface="メイリオ" panose="020B0604030504040204" pitchFamily="50" charset="-128"/>
              </a:rPr>
              <a:t>をお願いしたことはない</a:t>
            </a:r>
          </a:p>
          <a:p>
            <a:pPr>
              <a:spcBef>
                <a:spcPts val="0"/>
              </a:spcBef>
              <a:buSzPct val="100000"/>
            </a:pPr>
            <a:r>
              <a:rPr kumimoji="1" lang="ja-JP" altLang="en-US" sz="900" dirty="0" smtClean="0">
                <a:latin typeface="メイリオ" panose="020B0604030504040204" pitchFamily="50" charset="-128"/>
                <a:ea typeface="メイリオ" panose="020B0604030504040204" pitchFamily="50" charset="-128"/>
              </a:rPr>
              <a:t>□ 宅配便</a:t>
            </a:r>
            <a:r>
              <a:rPr kumimoji="1" lang="ja-JP" altLang="en-US" sz="900" dirty="0">
                <a:latin typeface="メイリオ" panose="020B0604030504040204" pitchFamily="50" charset="-128"/>
                <a:ea typeface="メイリオ" panose="020B0604030504040204" pitchFamily="50" charset="-128"/>
              </a:rPr>
              <a:t>の荷物を受け取って</a:t>
            </a:r>
            <a:r>
              <a:rPr kumimoji="1" lang="ja-JP" altLang="en-US" sz="900" dirty="0" smtClean="0">
                <a:latin typeface="メイリオ" panose="020B0604030504040204" pitchFamily="50" charset="-128"/>
                <a:ea typeface="メイリオ" panose="020B0604030504040204" pitchFamily="50" charset="-128"/>
              </a:rPr>
              <a:t>いない　➡アンケート終了です。</a:t>
            </a:r>
          </a:p>
        </p:txBody>
      </p:sp>
      <p:grpSp>
        <p:nvGrpSpPr>
          <p:cNvPr id="67" name="グループ化 66"/>
          <p:cNvGrpSpPr/>
          <p:nvPr/>
        </p:nvGrpSpPr>
        <p:grpSpPr>
          <a:xfrm>
            <a:off x="279000" y="8831721"/>
            <a:ext cx="6300000" cy="956350"/>
            <a:chOff x="279000" y="8831721"/>
            <a:chExt cx="6300000" cy="956350"/>
          </a:xfrm>
        </p:grpSpPr>
        <p:sp>
          <p:nvSpPr>
            <p:cNvPr id="70" name="正方形/長方形 69"/>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73" name="テキスト ボックス 72"/>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34" name="テキスト ボックス 33"/>
          <p:cNvSpPr txBox="1"/>
          <p:nvPr/>
        </p:nvSpPr>
        <p:spPr>
          <a:xfrm>
            <a:off x="298301" y="5849728"/>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900" dirty="0" smtClean="0">
                <a:latin typeface="メイリオ" panose="020B0604030504040204" pitchFamily="50" charset="-128"/>
                <a:ea typeface="メイリオ" panose="020B0604030504040204" pitchFamily="50" charset="-128"/>
              </a:rPr>
              <a:t>Q4</a:t>
            </a:r>
            <a:r>
              <a:rPr kumimoji="1" lang="ja-JP" altLang="en-US" sz="900" dirty="0" smtClean="0">
                <a:latin typeface="メイリオ" panose="020B0604030504040204" pitchFamily="50" charset="-128"/>
                <a:ea typeface="メイリオ" panose="020B0604030504040204" pitchFamily="50" charset="-128"/>
              </a:rPr>
              <a:t>で「</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smtClean="0">
                <a:latin typeface="メイリオ" panose="020B0604030504040204" pitchFamily="50" charset="-128"/>
                <a:ea typeface="メイリオ" panose="020B0604030504040204" pitchFamily="50" charset="-128"/>
              </a:rPr>
              <a:t>回で受け取っている」「</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a:latin typeface="メイリオ" panose="020B0604030504040204" pitchFamily="50" charset="-128"/>
                <a:ea typeface="メイリオ" panose="020B0604030504040204" pitchFamily="50" charset="-128"/>
              </a:rPr>
              <a:t>回で</a:t>
            </a:r>
            <a:r>
              <a:rPr kumimoji="1" lang="ja-JP" altLang="en-US" sz="900" dirty="0" smtClean="0">
                <a:latin typeface="メイリオ" panose="020B0604030504040204" pitchFamily="50" charset="-128"/>
                <a:ea typeface="メイリオ" panose="020B0604030504040204" pitchFamily="50" charset="-128"/>
              </a:rPr>
              <a:t>受け取りたいと思っている」「</a:t>
            </a:r>
            <a:r>
              <a:rPr kumimoji="1" lang="en-US" altLang="ja-JP" sz="900" dirty="0">
                <a:latin typeface="メイリオ" panose="020B0604030504040204" pitchFamily="50" charset="-128"/>
                <a:ea typeface="メイリオ" panose="020B0604030504040204" pitchFamily="50" charset="-128"/>
              </a:rPr>
              <a:t>1</a:t>
            </a:r>
            <a:r>
              <a:rPr kumimoji="1" lang="ja-JP" altLang="en-US" sz="900" dirty="0">
                <a:latin typeface="メイリオ" panose="020B0604030504040204" pitchFamily="50" charset="-128"/>
                <a:ea typeface="メイリオ" panose="020B0604030504040204" pitchFamily="50" charset="-128"/>
              </a:rPr>
              <a:t>回で</a:t>
            </a:r>
            <a:r>
              <a:rPr kumimoji="1" lang="ja-JP" altLang="en-US" sz="900" dirty="0" smtClean="0">
                <a:latin typeface="メイリオ" panose="020B0604030504040204" pitchFamily="50" charset="-128"/>
                <a:ea typeface="メイリオ" panose="020B0604030504040204" pitchFamily="50" charset="-128"/>
              </a:rPr>
              <a:t>受け取りたいと思うようになった」に</a:t>
            </a:r>
            <a:endParaRPr kumimoji="1" lang="en-US" altLang="ja-JP" sz="90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ja-JP" altLang="en-US" sz="900" dirty="0" smtClean="0">
                <a:latin typeface="メイリオ" panose="020B0604030504040204" pitchFamily="50" charset="-128"/>
                <a:ea typeface="メイリオ" panose="020B0604030504040204" pitchFamily="50" charset="-128"/>
              </a:rPr>
              <a:t>該当する選択肢を選ばれた方にお尋ねします。</a:t>
            </a:r>
            <a:endParaRPr kumimoji="1" lang="en-US" altLang="ja-JP" sz="9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6722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770" name="think-cell スライド" r:id="rId5" imgW="563" imgH="564" progId="TCLayout.ActiveDocument.1">
                  <p:embed/>
                </p:oleObj>
              </mc:Choice>
              <mc:Fallback>
                <p:oleObj name="think-cell スライド" r:id="rId5" imgW="563" imgH="564" progId="TCLayout.ActiveDocument.1">
                  <p:embed/>
                  <p:pic>
                    <p:nvPicPr>
                      <p:cNvPr id="3" name="オブジェクト 2" hidden="1"/>
                      <p:cNvPicPr/>
                      <p:nvPr/>
                    </p:nvPicPr>
                    <p:blipFill>
                      <a:blip r:embed="rId6"/>
                      <a:stretch>
                        <a:fillRect/>
                      </a:stretch>
                    </p:blipFill>
                    <p:spPr>
                      <a:xfrm>
                        <a:off x="1588" y="1588"/>
                        <a:ext cx="1587" cy="1587"/>
                      </a:xfrm>
                      <a:prstGeom prst="rect">
                        <a:avLst/>
                      </a:prstGeom>
                    </p:spPr>
                  </p:pic>
                </p:oleObj>
              </mc:Fallback>
            </mc:AlternateContent>
          </a:graphicData>
        </a:graphic>
      </p:graphicFrame>
      <p:graphicFrame>
        <p:nvGraphicFramePr>
          <p:cNvPr id="2" name="オブジェクト 1" hidden="1"/>
          <p:cNvGraphicFramePr>
            <a:graphicFrameLocks noChangeAspect="1"/>
          </p:cNvGraphicFramePr>
          <p:nvPr>
            <p:custDataLst>
              <p:tags r:id="rId3"/>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771" name="think-cell Slide" r:id="rId7" imgW="563" imgH="564" progId="TCLayout.ActiveDocument.1">
                  <p:embed/>
                </p:oleObj>
              </mc:Choice>
              <mc:Fallback>
                <p:oleObj name="think-cell Slide" r:id="rId7" imgW="563" imgH="564" progId="TCLayout.ActiveDocument.1">
                  <p:embed/>
                  <p:pic>
                    <p:nvPicPr>
                      <p:cNvPr id="2" name="オブジェクト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2" name="正方形/長方形 11"/>
          <p:cNvSpPr/>
          <p:nvPr/>
        </p:nvSpPr>
        <p:spPr bwMode="gray">
          <a:xfrm>
            <a:off x="1353600" y="348721"/>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009A44"/>
                </a:solidFill>
                <a:latin typeface="メイリオ" panose="020B0604030504040204" pitchFamily="50" charset="-128"/>
                <a:ea typeface="メイリオ" panose="020B0604030504040204" pitchFamily="50" charset="-128"/>
              </a:rPr>
              <a:t>エコカー購入</a:t>
            </a:r>
            <a:r>
              <a:rPr kumimoji="1" lang="ja-JP" altLang="en-US" sz="2000" b="1" dirty="0">
                <a:solidFill>
                  <a:srgbClr val="009A44"/>
                </a:solidFill>
                <a:latin typeface="メイリオ" panose="020B0604030504040204" pitchFamily="50" charset="-128"/>
                <a:ea typeface="メイリオ" panose="020B0604030504040204" pitchFamily="50" charset="-128"/>
              </a:rPr>
              <a:t>意向</a:t>
            </a:r>
            <a:r>
              <a:rPr kumimoji="1" lang="ja-JP" altLang="en-US" sz="2000" b="1" dirty="0" smtClean="0">
                <a:solidFill>
                  <a:srgbClr val="009A44"/>
                </a:solidFill>
                <a:latin typeface="メイリオ" panose="020B0604030504040204" pitchFamily="50" charset="-128"/>
                <a:ea typeface="メイリオ" panose="020B0604030504040204" pitchFamily="50" charset="-128"/>
              </a:rPr>
              <a:t>実態</a:t>
            </a:r>
            <a:r>
              <a:rPr kumimoji="1" lang="ja-JP" altLang="en-US" sz="2000" b="1" dirty="0" smtClean="0">
                <a:solidFill>
                  <a:srgbClr val="009A44"/>
                </a:solidFill>
                <a:latin typeface="メイリオ" panose="020B0604030504040204" pitchFamily="50" charset="-128"/>
                <a:ea typeface="メイリオ" panose="020B0604030504040204" pitchFamily="50" charset="-128"/>
              </a:rPr>
              <a:t>アンケート</a:t>
            </a:r>
            <a:endParaRPr kumimoji="1" lang="ja-JP" altLang="en-US" sz="2000" b="1" dirty="0">
              <a:solidFill>
                <a:srgbClr val="009A44"/>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01314" y="90173"/>
            <a:ext cx="5785806" cy="195814"/>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800" dirty="0">
                <a:latin typeface="メイリオ" panose="020B0604030504040204" pitchFamily="50" charset="-128"/>
                <a:ea typeface="メイリオ" panose="020B0604030504040204" pitchFamily="50" charset="-128"/>
              </a:rPr>
              <a:t>本アンケートは、環境省「地域における地球温暖化防止活動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386840" y="739592"/>
            <a:ext cx="5184000" cy="180000"/>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エコカー買い替え意向の調査をしています。わかる範囲でお答えください。</a:t>
            </a:r>
          </a:p>
        </p:txBody>
      </p:sp>
      <p:grpSp>
        <p:nvGrpSpPr>
          <p:cNvPr id="35" name="グループ化 34"/>
          <p:cNvGrpSpPr/>
          <p:nvPr/>
        </p:nvGrpSpPr>
        <p:grpSpPr>
          <a:xfrm>
            <a:off x="279000" y="8831721"/>
            <a:ext cx="6300000" cy="956350"/>
            <a:chOff x="279000" y="8831721"/>
            <a:chExt cx="6300000" cy="956350"/>
          </a:xfrm>
        </p:grpSpPr>
        <p:sp>
          <p:nvSpPr>
            <p:cNvPr id="17" name="正方形/長方形 16"/>
            <p:cNvSpPr/>
            <p:nvPr/>
          </p:nvSpPr>
          <p:spPr bwMode="gray">
            <a:xfrm>
              <a:off x="298913" y="8831721"/>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548206"/>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79000" y="972781"/>
            <a:ext cx="6300000" cy="263013"/>
          </a:xfrm>
          <a:prstGeom prst="roundRect">
            <a:avLst/>
          </a:prstGeom>
          <a:solidFill>
            <a:srgbClr val="009A4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20" name="テキスト ボックス 19"/>
          <p:cNvSpPr txBox="1"/>
          <p:nvPr/>
        </p:nvSpPr>
        <p:spPr>
          <a:xfrm>
            <a:off x="279000" y="1287715"/>
            <a:ext cx="6300000" cy="631381"/>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□女性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pPr>
            <a:r>
              <a:rPr kumimoji="1" lang="ja-JP" altLang="en-US" sz="1050" dirty="0">
                <a:latin typeface="メイリオ" panose="020B0604030504040204" pitchFamily="50" charset="-128"/>
                <a:ea typeface="メイリオ" panose="020B0604030504040204" pitchFamily="50" charset="-128"/>
              </a:rPr>
              <a:t>所有車（いくつでも）</a:t>
            </a:r>
            <a:endParaRPr kumimoji="1" lang="en-US" altLang="ja-JP" sz="1050" dirty="0">
              <a:latin typeface="メイリオ" panose="020B0604030504040204" pitchFamily="50" charset="-128"/>
              <a:ea typeface="メイリオ" panose="020B0604030504040204" pitchFamily="50" charset="-128"/>
            </a:endParaRPr>
          </a:p>
          <a:p>
            <a:pPr>
              <a:spcBef>
                <a:spcPts val="400"/>
              </a:spcBef>
              <a:buSzPct val="100000"/>
              <a:tabLst>
                <a:tab pos="450850" algn="l"/>
                <a:tab pos="2695575" algn="l"/>
                <a:tab pos="5200650" algn="l"/>
              </a:tabLst>
            </a:pPr>
            <a:r>
              <a:rPr kumimoji="1" lang="en-US" altLang="ja-JP"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 ガソリン車　</a:t>
            </a:r>
            <a:r>
              <a:rPr kumimoji="1" lang="ja-JP" altLang="en-US" sz="1050" dirty="0" smtClean="0">
                <a:latin typeface="メイリオ" panose="020B0604030504040204" pitchFamily="50" charset="-128"/>
                <a:ea typeface="メイリオ" panose="020B0604030504040204" pitchFamily="50" charset="-128"/>
              </a:rPr>
              <a:t>□ ハイブリッド車　□ </a:t>
            </a:r>
            <a:r>
              <a:rPr kumimoji="1" lang="ja-JP" altLang="en-US" sz="1050" dirty="0">
                <a:latin typeface="メイリオ" panose="020B0604030504040204" pitchFamily="50" charset="-128"/>
                <a:ea typeface="メイリオ" panose="020B0604030504040204" pitchFamily="50" charset="-128"/>
              </a:rPr>
              <a:t>電気自動車　</a:t>
            </a:r>
            <a:r>
              <a:rPr kumimoji="1" lang="ja-JP" altLang="en-US" sz="1050" dirty="0" smtClean="0">
                <a:latin typeface="メイリオ" panose="020B0604030504040204" pitchFamily="50" charset="-128"/>
                <a:ea typeface="メイリオ" panose="020B0604030504040204" pitchFamily="50" charset="-128"/>
              </a:rPr>
              <a:t>　□ </a:t>
            </a:r>
            <a:r>
              <a:rPr kumimoji="1" lang="ja-JP" altLang="en-US" sz="1050" dirty="0">
                <a:latin typeface="メイリオ" panose="020B0604030504040204" pitchFamily="50" charset="-128"/>
                <a:ea typeface="メイリオ" panose="020B0604030504040204" pitchFamily="50" charset="-128"/>
              </a:rPr>
              <a:t>ディーゼル車　</a:t>
            </a:r>
            <a:r>
              <a:rPr kumimoji="1" lang="ja-JP" altLang="en-US" sz="1050" dirty="0" smtClean="0">
                <a:latin typeface="メイリオ" panose="020B0604030504040204" pitchFamily="50" charset="-128"/>
                <a:ea typeface="メイリオ" panose="020B0604030504040204" pitchFamily="50" charset="-128"/>
              </a:rPr>
              <a:t>　□ </a:t>
            </a:r>
            <a:r>
              <a:rPr kumimoji="1" lang="ja-JP" altLang="en-US" sz="1050" dirty="0">
                <a:latin typeface="メイリオ" panose="020B0604030504040204" pitchFamily="50" charset="-128"/>
                <a:ea typeface="メイリオ" panose="020B0604030504040204" pitchFamily="50" charset="-128"/>
              </a:rPr>
              <a:t>燃料電池車</a:t>
            </a:r>
            <a:endParaRPr kumimoji="1" lang="en-US" altLang="ja-JP" sz="1050" dirty="0">
              <a:latin typeface="メイリオ" panose="020B0604030504040204" pitchFamily="50" charset="-128"/>
              <a:ea typeface="メイリオ" panose="020B0604030504040204" pitchFamily="50" charset="-128"/>
            </a:endParaRPr>
          </a:p>
          <a:p>
            <a:pPr>
              <a:spcBef>
                <a:spcPts val="400"/>
              </a:spcBef>
              <a:buSzPct val="100000"/>
              <a:tabLst>
                <a:tab pos="450850" algn="l"/>
                <a:tab pos="2695575" algn="l"/>
                <a:tab pos="5200650" algn="l"/>
              </a:tabLst>
            </a:pPr>
            <a:r>
              <a:rPr kumimoji="1" lang="en-US" altLang="ja-JP"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プラグインハイブリッド車　 　　□ </a:t>
            </a:r>
            <a:r>
              <a:rPr kumimoji="1" lang="ja-JP" altLang="en-US" sz="1050" dirty="0">
                <a:latin typeface="メイリオ" panose="020B0604030504040204" pitchFamily="50" charset="-128"/>
                <a:ea typeface="メイリオ" panose="020B0604030504040204" pitchFamily="50" charset="-128"/>
              </a:rPr>
              <a:t>その他（　　　　　　　　　　</a:t>
            </a:r>
            <a:r>
              <a:rPr kumimoji="1" lang="ja-JP" altLang="en-US" sz="1050" dirty="0" smtClean="0">
                <a:latin typeface="メイリオ" panose="020B0604030504040204" pitchFamily="50" charset="-128"/>
                <a:ea typeface="メイリオ" panose="020B0604030504040204" pitchFamily="50" charset="-128"/>
              </a:rPr>
              <a:t>）    □ </a:t>
            </a:r>
            <a:r>
              <a:rPr kumimoji="1" lang="ja-JP" altLang="en-US" sz="1050" dirty="0">
                <a:latin typeface="メイリオ" panose="020B0604030504040204" pitchFamily="50" charset="-128"/>
                <a:ea typeface="メイリオ" panose="020B0604030504040204" pitchFamily="50" charset="-128"/>
              </a:rPr>
              <a:t>持っていない</a:t>
            </a:r>
            <a:endParaRPr kumimoji="1" lang="en-US" altLang="ja-JP" sz="1050" dirty="0">
              <a:latin typeface="メイリオ" panose="020B0604030504040204" pitchFamily="50" charset="-128"/>
              <a:ea typeface="メイリオ" panose="020B0604030504040204" pitchFamily="50" charset="-128"/>
            </a:endParaRPr>
          </a:p>
          <a:p>
            <a:pPr>
              <a:spcBef>
                <a:spcPts val="400"/>
              </a:spcBef>
              <a:buSzPct val="100000"/>
              <a:tabLst>
                <a:tab pos="450850" algn="l"/>
              </a:tabLst>
            </a:pPr>
            <a:endParaRPr kumimoji="1" lang="en-US" altLang="ja-JP" sz="1050" dirty="0" smtClean="0">
              <a:latin typeface="メイリオ" panose="020B0604030504040204" pitchFamily="50" charset="-128"/>
              <a:ea typeface="メイリオ" panose="020B0604030504040204" pitchFamily="50" charset="-128"/>
            </a:endParaRPr>
          </a:p>
        </p:txBody>
      </p:sp>
      <p:sp>
        <p:nvSpPr>
          <p:cNvPr id="10" name="角丸四角形 9"/>
          <p:cNvSpPr/>
          <p:nvPr/>
        </p:nvSpPr>
        <p:spPr bwMode="gray">
          <a:xfrm>
            <a:off x="279000" y="7324196"/>
            <a:ext cx="6300000" cy="252000"/>
          </a:xfrm>
          <a:prstGeom prst="roundRect">
            <a:avLst/>
          </a:prstGeom>
          <a:solidFill>
            <a:srgbClr val="009A4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smtClean="0">
                <a:solidFill>
                  <a:schemeClr val="bg1"/>
                </a:solidFill>
                <a:latin typeface="メイリオ" panose="020B0604030504040204" pitchFamily="50" charset="-128"/>
                <a:ea typeface="メイリオ" panose="020B0604030504040204" pitchFamily="50" charset="-128"/>
              </a:rPr>
              <a:t>6</a:t>
            </a:r>
            <a:r>
              <a:rPr kumimoji="1" lang="ja-JP" altLang="en-US" sz="1400" b="1" dirty="0" err="1"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570725"/>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a:latin typeface="メイリオ" panose="020B0604030504040204" pitchFamily="50" charset="-128"/>
                <a:ea typeface="メイリオ" panose="020B0604030504040204" pitchFamily="50" charset="-128"/>
              </a:rPr>
              <a:t>1</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sp>
        <p:nvSpPr>
          <p:cNvPr id="71" name="テキスト ボックス 70"/>
          <p:cNvSpPr txBox="1"/>
          <p:nvPr/>
        </p:nvSpPr>
        <p:spPr>
          <a:xfrm>
            <a:off x="287338" y="6272590"/>
            <a:ext cx="6300000" cy="101132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ブランドイメージがいいから／ステータスが高いから</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加速</a:t>
            </a:r>
            <a:r>
              <a:rPr kumimoji="1" lang="ja-JP" altLang="en-US" sz="1050" dirty="0">
                <a:latin typeface="メイリオ" panose="020B0604030504040204" pitchFamily="50" charset="-128"/>
                <a:ea typeface="メイリオ" panose="020B0604030504040204" pitchFamily="50" charset="-128"/>
              </a:rPr>
              <a:t>性能や騒音の少なさ等の性能</a:t>
            </a:r>
            <a:r>
              <a:rPr kumimoji="1" lang="ja-JP" altLang="en-US" sz="1050" dirty="0" smtClean="0">
                <a:latin typeface="メイリオ" panose="020B0604030504040204" pitchFamily="50" charset="-128"/>
                <a:ea typeface="メイリオ" panose="020B0604030504040204" pitchFamily="50" charset="-128"/>
              </a:rPr>
              <a:t>が優れているから</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燃費</a:t>
            </a:r>
            <a:r>
              <a:rPr kumimoji="1" lang="ja-JP" altLang="en-US" sz="1050" dirty="0">
                <a:latin typeface="メイリオ" panose="020B0604030504040204" pitchFamily="50" charset="-128"/>
                <a:ea typeface="メイリオ" panose="020B0604030504040204" pitchFamily="50" charset="-128"/>
              </a:rPr>
              <a:t>が良いから</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CO2</a:t>
            </a:r>
            <a:r>
              <a:rPr kumimoji="1" lang="ja-JP" altLang="en-US" sz="1050" dirty="0">
                <a:latin typeface="メイリオ" panose="020B0604030504040204" pitchFamily="50" charset="-128"/>
                <a:ea typeface="メイリオ" panose="020B0604030504040204" pitchFamily="50" charset="-128"/>
              </a:rPr>
              <a:t>排出量が少ないから</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その他</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 </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特に理由はない・なんとなく</a:t>
            </a:r>
            <a:endParaRPr kumimoji="1" lang="en-US" altLang="ja-JP" sz="1050" dirty="0" smtClean="0">
              <a:latin typeface="メイリオ" panose="020B0604030504040204" pitchFamily="50" charset="-128"/>
              <a:ea typeface="メイリオ" panose="020B0604030504040204" pitchFamily="50" charset="-128"/>
            </a:endParaRPr>
          </a:p>
        </p:txBody>
      </p:sp>
      <p:sp>
        <p:nvSpPr>
          <p:cNvPr id="9" name="角丸四角形 8"/>
          <p:cNvSpPr/>
          <p:nvPr/>
        </p:nvSpPr>
        <p:spPr bwMode="gray">
          <a:xfrm>
            <a:off x="279000" y="5397606"/>
            <a:ext cx="6300000" cy="252000"/>
          </a:xfrm>
          <a:prstGeom prst="roundRect">
            <a:avLst/>
          </a:prstGeom>
          <a:solidFill>
            <a:srgbClr val="009A4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smtClean="0">
                <a:solidFill>
                  <a:schemeClr val="bg1"/>
                </a:solidFill>
                <a:latin typeface="メイリオ" panose="020B0604030504040204" pitchFamily="50" charset="-128"/>
                <a:ea typeface="メイリオ" panose="020B0604030504040204" pitchFamily="50" charset="-128"/>
              </a:rPr>
              <a:t>5</a:t>
            </a:r>
            <a:r>
              <a:rPr kumimoji="1" lang="ja-JP" altLang="en-US" sz="1400" b="1" dirty="0" err="1" smtClean="0">
                <a:solidFill>
                  <a:schemeClr val="bg1"/>
                </a:solidFill>
                <a:latin typeface="メイリオ" panose="020B0604030504040204" pitchFamily="50" charset="-128"/>
                <a:ea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rPr>
              <a:t>購入意向の理由について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279000" y="6018801"/>
            <a:ext cx="6300000" cy="242066"/>
          </a:xfrm>
          <a:prstGeom prst="rect">
            <a:avLst/>
          </a:prstGeom>
          <a:noFill/>
        </p:spPr>
        <p:txBody>
          <a:bodyPr wrap="square" lIns="36000" tIns="36000" rIns="36000" bIns="36000" rtlCol="0" anchor="t" anchorCtr="0">
            <a:noAutofit/>
          </a:bodyPr>
          <a:lstStyle/>
          <a:p>
            <a:pPr marL="180975" indent="-180975">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なぜエコカーに興味を持ちましたか（</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a:t>
            </a:r>
          </a:p>
        </p:txBody>
      </p:sp>
      <p:grpSp>
        <p:nvGrpSpPr>
          <p:cNvPr id="76" name="グループ化 75"/>
          <p:cNvGrpSpPr/>
          <p:nvPr/>
        </p:nvGrpSpPr>
        <p:grpSpPr>
          <a:xfrm>
            <a:off x="278999" y="7788853"/>
            <a:ext cx="6300001" cy="503841"/>
            <a:chOff x="278999" y="7885586"/>
            <a:chExt cx="6300001" cy="503841"/>
          </a:xfrm>
        </p:grpSpPr>
        <p:sp>
          <p:nvSpPr>
            <p:cNvPr id="80" name="テキスト ボックス 79"/>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83" name="テキスト ボックス 82"/>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86" name="直線コネクタ 85"/>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26630" name="Picture 6" descr="「チョイスエコカー」の画像検索結果"/>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3575" y="336721"/>
            <a:ext cx="1077488" cy="468000"/>
          </a:xfrm>
          <a:prstGeom prst="rect">
            <a:avLst/>
          </a:prstGeom>
          <a:noFill/>
          <a:extLst>
            <a:ext uri="{909E8E84-426E-40DD-AFC4-6F175D3DCCD1}">
              <a14:hiddenFill xmlns:a14="http://schemas.microsoft.com/office/drawing/2010/main">
                <a:solidFill>
                  <a:srgbClr val="FFFFFF"/>
                </a:solidFill>
              </a14:hiddenFill>
            </a:ext>
          </a:extLst>
        </p:spPr>
      </p:pic>
      <p:sp>
        <p:nvSpPr>
          <p:cNvPr id="31" name="角丸四角形 30"/>
          <p:cNvSpPr/>
          <p:nvPr/>
        </p:nvSpPr>
        <p:spPr bwMode="gray">
          <a:xfrm>
            <a:off x="279000" y="2450484"/>
            <a:ext cx="6300000" cy="252000"/>
          </a:xfrm>
          <a:prstGeom prst="roundRect">
            <a:avLst/>
          </a:prstGeom>
          <a:solidFill>
            <a:srgbClr val="009A4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smtClean="0">
                <a:solidFill>
                  <a:schemeClr val="bg1"/>
                </a:solidFill>
                <a:latin typeface="メイリオ" panose="020B0604030504040204" pitchFamily="50" charset="-128"/>
                <a:ea typeface="メイリオ" panose="020B0604030504040204" pitchFamily="50" charset="-128"/>
              </a:rPr>
              <a:t>２．</a:t>
            </a:r>
            <a:r>
              <a:rPr kumimoji="1" lang="ja-JP" altLang="en-US" sz="1400" b="1" dirty="0">
                <a:solidFill>
                  <a:schemeClr val="bg1"/>
                </a:solidFill>
                <a:latin typeface="メイリオ" panose="020B0604030504040204" pitchFamily="50" charset="-128"/>
                <a:ea typeface="メイリオ" panose="020B0604030504040204" pitchFamily="50" charset="-128"/>
              </a:rPr>
              <a:t>自動車</a:t>
            </a:r>
            <a:r>
              <a:rPr kumimoji="1" lang="ja-JP" altLang="en-US" sz="1400" b="1" dirty="0" smtClean="0">
                <a:solidFill>
                  <a:schemeClr val="bg1"/>
                </a:solidFill>
                <a:latin typeface="メイリオ" panose="020B0604030504040204" pitchFamily="50" charset="-128"/>
                <a:ea typeface="メイリオ" panose="020B0604030504040204" pitchFamily="50" charset="-128"/>
              </a:rPr>
              <a:t>の購入意向・予定について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279000" y="2726461"/>
            <a:ext cx="6408000" cy="432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◆自動車の購入意向</a:t>
            </a:r>
            <a:r>
              <a:rPr kumimoji="1" lang="ja-JP" altLang="en-US" sz="1200" dirty="0">
                <a:latin typeface="メイリオ" panose="020B0604030504040204" pitchFamily="50" charset="-128"/>
                <a:ea typeface="メイリオ" panose="020B0604030504040204" pitchFamily="50" charset="-128"/>
              </a:rPr>
              <a:t>・予定について、最も当てはまるものをお選び</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つ回答） </a:t>
            </a:r>
            <a:r>
              <a:rPr kumimoji="1"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298095" y="2982145"/>
            <a:ext cx="6047045" cy="496085"/>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今後</a:t>
            </a:r>
            <a:r>
              <a:rPr kumimoji="1" lang="en-US" altLang="ja-JP" sz="1050" dirty="0" smtClean="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年以内に購入を</a:t>
            </a:r>
            <a:r>
              <a:rPr kumimoji="1" lang="ja-JP" altLang="en-US" sz="1050" dirty="0">
                <a:latin typeface="メイリオ" panose="020B0604030504040204" pitchFamily="50" charset="-128"/>
                <a:ea typeface="メイリオ" panose="020B0604030504040204" pitchFamily="50" charset="-128"/>
              </a:rPr>
              <a:t>予定して</a:t>
            </a:r>
            <a:r>
              <a:rPr kumimoji="1" lang="ja-JP" altLang="en-US" sz="1050" dirty="0" smtClean="0">
                <a:latin typeface="メイリオ" panose="020B0604030504040204" pitchFamily="50" charset="-128"/>
                <a:ea typeface="メイリオ" panose="020B0604030504040204" pitchFamily="50" charset="-128"/>
              </a:rPr>
              <a:t>いる　　　 □ 予定</a:t>
            </a:r>
            <a:r>
              <a:rPr kumimoji="1" lang="ja-JP" altLang="en-US" sz="1050" dirty="0">
                <a:latin typeface="メイリオ" panose="020B0604030504040204" pitchFamily="50" charset="-128"/>
                <a:ea typeface="メイリオ" panose="020B0604030504040204" pitchFamily="50" charset="-128"/>
              </a:rPr>
              <a:t>はないが</a:t>
            </a:r>
            <a:r>
              <a:rPr kumimoji="1" lang="ja-JP" altLang="en-US" sz="1050" dirty="0" smtClean="0">
                <a:latin typeface="メイリオ" panose="020B0604030504040204" pitchFamily="50" charset="-128"/>
                <a:ea typeface="メイリオ" panose="020B0604030504040204" pitchFamily="50" charset="-128"/>
              </a:rPr>
              <a:t>、いつか購入したい</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予定</a:t>
            </a:r>
            <a:r>
              <a:rPr kumimoji="1" lang="ja-JP" altLang="en-US" sz="1050" dirty="0">
                <a:latin typeface="メイリオ" panose="020B0604030504040204" pitchFamily="50" charset="-128"/>
                <a:ea typeface="メイリオ" panose="020B0604030504040204" pitchFamily="50" charset="-128"/>
              </a:rPr>
              <a:t>はなく、</a:t>
            </a:r>
            <a:r>
              <a:rPr kumimoji="1" lang="ja-JP" altLang="en-US" sz="1050" dirty="0" smtClean="0">
                <a:latin typeface="メイリオ" panose="020B0604030504040204" pitchFamily="50" charset="-128"/>
                <a:ea typeface="メイリオ" panose="020B0604030504040204" pitchFamily="50" charset="-128"/>
              </a:rPr>
              <a:t>購入意向</a:t>
            </a:r>
            <a:r>
              <a:rPr kumimoji="1" lang="ja-JP" altLang="en-US" sz="1050" dirty="0">
                <a:latin typeface="メイリオ" panose="020B0604030504040204" pitchFamily="50" charset="-128"/>
                <a:ea typeface="メイリオ" panose="020B0604030504040204" pitchFamily="50" charset="-128"/>
              </a:rPr>
              <a:t>も</a:t>
            </a:r>
            <a:r>
              <a:rPr kumimoji="1" lang="ja-JP" altLang="en-US" sz="1050" dirty="0" smtClean="0">
                <a:latin typeface="メイリオ" panose="020B0604030504040204" pitchFamily="50" charset="-128"/>
                <a:ea typeface="メイリオ" panose="020B0604030504040204" pitchFamily="50" charset="-128"/>
              </a:rPr>
              <a:t>ない　　　　</a:t>
            </a:r>
            <a:r>
              <a:rPr kumimoji="1" lang="ja-JP" altLang="en-US" sz="1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 免許を持っていない</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アンケート終了です</a:t>
            </a:r>
            <a:r>
              <a:rPr kumimoji="1" lang="ja-JP" altLang="en-US"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sp>
        <p:nvSpPr>
          <p:cNvPr id="38" name="右矢印 37"/>
          <p:cNvSpPr/>
          <p:nvPr/>
        </p:nvSpPr>
        <p:spPr bwMode="gray">
          <a:xfrm>
            <a:off x="3325766" y="3447824"/>
            <a:ext cx="206467" cy="238016"/>
          </a:xfrm>
          <a:prstGeom prst="rightArrow">
            <a:avLst/>
          </a:prstGeom>
          <a:solidFill>
            <a:schemeClr val="tx2"/>
          </a:solidFill>
          <a:ln w="12700" algn="ctr">
            <a:solidFill>
              <a:schemeClr val="tx2"/>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endParaRPr kumimoji="1" lang="ja-JP" altLang="en-US" sz="1200" dirty="0" smtClean="0"/>
          </a:p>
        </p:txBody>
      </p:sp>
      <p:sp>
        <p:nvSpPr>
          <p:cNvPr id="40" name="テキスト ボックス 39"/>
          <p:cNvSpPr txBox="1"/>
          <p:nvPr/>
        </p:nvSpPr>
        <p:spPr>
          <a:xfrm>
            <a:off x="279000" y="4203380"/>
            <a:ext cx="3024000" cy="1152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すでに購入済み　➡</a:t>
            </a:r>
            <a:r>
              <a:rPr kumimoji="1" lang="en-US" altLang="ja-JP" sz="1050" dirty="0" smtClean="0">
                <a:latin typeface="メイリオ" panose="020B0604030504040204" pitchFamily="50" charset="-128"/>
                <a:ea typeface="メイリオ" panose="020B0604030504040204" pitchFamily="50" charset="-128"/>
              </a:rPr>
              <a:t>Q4</a:t>
            </a:r>
            <a:r>
              <a:rPr kumimoji="1" lang="ja-JP" altLang="en-US" sz="1050" dirty="0" smtClean="0">
                <a:latin typeface="メイリオ" panose="020B0604030504040204" pitchFamily="50" charset="-128"/>
                <a:ea typeface="メイリオ" panose="020B0604030504040204" pitchFamily="50" charset="-128"/>
              </a:rPr>
              <a:t>を飛ばす</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a:t>
            </a:r>
            <a:r>
              <a:rPr kumimoji="1" lang="ja-JP" altLang="en-US" sz="1050" dirty="0">
                <a:latin typeface="メイリオ" panose="020B0604030504040204" pitchFamily="50" charset="-128"/>
                <a:ea typeface="メイリオ" panose="020B0604030504040204" pitchFamily="50" charset="-128"/>
              </a:rPr>
              <a:t>購入</a:t>
            </a:r>
            <a:r>
              <a:rPr kumimoji="1" lang="ja-JP" altLang="en-US" sz="1050" dirty="0" smtClean="0">
                <a:latin typeface="メイリオ" panose="020B0604030504040204" pitchFamily="50" charset="-128"/>
                <a:ea typeface="メイリオ" panose="020B0604030504040204" pitchFamily="50" charset="-128"/>
              </a:rPr>
              <a:t>したいと思っていた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興味はあったが、購入対象ではなかった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興味がなかった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エコカーのことを知らなかった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自動車を利用していない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わからない</a:t>
            </a:r>
          </a:p>
        </p:txBody>
      </p:sp>
      <p:sp>
        <p:nvSpPr>
          <p:cNvPr id="47" name="角丸四角形 46"/>
          <p:cNvSpPr/>
          <p:nvPr/>
        </p:nvSpPr>
        <p:spPr bwMode="gray">
          <a:xfrm>
            <a:off x="279000" y="3440832"/>
            <a:ext cx="3024000" cy="252000"/>
          </a:xfrm>
          <a:prstGeom prst="roundRect">
            <a:avLst/>
          </a:prstGeom>
          <a:solidFill>
            <a:srgbClr val="009A4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３</a:t>
            </a:r>
            <a:r>
              <a:rPr kumimoji="1" lang="ja-JP" altLang="en-US" sz="1400" b="1" dirty="0" smtClean="0">
                <a:solidFill>
                  <a:schemeClr val="bg1"/>
                </a:solidFill>
                <a:latin typeface="メイリオ" panose="020B0604030504040204" pitchFamily="50" charset="-128"/>
                <a:ea typeface="メイリオ" panose="020B0604030504040204" pitchFamily="50" charset="-128"/>
              </a:rPr>
              <a:t>．これまでの検討状況について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8" name="角丸四角形 47"/>
          <p:cNvSpPr/>
          <p:nvPr/>
        </p:nvSpPr>
        <p:spPr bwMode="gray">
          <a:xfrm>
            <a:off x="3555000" y="3440832"/>
            <a:ext cx="3024000" cy="252000"/>
          </a:xfrm>
          <a:prstGeom prst="roundRect">
            <a:avLst/>
          </a:prstGeom>
          <a:solidFill>
            <a:srgbClr val="009A44"/>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４．今後</a:t>
            </a:r>
            <a:r>
              <a:rPr kumimoji="1" lang="ja-JP" altLang="en-US" sz="1400" b="1" dirty="0" smtClean="0">
                <a:solidFill>
                  <a:schemeClr val="bg1"/>
                </a:solidFill>
                <a:latin typeface="メイリオ" panose="020B0604030504040204" pitchFamily="50" charset="-128"/>
                <a:ea typeface="メイリオ" panose="020B0604030504040204" pitchFamily="50" charset="-128"/>
              </a:rPr>
              <a:t>の購入意向について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279000" y="3752498"/>
            <a:ext cx="3024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イベント前</a:t>
            </a:r>
            <a:r>
              <a:rPr kumimoji="1" lang="ja-JP" altLang="en-US" sz="1200" dirty="0" smtClean="0">
                <a:latin typeface="メイリオ" panose="020B0604030504040204" pitchFamily="50" charset="-128"/>
                <a:ea typeface="メイリオ" panose="020B0604030504040204" pitchFamily="50" charset="-128"/>
              </a:rPr>
              <a:t>、エコ</a:t>
            </a:r>
            <a:r>
              <a:rPr kumimoji="1" lang="ja-JP" altLang="en-US" sz="1200" dirty="0">
                <a:latin typeface="メイリオ" panose="020B0604030504040204" pitchFamily="50" charset="-128"/>
                <a:ea typeface="メイリオ" panose="020B0604030504040204" pitchFamily="50" charset="-128"/>
              </a:rPr>
              <a:t>カ</a:t>
            </a:r>
            <a:r>
              <a:rPr kumimoji="1" lang="ja-JP" altLang="en-US" sz="1200" dirty="0" smtClean="0">
                <a:latin typeface="メイリオ" panose="020B0604030504040204" pitchFamily="50" charset="-128"/>
                <a:ea typeface="メイリオ" panose="020B0604030504040204" pitchFamily="50" charset="-128"/>
              </a:rPr>
              <a:t>ーに興味があり</a:t>
            </a:r>
            <a:r>
              <a:rPr kumimoji="1" lang="en-US" altLang="ja-JP" sz="1200" dirty="0" smtClean="0">
                <a:latin typeface="メイリオ" panose="020B0604030504040204" pitchFamily="50" charset="-128"/>
                <a:ea typeface="メイリオ" panose="020B0604030504040204" pitchFamily="50" charset="-128"/>
              </a:rPr>
              <a:t/>
            </a:r>
            <a:br>
              <a:rPr kumimoji="1" lang="en-US" altLang="ja-JP" sz="1200" dirty="0" smtClean="0">
                <a:latin typeface="メイリオ" panose="020B0604030504040204" pitchFamily="50" charset="-128"/>
                <a:ea typeface="メイリオ" panose="020B0604030504040204" pitchFamily="50" charset="-128"/>
              </a:rPr>
            </a:b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sp>
        <p:nvSpPr>
          <p:cNvPr id="50" name="テキスト ボックス 49"/>
          <p:cNvSpPr txBox="1"/>
          <p:nvPr/>
        </p:nvSpPr>
        <p:spPr>
          <a:xfrm>
            <a:off x="3555000" y="3752498"/>
            <a:ext cx="3024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イベントに参加されて</a:t>
            </a:r>
            <a:r>
              <a:rPr kumimoji="1" lang="ja-JP" altLang="en-US" sz="1200" dirty="0" smtClean="0">
                <a:latin typeface="メイリオ" panose="020B0604030504040204" pitchFamily="50" charset="-128"/>
                <a:ea typeface="メイリオ" panose="020B0604030504040204" pitchFamily="50" charset="-128"/>
              </a:rPr>
              <a:t>、エコ</a:t>
            </a:r>
            <a:r>
              <a:rPr kumimoji="1" lang="ja-JP" altLang="en-US" sz="1200" dirty="0">
                <a:latin typeface="メイリオ" panose="020B0604030504040204" pitchFamily="50" charset="-128"/>
                <a:ea typeface="メイリオ" panose="020B0604030504040204" pitchFamily="50" charset="-128"/>
              </a:rPr>
              <a:t>カ</a:t>
            </a:r>
            <a:r>
              <a:rPr kumimoji="1" lang="ja-JP" altLang="en-US" sz="1200" dirty="0" smtClean="0">
                <a:latin typeface="メイリオ" panose="020B0604030504040204" pitchFamily="50" charset="-128"/>
                <a:ea typeface="メイリオ" panose="020B0604030504040204" pitchFamily="50" charset="-128"/>
              </a:rPr>
              <a:t>ーを購入したいと思いましたか（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sp>
        <p:nvSpPr>
          <p:cNvPr id="43" name="テキスト ボックス 42"/>
          <p:cNvSpPr txBox="1"/>
          <p:nvPr/>
        </p:nvSpPr>
        <p:spPr>
          <a:xfrm>
            <a:off x="3555000" y="4203380"/>
            <a:ext cx="3024000" cy="972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機会があれば購入したいと思う</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興味はあるが、購入対象には入らない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興味がない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自動車を利用していない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わからない</a:t>
            </a:r>
            <a:endParaRPr kumimoji="1" lang="en-US" altLang="ja-JP" sz="105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98301" y="5685638"/>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860" dirty="0" smtClean="0">
                <a:latin typeface="メイリオ" panose="020B0604030504040204" pitchFamily="50" charset="-128"/>
                <a:ea typeface="メイリオ" panose="020B0604030504040204" pitchFamily="50" charset="-128"/>
              </a:rPr>
              <a:t>Q3</a:t>
            </a:r>
            <a:r>
              <a:rPr kumimoji="1" lang="ja-JP" altLang="en-US" sz="860" dirty="0" smtClean="0">
                <a:latin typeface="メイリオ" panose="020B0604030504040204" pitchFamily="50" charset="-128"/>
                <a:ea typeface="メイリオ" panose="020B0604030504040204" pitchFamily="50" charset="-128"/>
              </a:rPr>
              <a:t>で</a:t>
            </a:r>
            <a:r>
              <a:rPr kumimoji="1" lang="ja-JP" altLang="en-US" sz="860" dirty="0">
                <a:latin typeface="メイリオ" panose="020B0604030504040204" pitchFamily="50" charset="-128"/>
                <a:ea typeface="メイリオ" panose="020B0604030504040204" pitchFamily="50" charset="-128"/>
              </a:rPr>
              <a:t>「すでに購入済み」または</a:t>
            </a:r>
            <a:r>
              <a:rPr kumimoji="1" lang="ja-JP" altLang="en-US" sz="860" dirty="0" smtClean="0">
                <a:latin typeface="メイリオ" panose="020B0604030504040204" pitchFamily="50" charset="-128"/>
                <a:ea typeface="メイリオ" panose="020B0604030504040204" pitchFamily="50" charset="-128"/>
              </a:rPr>
              <a:t>、</a:t>
            </a:r>
            <a:endParaRPr kumimoji="1" lang="en-US" altLang="ja-JP" sz="860" dirty="0" smtClean="0">
              <a:latin typeface="メイリオ" panose="020B0604030504040204" pitchFamily="50" charset="-128"/>
              <a:ea typeface="メイリオ" panose="020B0604030504040204" pitchFamily="50" charset="-128"/>
            </a:endParaRPr>
          </a:p>
          <a:p>
            <a:pPr>
              <a:spcBef>
                <a:spcPts val="0"/>
              </a:spcBef>
              <a:buSzPct val="100000"/>
              <a:tabLst>
                <a:tab pos="182563" algn="l"/>
              </a:tabLst>
            </a:pPr>
            <a:r>
              <a:rPr kumimoji="1" lang="en-US" altLang="ja-JP" sz="860" dirty="0" smtClean="0">
                <a:latin typeface="メイリオ" panose="020B0604030504040204" pitchFamily="50" charset="-128"/>
                <a:ea typeface="メイリオ" panose="020B0604030504040204" pitchFamily="50" charset="-128"/>
              </a:rPr>
              <a:t>Q4</a:t>
            </a:r>
            <a:r>
              <a:rPr kumimoji="1" lang="ja-JP" altLang="en-US" sz="860" dirty="0" smtClean="0">
                <a:latin typeface="メイリオ" panose="020B0604030504040204" pitchFamily="50" charset="-128"/>
                <a:ea typeface="メイリオ" panose="020B0604030504040204" pitchFamily="50" charset="-128"/>
              </a:rPr>
              <a:t>で「機会があれば購入したいと思う」「興味はあるが、購入対象には</a:t>
            </a:r>
            <a:r>
              <a:rPr kumimoji="1" lang="ja-JP" altLang="en-US" sz="860" dirty="0">
                <a:latin typeface="メイリオ" panose="020B0604030504040204" pitchFamily="50" charset="-128"/>
                <a:ea typeface="メイリオ" panose="020B0604030504040204" pitchFamily="50" charset="-128"/>
              </a:rPr>
              <a:t>入らない</a:t>
            </a:r>
            <a:r>
              <a:rPr kumimoji="1" lang="ja-JP" altLang="en-US" sz="860" dirty="0" smtClean="0">
                <a:latin typeface="メイリオ" panose="020B0604030504040204" pitchFamily="50" charset="-128"/>
                <a:ea typeface="メイリオ" panose="020B0604030504040204" pitchFamily="50" charset="-128"/>
              </a:rPr>
              <a:t>」のいずれ</a:t>
            </a:r>
            <a:r>
              <a:rPr kumimoji="1" lang="ja-JP" altLang="en-US" sz="860" dirty="0">
                <a:latin typeface="メイリオ" panose="020B0604030504040204" pitchFamily="50" charset="-128"/>
                <a:ea typeface="メイリオ" panose="020B0604030504040204" pitchFamily="50" charset="-128"/>
              </a:rPr>
              <a:t>かを選択された方にお尋ねします。</a:t>
            </a:r>
            <a:endParaRPr kumimoji="1" lang="en-US" altLang="ja-JP" sz="86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01733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4828" name="think-cell スライド" r:id="rId4" imgW="563" imgH="564" progId="TCLayout.ActiveDocument.1">
                  <p:embed/>
                </p:oleObj>
              </mc:Choice>
              <mc:Fallback>
                <p:oleObj name="think-cell スライド" r:id="rId4" imgW="563" imgH="564" progId="TCLayout.ActiveDocument.1">
                  <p:embed/>
                  <p:pic>
                    <p:nvPicPr>
                      <p:cNvPr id="3" name="オブジェクト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正方形/長方形 11"/>
          <p:cNvSpPr/>
          <p:nvPr/>
        </p:nvSpPr>
        <p:spPr bwMode="gray">
          <a:xfrm>
            <a:off x="1353600" y="348721"/>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86BC25"/>
                </a:solidFill>
                <a:latin typeface="メイリオ" panose="020B0604030504040204" pitchFamily="50" charset="-128"/>
                <a:ea typeface="メイリオ" panose="020B0604030504040204" pitchFamily="50" charset="-128"/>
              </a:rPr>
              <a:t>環境意識に関する実態アンケート</a:t>
            </a:r>
            <a:endParaRPr kumimoji="1" lang="ja-JP" altLang="en-US" sz="2000" b="1" dirty="0">
              <a:solidFill>
                <a:srgbClr val="86BC25"/>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01314" y="90173"/>
            <a:ext cx="5785806" cy="195814"/>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800" dirty="0">
                <a:latin typeface="メイリオ" panose="020B0604030504040204" pitchFamily="50" charset="-128"/>
                <a:ea typeface="メイリオ" panose="020B0604030504040204" pitchFamily="50" charset="-128"/>
              </a:rPr>
              <a:t>本アンケートは、環境省「地域における地球温暖化防止活動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353600" y="701492"/>
            <a:ext cx="415080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環境に対する意識調査をしています。わかる範囲でお答えください。</a:t>
            </a:r>
          </a:p>
        </p:txBody>
      </p:sp>
      <p:grpSp>
        <p:nvGrpSpPr>
          <p:cNvPr id="35" name="グループ化 34"/>
          <p:cNvGrpSpPr/>
          <p:nvPr/>
        </p:nvGrpSpPr>
        <p:grpSpPr>
          <a:xfrm>
            <a:off x="279000" y="8877508"/>
            <a:ext cx="6300000" cy="910563"/>
            <a:chOff x="279000" y="8877508"/>
            <a:chExt cx="6300000" cy="910563"/>
          </a:xfrm>
        </p:grpSpPr>
        <p:sp>
          <p:nvSpPr>
            <p:cNvPr id="17" name="正方形/長方形 16"/>
            <p:cNvSpPr/>
            <p:nvPr/>
          </p:nvSpPr>
          <p:spPr bwMode="gray">
            <a:xfrm>
              <a:off x="296652" y="8877508"/>
              <a:ext cx="6264000" cy="648000"/>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*1: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08071"/>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661436"/>
            <a:ext cx="6300000" cy="216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sp>
        <p:nvSpPr>
          <p:cNvPr id="5" name="角丸四角形 4"/>
          <p:cNvSpPr/>
          <p:nvPr/>
        </p:nvSpPr>
        <p:spPr bwMode="gray">
          <a:xfrm>
            <a:off x="297348" y="920552"/>
            <a:ext cx="6264000" cy="252000"/>
          </a:xfrm>
          <a:prstGeom prst="roundRect">
            <a:avLst/>
          </a:prstGeom>
          <a:solidFill>
            <a:srgbClr val="86BC25"/>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20" name="テキスト ボックス 19"/>
          <p:cNvSpPr txBox="1"/>
          <p:nvPr/>
        </p:nvSpPr>
        <p:spPr>
          <a:xfrm>
            <a:off x="296652" y="1172580"/>
            <a:ext cx="6264000" cy="432000"/>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50" dirty="0" smtClean="0">
                <a:latin typeface="メイリオ" panose="020B0604030504040204" pitchFamily="50" charset="-128"/>
                <a:ea typeface="メイリオ" panose="020B0604030504040204" pitchFamily="50" charset="-128"/>
              </a:rPr>
              <a:t>性別</a:t>
            </a:r>
            <a:r>
              <a:rPr kumimoji="1" lang="en-US" altLang="ja-JP" sz="950" dirty="0" smtClean="0">
                <a:latin typeface="メイリオ" panose="020B0604030504040204" pitchFamily="50" charset="-128"/>
                <a:ea typeface="メイリオ" panose="020B0604030504040204" pitchFamily="50" charset="-128"/>
              </a:rPr>
              <a:t>	</a:t>
            </a:r>
            <a:r>
              <a:rPr kumimoji="1" lang="ja-JP" altLang="en-US" sz="950" dirty="0" smtClean="0">
                <a:latin typeface="メイリオ" panose="020B0604030504040204" pitchFamily="50" charset="-128"/>
                <a:ea typeface="メイリオ" panose="020B0604030504040204" pitchFamily="50" charset="-128"/>
              </a:rPr>
              <a:t>□ 男性　□女性　□その他</a:t>
            </a:r>
            <a:endParaRPr kumimoji="1" lang="en-US" altLang="ja-JP" sz="9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Lst>
            </a:pPr>
            <a:r>
              <a:rPr kumimoji="1" lang="ja-JP" altLang="en-US" sz="950" dirty="0" smtClean="0">
                <a:latin typeface="メイリオ" panose="020B0604030504040204" pitchFamily="50" charset="-128"/>
                <a:ea typeface="メイリオ" panose="020B0604030504040204" pitchFamily="50" charset="-128"/>
              </a:rPr>
              <a:t>年齢</a:t>
            </a:r>
            <a:r>
              <a:rPr kumimoji="1" lang="en-US" altLang="ja-JP" sz="950" dirty="0" smtClean="0">
                <a:latin typeface="メイリオ" panose="020B0604030504040204" pitchFamily="50" charset="-128"/>
                <a:ea typeface="メイリオ" panose="020B0604030504040204" pitchFamily="50" charset="-128"/>
              </a:rPr>
              <a:t>	</a:t>
            </a:r>
            <a:r>
              <a:rPr kumimoji="1" lang="ja-JP" altLang="en-US" sz="950" dirty="0" smtClean="0">
                <a:latin typeface="メイリオ" panose="020B0604030504040204" pitchFamily="50" charset="-128"/>
                <a:ea typeface="メイリオ" panose="020B0604030504040204" pitchFamily="50" charset="-128"/>
              </a:rPr>
              <a:t>□ </a:t>
            </a:r>
            <a:r>
              <a:rPr kumimoji="1" lang="en-US" altLang="ja-JP" sz="950" dirty="0" smtClean="0">
                <a:latin typeface="メイリオ" panose="020B0604030504040204" pitchFamily="50" charset="-128"/>
                <a:ea typeface="メイリオ" panose="020B0604030504040204" pitchFamily="50" charset="-128"/>
              </a:rPr>
              <a:t>10</a:t>
            </a:r>
            <a:r>
              <a:rPr kumimoji="1" lang="ja-JP" altLang="en-US" sz="950" dirty="0" smtClean="0">
                <a:latin typeface="メイリオ" panose="020B0604030504040204" pitchFamily="50" charset="-128"/>
                <a:ea typeface="メイリオ" panose="020B0604030504040204" pitchFamily="50" charset="-128"/>
              </a:rPr>
              <a:t>代以下　□</a:t>
            </a:r>
            <a:r>
              <a:rPr kumimoji="1" lang="en-US" altLang="ja-JP" sz="950" dirty="0" smtClean="0">
                <a:latin typeface="メイリオ" panose="020B0604030504040204" pitchFamily="50" charset="-128"/>
                <a:ea typeface="メイリオ" panose="020B0604030504040204" pitchFamily="50" charset="-128"/>
              </a:rPr>
              <a:t>20</a:t>
            </a:r>
            <a:r>
              <a:rPr kumimoji="1" lang="ja-JP" altLang="en-US" sz="950" dirty="0" smtClean="0">
                <a:latin typeface="メイリオ" panose="020B0604030504040204" pitchFamily="50" charset="-128"/>
                <a:ea typeface="メイリオ" panose="020B0604030504040204" pitchFamily="50" charset="-128"/>
              </a:rPr>
              <a:t>代　□</a:t>
            </a:r>
            <a:r>
              <a:rPr kumimoji="1" lang="en-US" altLang="ja-JP" sz="950" dirty="0" smtClean="0">
                <a:latin typeface="メイリオ" panose="020B0604030504040204" pitchFamily="50" charset="-128"/>
                <a:ea typeface="メイリオ" panose="020B0604030504040204" pitchFamily="50" charset="-128"/>
              </a:rPr>
              <a:t>30</a:t>
            </a:r>
            <a:r>
              <a:rPr kumimoji="1" lang="ja-JP" altLang="en-US" sz="950" dirty="0" smtClean="0">
                <a:latin typeface="メイリオ" panose="020B0604030504040204" pitchFamily="50" charset="-128"/>
                <a:ea typeface="メイリオ" panose="020B0604030504040204" pitchFamily="50" charset="-128"/>
              </a:rPr>
              <a:t>代　□</a:t>
            </a:r>
            <a:r>
              <a:rPr kumimoji="1" lang="en-US" altLang="ja-JP" sz="950" dirty="0" smtClean="0">
                <a:latin typeface="メイリオ" panose="020B0604030504040204" pitchFamily="50" charset="-128"/>
                <a:ea typeface="メイリオ" panose="020B0604030504040204" pitchFamily="50" charset="-128"/>
              </a:rPr>
              <a:t>40</a:t>
            </a:r>
            <a:r>
              <a:rPr kumimoji="1" lang="ja-JP" altLang="en-US" sz="950" dirty="0" smtClean="0">
                <a:latin typeface="メイリオ" panose="020B0604030504040204" pitchFamily="50" charset="-128"/>
                <a:ea typeface="メイリオ" panose="020B0604030504040204" pitchFamily="50" charset="-128"/>
              </a:rPr>
              <a:t>代　□</a:t>
            </a:r>
            <a:r>
              <a:rPr kumimoji="1" lang="en-US" altLang="ja-JP" sz="950" dirty="0" smtClean="0">
                <a:latin typeface="メイリオ" panose="020B0604030504040204" pitchFamily="50" charset="-128"/>
                <a:ea typeface="メイリオ" panose="020B0604030504040204" pitchFamily="50" charset="-128"/>
              </a:rPr>
              <a:t>50</a:t>
            </a:r>
            <a:r>
              <a:rPr kumimoji="1" lang="ja-JP" altLang="en-US" sz="950" dirty="0" smtClean="0">
                <a:latin typeface="メイリオ" panose="020B0604030504040204" pitchFamily="50" charset="-128"/>
                <a:ea typeface="メイリオ" panose="020B0604030504040204" pitchFamily="50" charset="-128"/>
              </a:rPr>
              <a:t>代　□</a:t>
            </a:r>
            <a:r>
              <a:rPr kumimoji="1" lang="en-US" altLang="ja-JP" sz="950" dirty="0" smtClean="0">
                <a:latin typeface="メイリオ" panose="020B0604030504040204" pitchFamily="50" charset="-128"/>
                <a:ea typeface="メイリオ" panose="020B0604030504040204" pitchFamily="50" charset="-128"/>
              </a:rPr>
              <a:t>60</a:t>
            </a:r>
            <a:r>
              <a:rPr kumimoji="1" lang="ja-JP" altLang="en-US" sz="950" dirty="0" smtClean="0">
                <a:latin typeface="メイリオ" panose="020B0604030504040204" pitchFamily="50" charset="-128"/>
                <a:ea typeface="メイリオ" panose="020B0604030504040204" pitchFamily="50" charset="-128"/>
              </a:rPr>
              <a:t>代　□</a:t>
            </a:r>
            <a:r>
              <a:rPr kumimoji="1" lang="en-US" altLang="ja-JP" sz="950" dirty="0" smtClean="0">
                <a:latin typeface="メイリオ" panose="020B0604030504040204" pitchFamily="50" charset="-128"/>
                <a:ea typeface="メイリオ" panose="020B0604030504040204" pitchFamily="50" charset="-128"/>
              </a:rPr>
              <a:t>70</a:t>
            </a:r>
            <a:r>
              <a:rPr kumimoji="1" lang="ja-JP" altLang="en-US" sz="950" dirty="0" smtClean="0">
                <a:latin typeface="メイリオ" panose="020B0604030504040204" pitchFamily="50" charset="-128"/>
                <a:ea typeface="メイリオ" panose="020B0604030504040204" pitchFamily="50" charset="-128"/>
              </a:rPr>
              <a:t>代以上</a:t>
            </a:r>
            <a:endParaRPr kumimoji="1" lang="en-US" altLang="ja-JP" sz="950" dirty="0" smtClean="0">
              <a:latin typeface="メイリオ" panose="020B0604030504040204" pitchFamily="50" charset="-128"/>
              <a:ea typeface="メイリオ" panose="020B0604030504040204" pitchFamily="50" charset="-128"/>
            </a:endParaRPr>
          </a:p>
        </p:txBody>
      </p:sp>
      <p:sp>
        <p:nvSpPr>
          <p:cNvPr id="10" name="角丸四角形 9"/>
          <p:cNvSpPr/>
          <p:nvPr/>
        </p:nvSpPr>
        <p:spPr bwMode="gray">
          <a:xfrm>
            <a:off x="296652" y="7753911"/>
            <a:ext cx="6264000" cy="252000"/>
          </a:xfrm>
          <a:prstGeom prst="roundRect">
            <a:avLst/>
          </a:prstGeom>
          <a:solidFill>
            <a:srgbClr val="86BC25"/>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smtClean="0">
                <a:solidFill>
                  <a:schemeClr val="bg1"/>
                </a:solidFill>
                <a:latin typeface="メイリオ" panose="020B0604030504040204" pitchFamily="50" charset="-128"/>
                <a:ea typeface="メイリオ" panose="020B0604030504040204" pitchFamily="50" charset="-128"/>
              </a:rPr>
              <a:t>5</a:t>
            </a:r>
            <a:r>
              <a:rPr kumimoji="1" lang="ja-JP" altLang="en-US" sz="1400" b="1" dirty="0" err="1" smtClean="0">
                <a:solidFill>
                  <a:schemeClr val="bg1"/>
                </a:solidFill>
                <a:latin typeface="メイリオ" panose="020B0604030504040204" pitchFamily="50" charset="-128"/>
                <a:ea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rPr>
              <a:t>追跡アンケート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97348" y="8013364"/>
            <a:ext cx="6264000" cy="216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WEB</a:t>
            </a:r>
            <a:r>
              <a:rPr kumimoji="1" lang="ja-JP" altLang="en-US" sz="105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050" dirty="0" smtClean="0">
                <a:latin typeface="メイリオ" panose="020B0604030504040204" pitchFamily="50" charset="-128"/>
                <a:ea typeface="メイリオ" panose="020B0604030504040204" pitchFamily="50" charset="-128"/>
              </a:rPr>
              <a:t>ください</a:t>
            </a:r>
            <a:r>
              <a:rPr kumimoji="1" lang="ja-JP" altLang="en-US" sz="1050" baseline="30000" dirty="0" smtClean="0">
                <a:latin typeface="メイリオ" panose="020B0604030504040204" pitchFamily="50" charset="-128"/>
                <a:ea typeface="メイリオ" panose="020B0604030504040204" pitchFamily="50" charset="-128"/>
              </a:rPr>
              <a:t>*</a:t>
            </a:r>
            <a:r>
              <a:rPr kumimoji="1" lang="en-US" altLang="ja-JP" sz="1050" baseline="30000" dirty="0">
                <a:latin typeface="メイリオ" panose="020B0604030504040204" pitchFamily="50" charset="-128"/>
                <a:ea typeface="メイリオ" panose="020B0604030504040204" pitchFamily="50" charset="-128"/>
              </a:rPr>
              <a:t>1</a:t>
            </a:r>
            <a:r>
              <a:rPr kumimoji="1" lang="ja-JP" altLang="en-US" sz="1050" dirty="0" err="1" smtClean="0">
                <a:latin typeface="メイリオ" panose="020B0604030504040204" pitchFamily="50" charset="-128"/>
                <a:ea typeface="メイリオ" panose="020B0604030504040204" pitchFamily="50" charset="-128"/>
              </a:rPr>
              <a:t>。</a:t>
            </a:r>
            <a:endParaRPr kumimoji="1" lang="ja-JP" altLang="en-US" sz="1050" dirty="0" smtClean="0">
              <a:latin typeface="メイリオ" panose="020B0604030504040204" pitchFamily="50" charset="-128"/>
              <a:ea typeface="メイリオ" panose="020B0604030504040204" pitchFamily="50" charset="-128"/>
            </a:endParaRPr>
          </a:p>
        </p:txBody>
      </p:sp>
      <p:grpSp>
        <p:nvGrpSpPr>
          <p:cNvPr id="76" name="グループ化 75"/>
          <p:cNvGrpSpPr/>
          <p:nvPr/>
        </p:nvGrpSpPr>
        <p:grpSpPr>
          <a:xfrm>
            <a:off x="278999" y="8181233"/>
            <a:ext cx="6329893" cy="432000"/>
            <a:chOff x="278999" y="8040703"/>
            <a:chExt cx="6329893" cy="432000"/>
          </a:xfrm>
        </p:grpSpPr>
        <p:sp>
          <p:nvSpPr>
            <p:cNvPr id="80" name="テキスト ボックス 79"/>
            <p:cNvSpPr txBox="1"/>
            <p:nvPr/>
          </p:nvSpPr>
          <p:spPr>
            <a:xfrm>
              <a:off x="4268892" y="8040703"/>
              <a:ext cx="2340000" cy="216000"/>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83" name="テキスト ボックス 82"/>
            <p:cNvSpPr txBox="1"/>
            <p:nvPr/>
          </p:nvSpPr>
          <p:spPr>
            <a:xfrm>
              <a:off x="279000" y="8256703"/>
              <a:ext cx="6300000" cy="216000"/>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86" name="直線コネクタ 85"/>
            <p:cNvCxnSpPr/>
            <p:nvPr/>
          </p:nvCxnSpPr>
          <p:spPr>
            <a:xfrm>
              <a:off x="278999" y="8256703"/>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6" name="角丸四角形 45"/>
          <p:cNvSpPr/>
          <p:nvPr/>
        </p:nvSpPr>
        <p:spPr bwMode="gray">
          <a:xfrm>
            <a:off x="297348" y="6089226"/>
            <a:ext cx="6264000" cy="252000"/>
          </a:xfrm>
          <a:prstGeom prst="roundRect">
            <a:avLst/>
          </a:prstGeom>
          <a:solidFill>
            <a:srgbClr val="86BC25"/>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smtClean="0">
                <a:solidFill>
                  <a:schemeClr val="bg1"/>
                </a:solidFill>
                <a:latin typeface="メイリオ" panose="020B0604030504040204" pitchFamily="50" charset="-128"/>
                <a:ea typeface="メイリオ" panose="020B0604030504040204" pitchFamily="50" charset="-128"/>
              </a:rPr>
              <a:t>4</a:t>
            </a:r>
            <a:r>
              <a:rPr kumimoji="1" lang="ja-JP" altLang="en-US" sz="1400" b="1" dirty="0" err="1" smtClean="0">
                <a:solidFill>
                  <a:schemeClr val="bg1"/>
                </a:solidFill>
                <a:latin typeface="メイリオ" panose="020B0604030504040204" pitchFamily="50" charset="-128"/>
                <a:ea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rPr>
              <a:t>気候変動を心配だと思った</a:t>
            </a:r>
            <a:r>
              <a:rPr kumimoji="1" lang="en-US" altLang="ja-JP"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rPr>
              <a:t>関心を持った理由</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279000" y="6559374"/>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50" dirty="0" smtClean="0">
                <a:latin typeface="メイリオ" panose="020B0604030504040204" pitchFamily="50" charset="-128"/>
                <a:ea typeface="メイリオ" panose="020B0604030504040204" pitchFamily="50" charset="-128"/>
              </a:rPr>
              <a:t>◆ 心配だと感じた理由</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関心を持った理由は何ですか（</a:t>
            </a:r>
            <a:r>
              <a:rPr kumimoji="1" lang="en-US" altLang="ja-JP" sz="1050" dirty="0" smtClean="0">
                <a:latin typeface="メイリオ" panose="020B0604030504040204" pitchFamily="50" charset="-128"/>
                <a:ea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rPr>
              <a:t>つまで）。</a:t>
            </a:r>
            <a:endParaRPr kumimoji="1" lang="ja-JP" altLang="en-US" sz="1050" dirty="0">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468721" y="6753200"/>
            <a:ext cx="6048337" cy="864000"/>
          </a:xfrm>
          <a:prstGeom prst="rect">
            <a:avLst/>
          </a:prstGeom>
          <a:noFill/>
        </p:spPr>
        <p:txBody>
          <a:bodyPr wrap="square" lIns="36000" tIns="36000" rIns="36000" bIns="36000" rtlCol="0" anchor="t" anchorCtr="0">
            <a:noAutofit/>
          </a:bodyPr>
          <a:lstStyle/>
          <a:p>
            <a:pPr>
              <a:spcBef>
                <a:spcPts val="100"/>
              </a:spcBef>
              <a:buSzPct val="100000"/>
            </a:pPr>
            <a:r>
              <a:rPr kumimoji="1" lang="ja-JP" altLang="en-US" sz="950" dirty="0" smtClean="0">
                <a:latin typeface="メイリオ" panose="020B0604030504040204" pitchFamily="50" charset="-128"/>
                <a:ea typeface="メイリオ" panose="020B0604030504040204" pitchFamily="50" charset="-128"/>
              </a:rPr>
              <a:t>□ 地球温暖化問題は「</a:t>
            </a:r>
            <a:r>
              <a:rPr kumimoji="1" lang="ja-JP" altLang="en-US" sz="950" dirty="0">
                <a:latin typeface="メイリオ" panose="020B0604030504040204" pitchFamily="50" charset="-128"/>
                <a:ea typeface="メイリオ" panose="020B0604030504040204" pitchFamily="50" charset="-128"/>
              </a:rPr>
              <a:t>ひとごと」ではないと思ったから</a:t>
            </a:r>
          </a:p>
          <a:p>
            <a:pPr>
              <a:spcBef>
                <a:spcPts val="100"/>
              </a:spcBef>
              <a:buSzPct val="100000"/>
            </a:pPr>
            <a:r>
              <a:rPr kumimoji="1" lang="ja-JP" altLang="en-US" sz="950" dirty="0" smtClean="0">
                <a:latin typeface="メイリオ" panose="020B0604030504040204" pitchFamily="50" charset="-128"/>
                <a:ea typeface="メイリオ" panose="020B0604030504040204" pitchFamily="50" charset="-128"/>
              </a:rPr>
              <a:t>□ 自分自身が行動することにより、改善</a:t>
            </a:r>
            <a:r>
              <a:rPr kumimoji="1" lang="ja-JP" altLang="en-US" sz="950" dirty="0">
                <a:latin typeface="メイリオ" panose="020B0604030504040204" pitchFamily="50" charset="-128"/>
                <a:ea typeface="メイリオ" panose="020B0604030504040204" pitchFamily="50" charset="-128"/>
              </a:rPr>
              <a:t>できる問題だと思ったから</a:t>
            </a:r>
          </a:p>
          <a:p>
            <a:pPr>
              <a:spcBef>
                <a:spcPts val="100"/>
              </a:spcBef>
              <a:buSzPct val="100000"/>
            </a:pPr>
            <a:r>
              <a:rPr kumimoji="1" lang="ja-JP" altLang="en-US" sz="950" dirty="0" smtClean="0">
                <a:latin typeface="メイリオ" panose="020B0604030504040204" pitchFamily="50" charset="-128"/>
                <a:ea typeface="メイリオ" panose="020B0604030504040204" pitchFamily="50" charset="-128"/>
              </a:rPr>
              <a:t>□ 気候</a:t>
            </a:r>
            <a:r>
              <a:rPr kumimoji="1" lang="ja-JP" altLang="en-US" sz="950" dirty="0">
                <a:latin typeface="メイリオ" panose="020B0604030504040204" pitchFamily="50" charset="-128"/>
                <a:ea typeface="メイリオ" panose="020B0604030504040204" pitchFamily="50" charset="-128"/>
              </a:rPr>
              <a:t>変動</a:t>
            </a:r>
            <a:r>
              <a:rPr kumimoji="1" lang="ja-JP" altLang="en-US" sz="950" dirty="0" smtClean="0">
                <a:latin typeface="メイリオ" panose="020B0604030504040204" pitchFamily="50" charset="-128"/>
                <a:ea typeface="メイリオ" panose="020B0604030504040204" pitchFamily="50" charset="-128"/>
              </a:rPr>
              <a:t>対策は、自分にもメリット</a:t>
            </a:r>
            <a:r>
              <a:rPr kumimoji="1" lang="ja-JP" altLang="en-US" sz="950" dirty="0">
                <a:latin typeface="メイリオ" panose="020B0604030504040204" pitchFamily="50" charset="-128"/>
                <a:ea typeface="メイリオ" panose="020B0604030504040204" pitchFamily="50" charset="-128"/>
              </a:rPr>
              <a:t>があると思ったから</a:t>
            </a:r>
          </a:p>
          <a:p>
            <a:pPr>
              <a:spcBef>
                <a:spcPts val="100"/>
              </a:spcBef>
              <a:buSzPct val="100000"/>
            </a:pPr>
            <a:r>
              <a:rPr kumimoji="1" lang="ja-JP" altLang="en-US" sz="950" dirty="0" smtClean="0">
                <a:latin typeface="メイリオ" panose="020B0604030504040204" pitchFamily="50" charset="-128"/>
                <a:ea typeface="メイリオ" panose="020B0604030504040204" pitchFamily="50" charset="-128"/>
              </a:rPr>
              <a:t>□ 気候変動対策には、手軽に取り組めることもあると思ったから</a:t>
            </a:r>
            <a:endParaRPr kumimoji="1" lang="en-US" altLang="ja-JP" sz="950" dirty="0" smtClean="0">
              <a:latin typeface="メイリオ" panose="020B0604030504040204" pitchFamily="50" charset="-128"/>
              <a:ea typeface="メイリオ" panose="020B0604030504040204" pitchFamily="50" charset="-128"/>
            </a:endParaRPr>
          </a:p>
          <a:p>
            <a:pPr>
              <a:spcBef>
                <a:spcPts val="100"/>
              </a:spcBef>
              <a:buSzPct val="100000"/>
            </a:pPr>
            <a:r>
              <a:rPr kumimoji="1" lang="ja-JP" altLang="en-US" sz="950" dirty="0" smtClean="0">
                <a:latin typeface="メイリオ" panose="020B0604030504040204" pitchFamily="50" charset="-128"/>
                <a:ea typeface="メイリオ" panose="020B0604030504040204" pitchFamily="50" charset="-128"/>
              </a:rPr>
              <a:t>□ 気候変動対策に取り組むことがかっこいいと思ったから</a:t>
            </a:r>
            <a:endParaRPr kumimoji="1" lang="ja-JP" altLang="en-US" sz="950" dirty="0">
              <a:latin typeface="メイリオ" panose="020B0604030504040204" pitchFamily="50" charset="-128"/>
              <a:ea typeface="メイリオ" panose="020B0604030504040204" pitchFamily="50" charset="-128"/>
            </a:endParaRPr>
          </a:p>
          <a:p>
            <a:pPr>
              <a:spcBef>
                <a:spcPts val="100"/>
              </a:spcBef>
              <a:buSzPct val="100000"/>
            </a:pPr>
            <a:r>
              <a:rPr kumimoji="1" lang="ja-JP" altLang="en-US" sz="950" dirty="0" smtClean="0">
                <a:latin typeface="メイリオ" panose="020B0604030504040204" pitchFamily="50" charset="-128"/>
                <a:ea typeface="メイリオ" panose="020B0604030504040204" pitchFamily="50" charset="-128"/>
              </a:rPr>
              <a:t>□ 特に</a:t>
            </a:r>
            <a:r>
              <a:rPr kumimoji="1" lang="ja-JP" altLang="en-US" sz="950" dirty="0">
                <a:latin typeface="メイリオ" panose="020B0604030504040204" pitchFamily="50" charset="-128"/>
                <a:ea typeface="メイリオ" panose="020B0604030504040204" pitchFamily="50" charset="-128"/>
              </a:rPr>
              <a:t>理由はない・なんと</a:t>
            </a:r>
            <a:r>
              <a:rPr kumimoji="1" lang="ja-JP" altLang="en-US" sz="950" dirty="0" smtClean="0">
                <a:latin typeface="メイリオ" panose="020B0604030504040204" pitchFamily="50" charset="-128"/>
                <a:ea typeface="メイリオ" panose="020B0604030504040204" pitchFamily="50" charset="-128"/>
              </a:rPr>
              <a:t>なく</a:t>
            </a:r>
            <a:r>
              <a:rPr kumimoji="1" lang="ja-JP" altLang="en-US" sz="950" dirty="0">
                <a:latin typeface="メイリオ" panose="020B0604030504040204" pitchFamily="50" charset="-128"/>
                <a:ea typeface="メイリオ" panose="020B0604030504040204" pitchFamily="50" charset="-128"/>
              </a:rPr>
              <a:t>　</a:t>
            </a:r>
            <a:r>
              <a:rPr kumimoji="1" lang="ja-JP" altLang="en-US" sz="950" dirty="0" smtClean="0">
                <a:latin typeface="メイリオ" panose="020B0604030504040204" pitchFamily="50" charset="-128"/>
                <a:ea typeface="メイリオ" panose="020B0604030504040204" pitchFamily="50" charset="-128"/>
              </a:rPr>
              <a:t>     □ その他（</a:t>
            </a:r>
            <a:r>
              <a:rPr kumimoji="1" lang="ja-JP" altLang="en-US" sz="950" dirty="0">
                <a:latin typeface="メイリオ" panose="020B0604030504040204" pitchFamily="50" charset="-128"/>
                <a:ea typeface="メイリオ" panose="020B0604030504040204" pitchFamily="50" charset="-128"/>
              </a:rPr>
              <a:t>　　　　　　　　　　　　　　　　　　　　　　　　　）</a:t>
            </a:r>
          </a:p>
        </p:txBody>
      </p:sp>
      <p:pic>
        <p:nvPicPr>
          <p:cNvPr id="27659" name="Picture 11" descr="「潜在意識　イラスト」の画像検索結果"/>
          <p:cNvPicPr>
            <a:picLocks noChangeAspect="1" noChangeArrowheads="1"/>
          </p:cNvPicPr>
          <p:nvPr/>
        </p:nvPicPr>
        <p:blipFill rotWithShape="1">
          <a:blip r:embed="rId6">
            <a:duotone>
              <a:schemeClr val="accent1">
                <a:shade val="45000"/>
                <a:satMod val="135000"/>
              </a:schemeClr>
              <a:prstClr val="white"/>
            </a:duotone>
            <a:extLst>
              <a:ext uri="{28A0092B-C50C-407E-A947-70E740481C1C}">
                <a14:useLocalDpi xmlns:a14="http://schemas.microsoft.com/office/drawing/2010/main" val="0"/>
              </a:ext>
            </a:extLst>
          </a:blip>
          <a:srcRect t="16768" b="16216"/>
          <a:stretch/>
        </p:blipFill>
        <p:spPr bwMode="auto">
          <a:xfrm>
            <a:off x="484117" y="295083"/>
            <a:ext cx="801758" cy="537305"/>
          </a:xfrm>
          <a:prstGeom prst="rect">
            <a:avLst/>
          </a:prstGeom>
          <a:noFill/>
          <a:extLst>
            <a:ext uri="{909E8E84-426E-40DD-AFC4-6F175D3DCCD1}">
              <a14:hiddenFill xmlns:a14="http://schemas.microsoft.com/office/drawing/2010/main">
                <a:solidFill>
                  <a:srgbClr val="FFFFFF"/>
                </a:solidFill>
              </a14:hiddenFill>
            </a:ext>
          </a:extLst>
        </p:spPr>
      </p:pic>
      <p:sp>
        <p:nvSpPr>
          <p:cNvPr id="48" name="角丸四角形 47"/>
          <p:cNvSpPr/>
          <p:nvPr/>
        </p:nvSpPr>
        <p:spPr bwMode="gray">
          <a:xfrm>
            <a:off x="279000" y="1568624"/>
            <a:ext cx="6262602" cy="252000"/>
          </a:xfrm>
          <a:prstGeom prst="roundRect">
            <a:avLst/>
          </a:prstGeom>
          <a:solidFill>
            <a:schemeClr val="accent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smtClean="0">
                <a:solidFill>
                  <a:schemeClr val="bg1"/>
                </a:solidFill>
                <a:latin typeface="メイリオ" panose="020B0604030504040204" pitchFamily="50" charset="-128"/>
                <a:ea typeface="メイリオ" panose="020B0604030504040204" pitchFamily="50" charset="-128"/>
              </a:rPr>
              <a:t>2</a:t>
            </a:r>
            <a:r>
              <a:rPr kumimoji="1" lang="ja-JP" altLang="en-US" sz="1400" b="1" dirty="0" err="1" smtClean="0">
                <a:solidFill>
                  <a:schemeClr val="bg1"/>
                </a:solidFill>
                <a:latin typeface="メイリオ" panose="020B0604030504040204" pitchFamily="50" charset="-128"/>
                <a:ea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rPr>
              <a:t>イベント前の環境意識について</a:t>
            </a:r>
            <a:r>
              <a:rPr kumimoji="1" lang="ja-JP" altLang="en-US" sz="1050" b="1" dirty="0" smtClean="0">
                <a:solidFill>
                  <a:schemeClr val="bg1"/>
                </a:solidFill>
                <a:latin typeface="メイリオ" panose="020B0604030504040204" pitchFamily="50" charset="-128"/>
                <a:ea typeface="メイリオ" panose="020B0604030504040204" pitchFamily="50" charset="-128"/>
              </a:rPr>
              <a:t>（各設問につき</a:t>
            </a:r>
            <a:r>
              <a:rPr kumimoji="1" lang="en-US" altLang="ja-JP" sz="1050" b="1" dirty="0" smtClean="0">
                <a:solidFill>
                  <a:schemeClr val="bg1"/>
                </a:solidFill>
                <a:latin typeface="メイリオ" panose="020B0604030504040204" pitchFamily="50" charset="-128"/>
                <a:ea typeface="メイリオ" panose="020B0604030504040204" pitchFamily="50" charset="-128"/>
              </a:rPr>
              <a:t>1</a:t>
            </a:r>
            <a:r>
              <a:rPr kumimoji="1" lang="ja-JP" altLang="en-US" sz="1050" b="1" dirty="0" smtClean="0">
                <a:solidFill>
                  <a:schemeClr val="bg1"/>
                </a:solidFill>
                <a:latin typeface="メイリオ" panose="020B0604030504040204" pitchFamily="50" charset="-128"/>
                <a:ea typeface="メイリオ" panose="020B0604030504040204" pitchFamily="50" charset="-128"/>
              </a:rPr>
              <a:t>つ回答）</a:t>
            </a:r>
            <a:endParaRPr kumimoji="1" lang="ja-JP" altLang="en-US" sz="1050" b="1" dirty="0">
              <a:solidFill>
                <a:schemeClr val="bg1"/>
              </a:solidFill>
              <a:latin typeface="メイリオ" panose="020B0604030504040204" pitchFamily="50" charset="-128"/>
              <a:ea typeface="メイリオ" panose="020B0604030504040204" pitchFamily="50" charset="-128"/>
            </a:endParaRPr>
          </a:p>
        </p:txBody>
      </p:sp>
      <p:sp>
        <p:nvSpPr>
          <p:cNvPr id="85" name="テキスト ボックス 84"/>
          <p:cNvSpPr txBox="1"/>
          <p:nvPr/>
        </p:nvSpPr>
        <p:spPr>
          <a:xfrm>
            <a:off x="298301" y="6357156"/>
            <a:ext cx="6300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en-US" altLang="ja-JP" sz="900" dirty="0" smtClean="0">
                <a:latin typeface="メイリオ" panose="020B0604030504040204" pitchFamily="50" charset="-128"/>
                <a:ea typeface="メイリオ" panose="020B0604030504040204" pitchFamily="50" charset="-128"/>
              </a:rPr>
              <a:t>Q3</a:t>
            </a:r>
            <a:r>
              <a:rPr kumimoji="1" lang="ja-JP" altLang="en-US" sz="900" dirty="0" smtClean="0">
                <a:latin typeface="メイリオ" panose="020B0604030504040204" pitchFamily="50" charset="-128"/>
                <a:ea typeface="メイリオ" panose="020B0604030504040204" pitchFamily="50" charset="-128"/>
              </a:rPr>
              <a:t>で、気候変動に対して「心配している」「関心を</a:t>
            </a:r>
            <a:r>
              <a:rPr kumimoji="1" lang="ja-JP" altLang="en-US" sz="900" dirty="0">
                <a:latin typeface="メイリオ" panose="020B0604030504040204" pitchFamily="50" charset="-128"/>
                <a:ea typeface="メイリオ" panose="020B0604030504040204" pitchFamily="50" charset="-128"/>
              </a:rPr>
              <a:t>持った</a:t>
            </a:r>
            <a:r>
              <a:rPr kumimoji="1" lang="ja-JP" altLang="en-US" sz="900" dirty="0" smtClean="0">
                <a:latin typeface="メイリオ" panose="020B0604030504040204" pitchFamily="50" charset="-128"/>
                <a:ea typeface="メイリオ" panose="020B0604030504040204" pitchFamily="50" charset="-128"/>
              </a:rPr>
              <a:t>」に該当</a:t>
            </a:r>
            <a:r>
              <a:rPr kumimoji="1" lang="ja-JP" altLang="en-US" sz="900" dirty="0">
                <a:latin typeface="メイリオ" panose="020B0604030504040204" pitchFamily="50" charset="-128"/>
                <a:ea typeface="メイリオ" panose="020B0604030504040204" pitchFamily="50" charset="-128"/>
              </a:rPr>
              <a:t>する選択肢を選ばれた方にお尋ねします。</a:t>
            </a:r>
            <a:endParaRPr kumimoji="1" lang="en-US" altLang="ja-JP" sz="9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77602" y="1802227"/>
            <a:ext cx="4444093" cy="249675"/>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 </a:t>
            </a:r>
            <a:r>
              <a:rPr kumimoji="1" lang="ja-JP" altLang="en-US" sz="1150" b="1" u="sng" dirty="0">
                <a:latin typeface="メイリオ" panose="020B0604030504040204" pitchFamily="50" charset="-128"/>
                <a:ea typeface="メイリオ" panose="020B0604030504040204" pitchFamily="50" charset="-128"/>
              </a:rPr>
              <a:t>イベント前</a:t>
            </a:r>
            <a:r>
              <a:rPr kumimoji="1" lang="ja-JP" altLang="en-US" sz="1000" dirty="0">
                <a:latin typeface="メイリオ" panose="020B0604030504040204" pitchFamily="50" charset="-128"/>
                <a:ea typeface="メイリオ" panose="020B0604030504040204" pitchFamily="50" charset="-128"/>
              </a:rPr>
              <a:t>、気候変動の影響をどのくらい心配だと感じていました</a:t>
            </a:r>
            <a:r>
              <a:rPr kumimoji="1" lang="ja-JP" altLang="en-US" sz="1000" dirty="0" smtClean="0">
                <a:latin typeface="メイリオ" panose="020B0604030504040204" pitchFamily="50" charset="-128"/>
                <a:ea typeface="メイリオ" panose="020B0604030504040204" pitchFamily="50" charset="-128"/>
              </a:rPr>
              <a:t>か。</a:t>
            </a:r>
            <a:endParaRPr kumimoji="1" lang="ja-JP" altLang="en-US" sz="1000"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468721" y="2033505"/>
            <a:ext cx="6202586" cy="226591"/>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とても</a:t>
            </a:r>
            <a:r>
              <a:rPr kumimoji="1" lang="ja-JP" altLang="en-US" sz="1000" dirty="0">
                <a:latin typeface="メイリオ" panose="020B0604030504040204" pitchFamily="50" charset="-128"/>
                <a:ea typeface="メイリオ" panose="020B0604030504040204" pitchFamily="50" charset="-128"/>
              </a:rPr>
              <a:t>心配していた　</a:t>
            </a:r>
            <a:r>
              <a:rPr kumimoji="1" lang="ja-JP" altLang="en-US" sz="1000" dirty="0" smtClean="0">
                <a:latin typeface="メイリオ" panose="020B0604030504040204" pitchFamily="50" charset="-128"/>
                <a:ea typeface="メイリオ" panose="020B0604030504040204" pitchFamily="50" charset="-128"/>
              </a:rPr>
              <a:t>□ ある</a:t>
            </a:r>
            <a:r>
              <a:rPr kumimoji="1" lang="ja-JP" altLang="en-US" sz="1000" dirty="0">
                <a:latin typeface="メイリオ" panose="020B0604030504040204" pitchFamily="50" charset="-128"/>
                <a:ea typeface="メイリオ" panose="020B0604030504040204" pitchFamily="50" charset="-128"/>
              </a:rPr>
              <a:t>程度心配していた　</a:t>
            </a:r>
            <a:r>
              <a:rPr kumimoji="1" lang="ja-JP" altLang="en-US" sz="1000" dirty="0" smtClean="0">
                <a:latin typeface="メイリオ" panose="020B0604030504040204" pitchFamily="50" charset="-128"/>
                <a:ea typeface="メイリオ" panose="020B0604030504040204" pitchFamily="50" charset="-128"/>
              </a:rPr>
              <a:t>□ 心配</a:t>
            </a:r>
            <a:r>
              <a:rPr kumimoji="1" lang="ja-JP" altLang="en-US" sz="1000" dirty="0">
                <a:latin typeface="メイリオ" panose="020B0604030504040204" pitchFamily="50" charset="-128"/>
                <a:ea typeface="メイリオ" panose="020B0604030504040204" pitchFamily="50" charset="-128"/>
              </a:rPr>
              <a:t>していなかった　</a:t>
            </a:r>
            <a:r>
              <a:rPr kumimoji="1" lang="ja-JP" altLang="en-US" sz="1000" dirty="0" smtClean="0">
                <a:latin typeface="メイリオ" panose="020B0604030504040204" pitchFamily="50" charset="-128"/>
                <a:ea typeface="メイリオ" panose="020B0604030504040204" pitchFamily="50" charset="-128"/>
              </a:rPr>
              <a:t>□ わからない</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答えたく</a:t>
            </a:r>
            <a:r>
              <a:rPr kumimoji="1" lang="ja-JP" altLang="en-US" sz="1000" dirty="0" smtClean="0">
                <a:latin typeface="メイリオ" panose="020B0604030504040204" pitchFamily="50" charset="-128"/>
                <a:ea typeface="メイリオ" panose="020B0604030504040204" pitchFamily="50" charset="-128"/>
              </a:rPr>
              <a:t>ない</a:t>
            </a:r>
            <a:endParaRPr kumimoji="1" lang="ja-JP" altLang="en-US" sz="10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277602" y="2241699"/>
            <a:ext cx="5085294" cy="249675"/>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 </a:t>
            </a:r>
            <a:r>
              <a:rPr kumimoji="1" lang="ja-JP" altLang="en-US" sz="1150" b="1" u="sng" dirty="0">
                <a:latin typeface="メイリオ" panose="020B0604030504040204" pitchFamily="50" charset="-128"/>
                <a:ea typeface="メイリオ" panose="020B0604030504040204" pitchFamily="50" charset="-128"/>
              </a:rPr>
              <a:t>イベント前</a:t>
            </a:r>
            <a:r>
              <a:rPr kumimoji="1" lang="ja-JP" altLang="en-US" sz="1000" dirty="0">
                <a:latin typeface="メイリオ" panose="020B0604030504040204" pitchFamily="50" charset="-128"/>
                <a:ea typeface="メイリオ" panose="020B0604030504040204" pitchFamily="50" charset="-128"/>
              </a:rPr>
              <a:t>、地球温暖化問題・気候変動問題に、どの程度の関心がありました</a:t>
            </a:r>
            <a:r>
              <a:rPr kumimoji="1" lang="ja-JP" altLang="en-US" sz="1000" dirty="0" smtClean="0">
                <a:latin typeface="メイリオ" panose="020B0604030504040204" pitchFamily="50" charset="-128"/>
                <a:ea typeface="メイリオ" panose="020B0604030504040204" pitchFamily="50" charset="-128"/>
              </a:rPr>
              <a:t>か。</a:t>
            </a:r>
            <a:endParaRPr kumimoji="1" lang="ja-JP" altLang="en-US" sz="100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468721" y="2472977"/>
            <a:ext cx="5160634" cy="380480"/>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非常</a:t>
            </a:r>
            <a:r>
              <a:rPr kumimoji="1" lang="ja-JP" altLang="en-US" sz="1000" dirty="0">
                <a:latin typeface="メイリオ" panose="020B0604030504040204" pitchFamily="50" charset="-128"/>
                <a:ea typeface="メイリオ" panose="020B0604030504040204" pitchFamily="50" charset="-128"/>
              </a:rPr>
              <a:t>に関心が</a:t>
            </a:r>
            <a:r>
              <a:rPr kumimoji="1" lang="ja-JP" altLang="en-US" sz="1000" dirty="0" smtClean="0">
                <a:latin typeface="メイリオ" panose="020B0604030504040204" pitchFamily="50" charset="-128"/>
                <a:ea typeface="メイリオ" panose="020B0604030504040204" pitchFamily="50" charset="-128"/>
              </a:rPr>
              <a:t>あった　　　　□ ある</a:t>
            </a:r>
            <a:r>
              <a:rPr kumimoji="1" lang="ja-JP" altLang="en-US" sz="1000" dirty="0">
                <a:latin typeface="メイリオ" panose="020B0604030504040204" pitchFamily="50" charset="-128"/>
                <a:ea typeface="メイリオ" panose="020B0604030504040204" pitchFamily="50" charset="-128"/>
              </a:rPr>
              <a:t>程度関心が</a:t>
            </a:r>
            <a:r>
              <a:rPr kumimoji="1" lang="ja-JP" altLang="en-US" sz="1000" dirty="0" smtClean="0">
                <a:latin typeface="メイリオ" panose="020B0604030504040204" pitchFamily="50" charset="-128"/>
                <a:ea typeface="メイリオ" panose="020B0604030504040204" pitchFamily="50" charset="-128"/>
              </a:rPr>
              <a:t>あった　　　□ どちら</a:t>
            </a:r>
            <a:r>
              <a:rPr kumimoji="1" lang="ja-JP" altLang="en-US" sz="1000" dirty="0">
                <a:latin typeface="メイリオ" panose="020B0604030504040204" pitchFamily="50" charset="-128"/>
                <a:ea typeface="メイリオ" panose="020B0604030504040204" pitchFamily="50" charset="-128"/>
              </a:rPr>
              <a:t>ともいえない</a:t>
            </a:r>
          </a:p>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あまり</a:t>
            </a:r>
            <a:r>
              <a:rPr kumimoji="1" lang="ja-JP" altLang="en-US" sz="1000" dirty="0">
                <a:latin typeface="メイリオ" panose="020B0604030504040204" pitchFamily="50" charset="-128"/>
                <a:ea typeface="メイリオ" panose="020B0604030504040204" pitchFamily="50" charset="-128"/>
              </a:rPr>
              <a:t>関心は</a:t>
            </a:r>
            <a:r>
              <a:rPr kumimoji="1" lang="ja-JP" altLang="en-US" sz="1000" dirty="0" smtClean="0">
                <a:latin typeface="メイリオ" panose="020B0604030504040204" pitchFamily="50" charset="-128"/>
                <a:ea typeface="メイリオ" panose="020B0604030504040204" pitchFamily="50" charset="-128"/>
              </a:rPr>
              <a:t>なかった　　　□ 全く</a:t>
            </a:r>
            <a:r>
              <a:rPr kumimoji="1" lang="ja-JP" altLang="en-US" sz="1000" dirty="0">
                <a:latin typeface="メイリオ" panose="020B0604030504040204" pitchFamily="50" charset="-128"/>
                <a:ea typeface="メイリオ" panose="020B0604030504040204" pitchFamily="50" charset="-128"/>
              </a:rPr>
              <a:t>関心が</a:t>
            </a:r>
            <a:r>
              <a:rPr kumimoji="1" lang="ja-JP" altLang="en-US" sz="1000" dirty="0" smtClean="0">
                <a:latin typeface="メイリオ" panose="020B0604030504040204" pitchFamily="50" charset="-128"/>
                <a:ea typeface="メイリオ" panose="020B0604030504040204" pitchFamily="50" charset="-128"/>
              </a:rPr>
              <a:t>なかった　　　　□ 知らない</a:t>
            </a:r>
            <a:r>
              <a:rPr kumimoji="1" lang="ja-JP" altLang="en-US" sz="1000" dirty="0">
                <a:latin typeface="メイリオ" panose="020B0604030504040204" pitchFamily="50" charset="-128"/>
                <a:ea typeface="メイリオ" panose="020B0604030504040204" pitchFamily="50" charset="-128"/>
              </a:rPr>
              <a:t>・分からない</a:t>
            </a:r>
          </a:p>
        </p:txBody>
      </p:sp>
      <p:sp>
        <p:nvSpPr>
          <p:cNvPr id="45" name="テキスト ボックス 44"/>
          <p:cNvSpPr txBox="1"/>
          <p:nvPr/>
        </p:nvSpPr>
        <p:spPr>
          <a:xfrm>
            <a:off x="277602" y="3662024"/>
            <a:ext cx="5053234" cy="249675"/>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 </a:t>
            </a:r>
            <a:r>
              <a:rPr kumimoji="1" lang="ja-JP" altLang="en-US" sz="1150" b="1" u="sng" dirty="0" smtClean="0">
                <a:latin typeface="メイリオ" panose="020B0604030504040204" pitchFamily="50" charset="-128"/>
                <a:ea typeface="メイリオ" panose="020B0604030504040204" pitchFamily="50" charset="-128"/>
              </a:rPr>
              <a:t>イベントに参加されて</a:t>
            </a:r>
            <a:r>
              <a:rPr kumimoji="1" lang="ja-JP" altLang="en-US" sz="1000" dirty="0" smtClean="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気候変動の影響をどのくらい心配だと感じています</a:t>
            </a:r>
            <a:r>
              <a:rPr kumimoji="1" lang="ja-JP" altLang="en-US" sz="1000" dirty="0" smtClean="0">
                <a:latin typeface="メイリオ" panose="020B0604030504040204" pitchFamily="50" charset="-128"/>
                <a:ea typeface="メイリオ" panose="020B0604030504040204" pitchFamily="50" charset="-128"/>
              </a:rPr>
              <a:t>か。</a:t>
            </a:r>
            <a:endParaRPr kumimoji="1" lang="ja-JP" altLang="en-US" sz="100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468721" y="3893302"/>
            <a:ext cx="6202586" cy="226591"/>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とても</a:t>
            </a:r>
            <a:r>
              <a:rPr kumimoji="1" lang="ja-JP" altLang="en-US" sz="1000" dirty="0">
                <a:latin typeface="メイリオ" panose="020B0604030504040204" pitchFamily="50" charset="-128"/>
                <a:ea typeface="メイリオ" panose="020B0604030504040204" pitchFamily="50" charset="-128"/>
              </a:rPr>
              <a:t>心配で</a:t>
            </a:r>
            <a:r>
              <a:rPr kumimoji="1" lang="ja-JP" altLang="en-US" sz="1000" dirty="0" smtClean="0">
                <a:latin typeface="メイリオ" panose="020B0604030504040204" pitchFamily="50" charset="-128"/>
                <a:ea typeface="メイリオ" panose="020B0604030504040204" pitchFamily="50" charset="-128"/>
              </a:rPr>
              <a:t>ある　　□ ある</a:t>
            </a:r>
            <a:r>
              <a:rPr kumimoji="1" lang="ja-JP" altLang="en-US" sz="1000" dirty="0">
                <a:latin typeface="メイリオ" panose="020B0604030504040204" pitchFamily="50" charset="-128"/>
                <a:ea typeface="メイリオ" panose="020B0604030504040204" pitchFamily="50" charset="-128"/>
              </a:rPr>
              <a:t>程度心配で</a:t>
            </a:r>
            <a:r>
              <a:rPr kumimoji="1" lang="ja-JP" altLang="en-US" sz="1000" dirty="0" smtClean="0">
                <a:latin typeface="メイリオ" panose="020B0604030504040204" pitchFamily="50" charset="-128"/>
                <a:ea typeface="メイリオ" panose="020B0604030504040204" pitchFamily="50" charset="-128"/>
              </a:rPr>
              <a:t>ある　　□ 心配</a:t>
            </a:r>
            <a:r>
              <a:rPr kumimoji="1" lang="ja-JP" altLang="en-US" sz="1000" dirty="0">
                <a:latin typeface="メイリオ" panose="020B0604030504040204" pitchFamily="50" charset="-128"/>
                <a:ea typeface="メイリオ" panose="020B0604030504040204" pitchFamily="50" charset="-128"/>
              </a:rPr>
              <a:t>では</a:t>
            </a:r>
            <a:r>
              <a:rPr kumimoji="1" lang="ja-JP" altLang="en-US" sz="1000" dirty="0" smtClean="0">
                <a:latin typeface="メイリオ" panose="020B0604030504040204" pitchFamily="50" charset="-128"/>
                <a:ea typeface="メイリオ" panose="020B0604030504040204" pitchFamily="50" charset="-128"/>
              </a:rPr>
              <a:t>ない　　　　□ わからない</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答えたくない</a:t>
            </a:r>
          </a:p>
        </p:txBody>
      </p:sp>
      <p:sp>
        <p:nvSpPr>
          <p:cNvPr id="51" name="テキスト ボックス 50"/>
          <p:cNvSpPr txBox="1"/>
          <p:nvPr/>
        </p:nvSpPr>
        <p:spPr>
          <a:xfrm>
            <a:off x="277602" y="4101496"/>
            <a:ext cx="6264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気候変動の影響を受けるのは誰だと思います</a:t>
            </a:r>
            <a:r>
              <a:rPr kumimoji="1" lang="ja-JP" altLang="en-US" sz="1000" dirty="0" smtClean="0">
                <a:latin typeface="メイリオ" panose="020B0604030504040204" pitchFamily="50" charset="-128"/>
                <a:ea typeface="メイリオ" panose="020B0604030504040204" pitchFamily="50" charset="-128"/>
              </a:rPr>
              <a:t>か。</a:t>
            </a:r>
            <a:endParaRPr kumimoji="1" lang="ja-JP" altLang="en-US" sz="10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468721" y="4299099"/>
            <a:ext cx="4093034" cy="226591"/>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自分　□ 自分</a:t>
            </a:r>
            <a:r>
              <a:rPr kumimoji="1" lang="ja-JP" altLang="en-US" sz="1000" dirty="0">
                <a:latin typeface="メイリオ" panose="020B0604030504040204" pitchFamily="50" charset="-128"/>
                <a:ea typeface="メイリオ" panose="020B0604030504040204" pitchFamily="50" charset="-128"/>
              </a:rPr>
              <a:t>の子の</a:t>
            </a:r>
            <a:r>
              <a:rPr kumimoji="1" lang="ja-JP" altLang="en-US" sz="1000" dirty="0" smtClean="0">
                <a:latin typeface="メイリオ" panose="020B0604030504040204" pitchFamily="50" charset="-128"/>
                <a:ea typeface="メイリオ" panose="020B0604030504040204" pitchFamily="50" charset="-128"/>
              </a:rPr>
              <a:t>世代　□ 自分</a:t>
            </a:r>
            <a:r>
              <a:rPr kumimoji="1" lang="ja-JP" altLang="en-US" sz="1000" dirty="0">
                <a:latin typeface="メイリオ" panose="020B0604030504040204" pitchFamily="50" charset="-128"/>
                <a:ea typeface="メイリオ" panose="020B0604030504040204" pitchFamily="50" charset="-128"/>
              </a:rPr>
              <a:t>の孫の</a:t>
            </a:r>
            <a:r>
              <a:rPr kumimoji="1" lang="ja-JP" altLang="en-US" sz="1000" dirty="0" smtClean="0">
                <a:latin typeface="メイリオ" panose="020B0604030504040204" pitchFamily="50" charset="-128"/>
                <a:ea typeface="メイリオ" panose="020B0604030504040204" pitchFamily="50" charset="-128"/>
              </a:rPr>
              <a:t>世代　□ さらに</a:t>
            </a:r>
            <a:r>
              <a:rPr kumimoji="1" lang="ja-JP" altLang="en-US" sz="1000" dirty="0">
                <a:latin typeface="メイリオ" panose="020B0604030504040204" pitchFamily="50" charset="-128"/>
                <a:ea typeface="メイリオ" panose="020B0604030504040204" pitchFamily="50" charset="-128"/>
              </a:rPr>
              <a:t>先の世代</a:t>
            </a:r>
          </a:p>
        </p:txBody>
      </p:sp>
      <p:sp>
        <p:nvSpPr>
          <p:cNvPr id="54" name="テキスト ボックス 53"/>
          <p:cNvSpPr txBox="1"/>
          <p:nvPr/>
        </p:nvSpPr>
        <p:spPr>
          <a:xfrm>
            <a:off x="468721" y="5298257"/>
            <a:ext cx="6264000" cy="216000"/>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950" dirty="0" smtClean="0">
                <a:latin typeface="メイリオ" panose="020B0604030504040204" pitchFamily="50" charset="-128"/>
                <a:ea typeface="メイリオ" panose="020B0604030504040204" pitchFamily="50" charset="-128"/>
              </a:rPr>
              <a:t>□ とてもそう思う　□ そう思う　□ そう思わない　□ まったくそう思わない</a:t>
            </a:r>
            <a:endParaRPr kumimoji="1" lang="en-US" altLang="ja-JP" sz="950" dirty="0" smtClean="0">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277602" y="5100654"/>
            <a:ext cx="6264000" cy="216000"/>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あなた自身が行動することにより、気候変動問題は改善できると思います</a:t>
            </a:r>
            <a:r>
              <a:rPr kumimoji="1" lang="ja-JP" altLang="en-US" sz="1000" dirty="0" smtClean="0">
                <a:latin typeface="メイリオ" panose="020B0604030504040204" pitchFamily="50" charset="-128"/>
                <a:ea typeface="メイリオ" panose="020B0604030504040204" pitchFamily="50" charset="-128"/>
              </a:rPr>
              <a:t>か。</a:t>
            </a:r>
            <a:endParaRPr kumimoji="1" lang="ja-JP" altLang="en-US" sz="1000" dirty="0">
              <a:latin typeface="メイリオ" panose="020B0604030504040204" pitchFamily="50" charset="-128"/>
              <a:ea typeface="メイリオ" panose="020B0604030504040204" pitchFamily="50" charset="-128"/>
            </a:endParaRPr>
          </a:p>
        </p:txBody>
      </p:sp>
      <p:sp>
        <p:nvSpPr>
          <p:cNvPr id="56" name="テキスト ボックス 55"/>
          <p:cNvSpPr txBox="1"/>
          <p:nvPr/>
        </p:nvSpPr>
        <p:spPr>
          <a:xfrm>
            <a:off x="277602" y="4507293"/>
            <a:ext cx="5822675" cy="249675"/>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 </a:t>
            </a:r>
            <a:r>
              <a:rPr kumimoji="1" lang="ja-JP" altLang="en-US" sz="1150" b="1" u="sng" dirty="0" smtClean="0">
                <a:latin typeface="メイリオ" panose="020B0604030504040204" pitchFamily="50" charset="-128"/>
                <a:ea typeface="メイリオ" panose="020B0604030504040204" pitchFamily="50" charset="-128"/>
              </a:rPr>
              <a:t>イベントに参加されて</a:t>
            </a:r>
            <a:r>
              <a:rPr kumimoji="1" lang="ja-JP" altLang="en-US" sz="1000" dirty="0">
                <a:latin typeface="メイリオ" panose="020B0604030504040204" pitchFamily="50" charset="-128"/>
                <a:ea typeface="メイリオ" panose="020B0604030504040204" pitchFamily="50" charset="-128"/>
              </a:rPr>
              <a:t>、地球温暖化問題・気候変動問題に、どの程度の関心を持ちました</a:t>
            </a:r>
            <a:r>
              <a:rPr kumimoji="1" lang="ja-JP" altLang="en-US" sz="1000" dirty="0" smtClean="0">
                <a:latin typeface="メイリオ" panose="020B0604030504040204" pitchFamily="50" charset="-128"/>
                <a:ea typeface="メイリオ" panose="020B0604030504040204" pitchFamily="50" charset="-128"/>
              </a:rPr>
              <a:t>か</a:t>
            </a:r>
            <a:r>
              <a:rPr kumimoji="1" lang="ja-JP" altLang="en-US" sz="1000" dirty="0">
                <a:latin typeface="メイリオ" panose="020B0604030504040204" pitchFamily="50" charset="-128"/>
                <a:ea typeface="メイリオ" panose="020B0604030504040204" pitchFamily="50" charset="-128"/>
              </a:rPr>
              <a:t>。</a:t>
            </a:r>
          </a:p>
        </p:txBody>
      </p:sp>
      <p:sp>
        <p:nvSpPr>
          <p:cNvPr id="57" name="テキスト ボックス 56"/>
          <p:cNvSpPr txBox="1"/>
          <p:nvPr/>
        </p:nvSpPr>
        <p:spPr>
          <a:xfrm>
            <a:off x="468721" y="4738571"/>
            <a:ext cx="5203916" cy="380480"/>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非常</a:t>
            </a:r>
            <a:r>
              <a:rPr kumimoji="1" lang="ja-JP" altLang="en-US" sz="1000" dirty="0">
                <a:latin typeface="メイリオ" panose="020B0604030504040204" pitchFamily="50" charset="-128"/>
                <a:ea typeface="メイリオ" panose="020B0604030504040204" pitchFamily="50" charset="-128"/>
              </a:rPr>
              <a:t>に関心を</a:t>
            </a:r>
            <a:r>
              <a:rPr kumimoji="1" lang="ja-JP" altLang="en-US" sz="1000" dirty="0" smtClean="0">
                <a:latin typeface="メイリオ" panose="020B0604030504040204" pitchFamily="50" charset="-128"/>
                <a:ea typeface="メイリオ" panose="020B0604030504040204" pitchFamily="50" charset="-128"/>
              </a:rPr>
              <a:t>持った　　　　□ ある</a:t>
            </a:r>
            <a:r>
              <a:rPr kumimoji="1" lang="ja-JP" altLang="en-US" sz="1000" dirty="0">
                <a:latin typeface="メイリオ" panose="020B0604030504040204" pitchFamily="50" charset="-128"/>
                <a:ea typeface="メイリオ" panose="020B0604030504040204" pitchFamily="50" charset="-128"/>
              </a:rPr>
              <a:t>程度関心を</a:t>
            </a:r>
            <a:r>
              <a:rPr kumimoji="1" lang="ja-JP" altLang="en-US" sz="1000" dirty="0" smtClean="0">
                <a:latin typeface="メイリオ" panose="020B0604030504040204" pitchFamily="50" charset="-128"/>
                <a:ea typeface="メイリオ" panose="020B0604030504040204" pitchFamily="50" charset="-128"/>
              </a:rPr>
              <a:t>持った　　　□ どちら</a:t>
            </a:r>
            <a:r>
              <a:rPr kumimoji="1" lang="ja-JP" altLang="en-US" sz="1000" dirty="0">
                <a:latin typeface="メイリオ" panose="020B0604030504040204" pitchFamily="50" charset="-128"/>
                <a:ea typeface="メイリオ" panose="020B0604030504040204" pitchFamily="50" charset="-128"/>
              </a:rPr>
              <a:t>ともいえない</a:t>
            </a:r>
          </a:p>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あまり</a:t>
            </a:r>
            <a:r>
              <a:rPr kumimoji="1" lang="ja-JP" altLang="en-US" sz="1000" dirty="0">
                <a:latin typeface="メイリオ" panose="020B0604030504040204" pitchFamily="50" charset="-128"/>
                <a:ea typeface="メイリオ" panose="020B0604030504040204" pitchFamily="50" charset="-128"/>
              </a:rPr>
              <a:t>関心を</a:t>
            </a:r>
            <a:r>
              <a:rPr kumimoji="1" lang="ja-JP" altLang="en-US" sz="1000" dirty="0" smtClean="0">
                <a:latin typeface="メイリオ" panose="020B0604030504040204" pitchFamily="50" charset="-128"/>
                <a:ea typeface="メイリオ" panose="020B0604030504040204" pitchFamily="50" charset="-128"/>
              </a:rPr>
              <a:t>持たなかった　□ 全く</a:t>
            </a:r>
            <a:r>
              <a:rPr kumimoji="1" lang="ja-JP" altLang="en-US" sz="1000" dirty="0">
                <a:latin typeface="メイリオ" panose="020B0604030504040204" pitchFamily="50" charset="-128"/>
                <a:ea typeface="メイリオ" panose="020B0604030504040204" pitchFamily="50" charset="-128"/>
              </a:rPr>
              <a:t>関心を</a:t>
            </a:r>
            <a:r>
              <a:rPr kumimoji="1" lang="ja-JP" altLang="en-US" sz="1000" dirty="0" smtClean="0">
                <a:latin typeface="メイリオ" panose="020B0604030504040204" pitchFamily="50" charset="-128"/>
                <a:ea typeface="メイリオ" panose="020B0604030504040204" pitchFamily="50" charset="-128"/>
              </a:rPr>
              <a:t>持たなかった　　□ 知らない</a:t>
            </a:r>
            <a:r>
              <a:rPr kumimoji="1" lang="ja-JP" altLang="en-US" sz="1000" dirty="0">
                <a:latin typeface="メイリオ" panose="020B0604030504040204" pitchFamily="50" charset="-128"/>
                <a:ea typeface="メイリオ" panose="020B0604030504040204" pitchFamily="50" charset="-128"/>
              </a:rPr>
              <a:t>・分からない</a:t>
            </a:r>
          </a:p>
        </p:txBody>
      </p:sp>
      <p:sp>
        <p:nvSpPr>
          <p:cNvPr id="59" name="テキスト ボックス 58"/>
          <p:cNvSpPr txBox="1"/>
          <p:nvPr/>
        </p:nvSpPr>
        <p:spPr>
          <a:xfrm>
            <a:off x="277602" y="5495860"/>
            <a:ext cx="6592117" cy="249675"/>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 </a:t>
            </a:r>
            <a:r>
              <a:rPr kumimoji="1" lang="ja-JP" altLang="en-US" sz="1150" b="1" u="sng" dirty="0" smtClean="0">
                <a:latin typeface="メイリオ" panose="020B0604030504040204" pitchFamily="50" charset="-128"/>
                <a:ea typeface="メイリオ" panose="020B0604030504040204" pitchFamily="50" charset="-128"/>
              </a:rPr>
              <a:t>イベントに参加されて</a:t>
            </a:r>
            <a:r>
              <a:rPr kumimoji="1" lang="ja-JP" altLang="en-US" sz="1000" dirty="0">
                <a:latin typeface="メイリオ" panose="020B0604030504040204" pitchFamily="50" charset="-128"/>
                <a:ea typeface="メイリオ" panose="020B0604030504040204" pitchFamily="50" charset="-128"/>
              </a:rPr>
              <a:t>、気候変動対策（省エネ対策や再エネ導入など）は、どのようなものと考えます</a:t>
            </a:r>
            <a:r>
              <a:rPr kumimoji="1" lang="ja-JP" altLang="en-US" sz="1000" dirty="0" smtClean="0">
                <a:latin typeface="メイリオ" panose="020B0604030504040204" pitchFamily="50" charset="-128"/>
                <a:ea typeface="メイリオ" panose="020B0604030504040204" pitchFamily="50" charset="-128"/>
              </a:rPr>
              <a:t>か。</a:t>
            </a:r>
            <a:endParaRPr kumimoji="1" lang="ja-JP" altLang="en-US" sz="10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468721" y="5727138"/>
            <a:ext cx="5673595" cy="380480"/>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多く</a:t>
            </a:r>
            <a:r>
              <a:rPr kumimoji="1" lang="ja-JP" altLang="en-US" sz="1000" dirty="0">
                <a:latin typeface="メイリオ" panose="020B0604030504040204" pitchFamily="50" charset="-128"/>
                <a:ea typeface="メイリオ" panose="020B0604030504040204" pitchFamily="50" charset="-128"/>
              </a:rPr>
              <a:t>の場合、生活の質を脅かすもので</a:t>
            </a:r>
            <a:r>
              <a:rPr kumimoji="1" lang="ja-JP" altLang="en-US" sz="1000" dirty="0" smtClean="0">
                <a:latin typeface="メイリオ" panose="020B0604030504040204" pitchFamily="50" charset="-128"/>
                <a:ea typeface="メイリオ" panose="020B0604030504040204" pitchFamily="50" charset="-128"/>
              </a:rPr>
              <a:t>ある　　　□ 多く</a:t>
            </a:r>
            <a:r>
              <a:rPr kumimoji="1" lang="ja-JP" altLang="en-US" sz="1000" dirty="0">
                <a:latin typeface="メイリオ" panose="020B0604030504040204" pitchFamily="50" charset="-128"/>
                <a:ea typeface="メイリオ" panose="020B0604030504040204" pitchFamily="50" charset="-128"/>
              </a:rPr>
              <a:t>の場合、生活の質を高めるものである</a:t>
            </a:r>
          </a:p>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生活</a:t>
            </a:r>
            <a:r>
              <a:rPr kumimoji="1" lang="ja-JP" altLang="en-US" sz="1000" dirty="0">
                <a:latin typeface="メイリオ" panose="020B0604030504040204" pitchFamily="50" charset="-128"/>
                <a:ea typeface="メイリオ" panose="020B0604030504040204" pitchFamily="50" charset="-128"/>
              </a:rPr>
              <a:t>の質に影響を与えないもので</a:t>
            </a:r>
            <a:r>
              <a:rPr kumimoji="1" lang="ja-JP" altLang="en-US" sz="1000" dirty="0" smtClean="0">
                <a:latin typeface="メイリオ" panose="020B0604030504040204" pitchFamily="50" charset="-128"/>
                <a:ea typeface="メイリオ" panose="020B0604030504040204" pitchFamily="50" charset="-128"/>
              </a:rPr>
              <a:t>ある　　　　　□ わからない</a:t>
            </a:r>
            <a:r>
              <a:rPr kumimoji="1" lang="ja-JP" altLang="en-US" sz="1000" dirty="0">
                <a:latin typeface="メイリオ" panose="020B0604030504040204" pitchFamily="50" charset="-128"/>
                <a:ea typeface="メイリオ" panose="020B0604030504040204" pitchFamily="50" charset="-128"/>
              </a:rPr>
              <a:t>／答えたくない</a:t>
            </a:r>
          </a:p>
        </p:txBody>
      </p:sp>
      <p:sp>
        <p:nvSpPr>
          <p:cNvPr id="62" name="テキスト ボックス 61"/>
          <p:cNvSpPr txBox="1"/>
          <p:nvPr/>
        </p:nvSpPr>
        <p:spPr>
          <a:xfrm>
            <a:off x="277602" y="2835060"/>
            <a:ext cx="6239456" cy="249675"/>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a:latin typeface="メイリオ" panose="020B0604030504040204" pitchFamily="50" charset="-128"/>
                <a:ea typeface="メイリオ" panose="020B0604030504040204" pitchFamily="50" charset="-128"/>
              </a:rPr>
              <a:t>◆ </a:t>
            </a:r>
            <a:r>
              <a:rPr kumimoji="1" lang="ja-JP" altLang="en-US" sz="1150" b="1" u="sng" dirty="0">
                <a:latin typeface="メイリオ" panose="020B0604030504040204" pitchFamily="50" charset="-128"/>
                <a:ea typeface="メイリオ" panose="020B0604030504040204" pitchFamily="50" charset="-128"/>
              </a:rPr>
              <a:t>イベント前</a:t>
            </a:r>
            <a:r>
              <a:rPr kumimoji="1" lang="ja-JP" altLang="en-US" sz="1000" dirty="0">
                <a:latin typeface="メイリオ" panose="020B0604030504040204" pitchFamily="50" charset="-128"/>
                <a:ea typeface="メイリオ" panose="020B0604030504040204" pitchFamily="50" charset="-128"/>
              </a:rPr>
              <a:t>、気候変動対策（省エネ対策や再エネ導入など）は、どのようなものと考えていました</a:t>
            </a:r>
            <a:r>
              <a:rPr kumimoji="1" lang="ja-JP" altLang="en-US" sz="1000" dirty="0" smtClean="0">
                <a:latin typeface="メイリオ" panose="020B0604030504040204" pitchFamily="50" charset="-128"/>
                <a:ea typeface="メイリオ" panose="020B0604030504040204" pitchFamily="50" charset="-128"/>
              </a:rPr>
              <a:t>か。</a:t>
            </a:r>
            <a:endParaRPr kumimoji="1" lang="ja-JP" altLang="en-US" sz="1000"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468721" y="3066338"/>
            <a:ext cx="5673595" cy="380480"/>
          </a:xfrm>
          <a:prstGeom prst="rect">
            <a:avLst/>
          </a:prstGeom>
          <a:noFill/>
        </p:spPr>
        <p:txBody>
          <a:bodyPr wrap="none" lIns="36000" tIns="36000" rIns="36000" bIns="36000" rtlCol="0" anchor="ctr" anchorCtr="0">
            <a:sp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多く</a:t>
            </a:r>
            <a:r>
              <a:rPr kumimoji="1" lang="ja-JP" altLang="en-US" sz="1000" dirty="0">
                <a:latin typeface="メイリオ" panose="020B0604030504040204" pitchFamily="50" charset="-128"/>
                <a:ea typeface="メイリオ" panose="020B0604030504040204" pitchFamily="50" charset="-128"/>
              </a:rPr>
              <a:t>の場合、生活の質を脅かすもので</a:t>
            </a:r>
            <a:r>
              <a:rPr kumimoji="1" lang="ja-JP" altLang="en-US" sz="1000" dirty="0" smtClean="0">
                <a:latin typeface="メイリオ" panose="020B0604030504040204" pitchFamily="50" charset="-128"/>
                <a:ea typeface="メイリオ" panose="020B0604030504040204" pitchFamily="50" charset="-128"/>
              </a:rPr>
              <a:t>ある　　　□ 多く</a:t>
            </a:r>
            <a:r>
              <a:rPr kumimoji="1" lang="ja-JP" altLang="en-US" sz="1000" dirty="0">
                <a:latin typeface="メイリオ" panose="020B0604030504040204" pitchFamily="50" charset="-128"/>
                <a:ea typeface="メイリオ" panose="020B0604030504040204" pitchFamily="50" charset="-128"/>
              </a:rPr>
              <a:t>の場合、生活の質を高めるものである</a:t>
            </a:r>
          </a:p>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 生活</a:t>
            </a:r>
            <a:r>
              <a:rPr kumimoji="1" lang="ja-JP" altLang="en-US" sz="1000" dirty="0">
                <a:latin typeface="メイリオ" panose="020B0604030504040204" pitchFamily="50" charset="-128"/>
                <a:ea typeface="メイリオ" panose="020B0604030504040204" pitchFamily="50" charset="-128"/>
              </a:rPr>
              <a:t>の質に影響を与えないもので</a:t>
            </a:r>
            <a:r>
              <a:rPr kumimoji="1" lang="ja-JP" altLang="en-US" sz="1000" dirty="0" smtClean="0">
                <a:latin typeface="メイリオ" panose="020B0604030504040204" pitchFamily="50" charset="-128"/>
                <a:ea typeface="メイリオ" panose="020B0604030504040204" pitchFamily="50" charset="-128"/>
              </a:rPr>
              <a:t>ある　　　　　□ わからない</a:t>
            </a:r>
            <a:r>
              <a:rPr kumimoji="1" lang="ja-JP" altLang="en-US" sz="1000" dirty="0">
                <a:latin typeface="メイリオ" panose="020B0604030504040204" pitchFamily="50" charset="-128"/>
                <a:ea typeface="メイリオ" panose="020B0604030504040204" pitchFamily="50" charset="-128"/>
              </a:rPr>
              <a:t>／答えたくない</a:t>
            </a:r>
          </a:p>
        </p:txBody>
      </p:sp>
      <p:sp>
        <p:nvSpPr>
          <p:cNvPr id="64" name="角丸四角形 63"/>
          <p:cNvSpPr/>
          <p:nvPr/>
        </p:nvSpPr>
        <p:spPr bwMode="gray">
          <a:xfrm>
            <a:off x="279000" y="3428421"/>
            <a:ext cx="6262602" cy="252000"/>
          </a:xfrm>
          <a:prstGeom prst="roundRect">
            <a:avLst/>
          </a:prstGeom>
          <a:solidFill>
            <a:schemeClr val="accent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smtClean="0">
                <a:solidFill>
                  <a:schemeClr val="bg1"/>
                </a:solidFill>
                <a:latin typeface="メイリオ" panose="020B0604030504040204" pitchFamily="50" charset="-128"/>
                <a:ea typeface="メイリオ" panose="020B0604030504040204" pitchFamily="50" charset="-128"/>
              </a:rPr>
              <a:t>3</a:t>
            </a:r>
            <a:r>
              <a:rPr kumimoji="1" lang="ja-JP" altLang="en-US" sz="1400" b="1" dirty="0" err="1" smtClean="0">
                <a:solidFill>
                  <a:schemeClr val="bg1"/>
                </a:solidFill>
                <a:latin typeface="メイリオ" panose="020B0604030504040204" pitchFamily="50" charset="-128"/>
                <a:ea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rPr>
              <a:t>イベント後の環境意識について</a:t>
            </a:r>
            <a:r>
              <a:rPr kumimoji="1" lang="ja-JP" altLang="en-US" sz="1050" b="1" dirty="0" smtClean="0">
                <a:solidFill>
                  <a:schemeClr val="bg1"/>
                </a:solidFill>
                <a:latin typeface="メイリオ" panose="020B0604030504040204" pitchFamily="50" charset="-128"/>
                <a:ea typeface="メイリオ" panose="020B0604030504040204" pitchFamily="50" charset="-128"/>
              </a:rPr>
              <a:t>（各設問につき</a:t>
            </a:r>
            <a:r>
              <a:rPr kumimoji="1" lang="en-US" altLang="ja-JP" sz="1050" b="1" dirty="0" smtClean="0">
                <a:solidFill>
                  <a:schemeClr val="bg1"/>
                </a:solidFill>
                <a:latin typeface="メイリオ" panose="020B0604030504040204" pitchFamily="50" charset="-128"/>
                <a:ea typeface="メイリオ" panose="020B0604030504040204" pitchFamily="50" charset="-128"/>
              </a:rPr>
              <a:t>1</a:t>
            </a:r>
            <a:r>
              <a:rPr kumimoji="1" lang="ja-JP" altLang="en-US" sz="1050" b="1" dirty="0" smtClean="0">
                <a:solidFill>
                  <a:schemeClr val="bg1"/>
                </a:solidFill>
                <a:latin typeface="メイリオ" panose="020B0604030504040204" pitchFamily="50" charset="-128"/>
                <a:ea typeface="メイリオ" panose="020B0604030504040204" pitchFamily="50" charset="-128"/>
              </a:rPr>
              <a:t>つ回答）</a:t>
            </a:r>
            <a:endParaRPr kumimoji="1" lang="ja-JP" altLang="en-US" sz="105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20224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17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blank.potx" id="{0EC7C028-D4BC-4778-A7EB-DAB1F8477FC1}" vid="{AEFB859D-092C-4CED-99CE-4E4A8F4DAB0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6453</Words>
  <Application>Microsoft Office PowerPoint</Application>
  <PresentationFormat>A4 210 x 297 mm</PresentationFormat>
  <Paragraphs>420</Paragraphs>
  <Slides>9</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9</vt:i4>
      </vt:variant>
    </vt:vector>
  </HeadingPairs>
  <TitlesOfParts>
    <vt:vector size="18" baseType="lpstr">
      <vt:lpstr>ＭＳ Ｐゴシック</vt:lpstr>
      <vt:lpstr>メイリオ</vt:lpstr>
      <vt:lpstr>Arial</vt:lpstr>
      <vt:lpstr>Verdana</vt:lpstr>
      <vt:lpstr>Wingdings</vt:lpstr>
      <vt:lpstr>Wingdings 2</vt:lpstr>
      <vt:lpstr>DT Proposal Template_J_201701</vt:lpstr>
      <vt:lpstr>think-cell スライド</vt:lpstr>
      <vt:lpstr>think-cell Slide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2019-03-25T09:32:22Z</dcterms:created>
  <dcterms:modified xsi:type="dcterms:W3CDTF">2020-03-27T03:15:36Z</dcterms:modified>
  <cp:contentStatus/>
</cp:coreProperties>
</file>