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20" autoAdjust="0"/>
    <p:restoredTop sz="94660"/>
  </p:normalViewPr>
  <p:slideViewPr>
    <p:cSldViewPr>
      <p:cViewPr varScale="1">
        <p:scale>
          <a:sx n="123" d="100"/>
          <a:sy n="123" d="100"/>
        </p:scale>
        <p:origin x="195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2021/2/18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2021/2/18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2021/2/18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2021/2/18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8928992" cy="369332"/>
          </a:xfrm>
          <a:prstGeom prst="rect">
            <a:avLst/>
          </a:prstGeom>
          <a:noFill/>
          <a:ln>
            <a:solidFill>
              <a:schemeClr val="tx1"/>
            </a:solidFill>
          </a:ln>
        </p:spPr>
        <p:txBody>
          <a:bodyPr wrap="square" rtlCol="0">
            <a:spAutoFit/>
          </a:bodyPr>
          <a:lstStyle/>
          <a:p>
            <a:pPr algn="ctr"/>
            <a:r>
              <a:rPr kumimoji="1" lang="ja-JP" altLang="en-US" b="1" dirty="0" smtClean="0">
                <a:solidFill>
                  <a:srgbClr val="FF0000"/>
                </a:solidFill>
                <a:latin typeface="メイリオ" panose="020B0604030504040204" pitchFamily="50" charset="-128"/>
                <a:ea typeface="メイリオ" panose="020B0604030504040204" pitchFamily="50" charset="-128"/>
              </a:rPr>
              <a:t>事業名を記載してください。</a:t>
            </a:r>
            <a:endParaRPr kumimoji="1" lang="ja-JP" altLang="en-US" b="1" dirty="0">
              <a:solidFill>
                <a:srgbClr val="FF0000"/>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5496" y="476672"/>
            <a:ext cx="381642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応募事業：</a:t>
            </a:r>
            <a:r>
              <a:rPr kumimoji="1" lang="ja-JP" altLang="en-US" sz="1200" dirty="0" smtClean="0">
                <a:solidFill>
                  <a:srgbClr val="FF0000"/>
                </a:solidFill>
                <a:latin typeface="メイリオ" panose="020B0604030504040204" pitchFamily="50" charset="-128"/>
                <a:ea typeface="メイリオ" panose="020B0604030504040204" pitchFamily="50" charset="-128"/>
              </a:rPr>
              <a:t>応募事業を記載して</a:t>
            </a:r>
            <a:r>
              <a:rPr lang="ja-JP" altLang="en-US" sz="1200" dirty="0">
                <a:solidFill>
                  <a:srgbClr val="FF0000"/>
                </a:solidFill>
                <a:latin typeface="メイリオ" panose="020B0604030504040204" pitchFamily="50" charset="-128"/>
                <a:ea typeface="メイリオ" panose="020B0604030504040204" pitchFamily="50" charset="-128"/>
              </a:rPr>
              <a:t>ください</a:t>
            </a:r>
            <a:r>
              <a:rPr lang="ja-JP" altLang="en-US" sz="1200" dirty="0" smtClean="0">
                <a:solidFill>
                  <a:srgbClr val="FF0000"/>
                </a:solidFill>
                <a:latin typeface="メイリオ" panose="020B0604030504040204" pitchFamily="50" charset="-128"/>
                <a:ea typeface="メイリオ" panose="020B0604030504040204" pitchFamily="50" charset="-128"/>
              </a:rPr>
              <a:t>。</a:t>
            </a:r>
            <a:endParaRPr lang="en-US" altLang="ja-JP" sz="1200" dirty="0" smtClean="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908720"/>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○事業実施の代表者：</a:t>
            </a:r>
            <a:r>
              <a:rPr kumimoji="1" lang="ja-JP" altLang="en-US" sz="1200" dirty="0" smtClean="0">
                <a:solidFill>
                  <a:srgbClr val="FF0000"/>
                </a:solidFill>
                <a:latin typeface="メイリオ" panose="020B0604030504040204" pitchFamily="50" charset="-128"/>
                <a:ea typeface="メイリオ" panose="020B0604030504040204" pitchFamily="50" charset="-128"/>
              </a:rPr>
              <a:t>代表事業者名を記載してください。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07504" y="3226226"/>
            <a:ext cx="275712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○ビジネスモデルの考え方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7363" y="1781809"/>
            <a:ext cx="3312368"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○導入予定の具体的な設備</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644008" y="3250124"/>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4139952" y="482151"/>
            <a:ext cx="4176464"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○事業実施期間：</a:t>
            </a:r>
            <a:r>
              <a:rPr lang="ja-JP" altLang="en-US" sz="1200" dirty="0" smtClean="0">
                <a:solidFill>
                  <a:srgbClr val="FF0000"/>
                </a:solidFill>
                <a:latin typeface="メイリオ" panose="020B0604030504040204" pitchFamily="50" charset="-128"/>
                <a:ea typeface="メイリオ" panose="020B0604030504040204" pitchFamily="50" charset="-128"/>
              </a:rPr>
              <a:t>事業の実施期間を記載してください。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4139952" y="874071"/>
            <a:ext cx="4896544" cy="27699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○補助金所要額（単位：千円）</a:t>
            </a:r>
            <a:endParaRPr lang="en-US" altLang="ja-JP" sz="12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5496" y="1351801"/>
            <a:ext cx="374441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○事業実施地：</a:t>
            </a:r>
            <a:r>
              <a:rPr kumimoji="1" lang="ja-JP" altLang="en-US" sz="1200" dirty="0" smtClean="0">
                <a:solidFill>
                  <a:srgbClr val="FF0000"/>
                </a:solidFill>
                <a:latin typeface="メイリオ" panose="020B0604030504040204" pitchFamily="50" charset="-128"/>
                <a:ea typeface="メイリオ" panose="020B0604030504040204" pitchFamily="50" charset="-128"/>
              </a:rPr>
              <a:t>事業実施地を記載してください。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107504"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誰</a:t>
            </a:r>
            <a:r>
              <a:rPr lang="ja-JP" altLang="en-US" sz="1400" dirty="0">
                <a:solidFill>
                  <a:srgbClr val="FF0000"/>
                </a:solidFill>
                <a:latin typeface="メイリオ" panose="020B0604030504040204" pitchFamily="50" charset="-128"/>
                <a:ea typeface="メイリオ" panose="020B0604030504040204" pitchFamily="50" charset="-128"/>
              </a:rPr>
              <a:t>から、どのように収益を得るのか、本事業のビジネスモデルを、フロー図等も用いつつ、わかりやすく、具体的に示してください。</a:t>
            </a:r>
            <a:endParaRPr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4716016"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本補助事業の代表事業者及び共同実施者だけでなく、本事業に関係する主たるステークホルダー（金融機関等も含む）を</a:t>
            </a:r>
            <a:r>
              <a:rPr lang="ja-JP" altLang="en-US" sz="1400" dirty="0">
                <a:solidFill>
                  <a:srgbClr val="FF0000"/>
                </a:solidFill>
                <a:latin typeface="メイリオ" panose="020B0604030504040204" pitchFamily="50" charset="-128"/>
                <a:ea typeface="メイリオ" panose="020B0604030504040204" pitchFamily="50" charset="-128"/>
              </a:rPr>
              <a:t>、フロー図等も用いつつ、わかりやすく、具体的に示してください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。また、各ステークホルダーの役割も明示してください（</a:t>
            </a:r>
            <a:r>
              <a:rPr kumimoji="1" lang="en-US" altLang="ja-JP" sz="1400" dirty="0" smtClean="0">
                <a:solidFill>
                  <a:srgbClr val="FF0000"/>
                </a:solidFill>
                <a:latin typeface="メイリオ" panose="020B0604030504040204" pitchFamily="50" charset="-128"/>
                <a:ea typeface="メイリオ" panose="020B0604030504040204" pitchFamily="50" charset="-128"/>
              </a:rPr>
              <a:t>PDCA</a:t>
            </a:r>
            <a:r>
              <a:rPr kumimoji="1" lang="ja-JP" altLang="en-US" sz="1400" dirty="0" smtClean="0">
                <a:solidFill>
                  <a:srgbClr val="FF0000"/>
                </a:solidFill>
                <a:latin typeface="メイリオ" panose="020B0604030504040204" pitchFamily="50" charset="-128"/>
                <a:ea typeface="メイリオ" panose="020B0604030504040204" pitchFamily="50" charset="-128"/>
              </a:rPr>
              <a:t>をまわすうえ</a:t>
            </a:r>
            <a:r>
              <a:rPr kumimoji="1" lang="ja-JP" altLang="en-US" sz="1400" smtClean="0">
                <a:solidFill>
                  <a:srgbClr val="FF0000"/>
                </a:solidFill>
                <a:latin typeface="メイリオ" panose="020B0604030504040204" pitchFamily="50" charset="-128"/>
                <a:ea typeface="メイリオ" panose="020B0604030504040204" pitchFamily="50" charset="-128"/>
              </a:rPr>
              <a:t>での、ステークホルダー</a:t>
            </a:r>
            <a:r>
              <a:rPr kumimoji="1" lang="ja-JP" altLang="en-US" sz="1400" dirty="0" smtClean="0">
                <a:solidFill>
                  <a:srgbClr val="FF0000"/>
                </a:solidFill>
                <a:latin typeface="メイリオ" panose="020B0604030504040204" pitchFamily="50" charset="-128"/>
                <a:ea typeface="メイリオ" panose="020B0604030504040204" pitchFamily="50" charset="-128"/>
              </a:rPr>
              <a:t>の役割も示してください。）</a:t>
            </a:r>
            <a:endParaRPr kumimoji="1" lang="en-US" altLang="ja-JP" sz="1400" dirty="0" smtClean="0">
              <a:solidFill>
                <a:srgbClr val="FF0000"/>
              </a:solidFill>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485436967"/>
              </p:ext>
            </p:extLst>
          </p:nvPr>
        </p:nvGraphicFramePr>
        <p:xfrm>
          <a:off x="4464526" y="1168694"/>
          <a:ext cx="1763658" cy="551572"/>
        </p:xfrm>
        <a:graphic>
          <a:graphicData uri="http://schemas.openxmlformats.org/drawingml/2006/table">
            <a:tbl>
              <a:tblPr firstRow="1" bandRow="1">
                <a:tableStyleId>{5C22544A-7EE6-4342-B048-85BDC9FD1C3A}</a:tableStyleId>
              </a:tblPr>
              <a:tblGrid>
                <a:gridCol w="1763658">
                  <a:extLst>
                    <a:ext uri="{9D8B030D-6E8A-4147-A177-3AD203B41FA5}">
                      <a16:colId xmlns:a16="http://schemas.microsoft.com/office/drawing/2014/main" val="349329818"/>
                    </a:ext>
                  </a:extLst>
                </a:gridCol>
              </a:tblGrid>
              <a:tr h="205090">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令和二年度</a:t>
                      </a: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43019315"/>
                  </a:ext>
                </a:extLst>
              </a:tr>
              <a:tr h="277252">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654282903"/>
                  </a:ext>
                </a:extLst>
              </a:tr>
            </a:tbl>
          </a:graphicData>
        </a:graphic>
      </p:graphicFrame>
      <p:sp>
        <p:nvSpPr>
          <p:cNvPr id="19" name="正方形/長方形 18"/>
          <p:cNvSpPr/>
          <p:nvPr/>
        </p:nvSpPr>
        <p:spPr>
          <a:xfrm>
            <a:off x="97132" y="2144592"/>
            <a:ext cx="8939363" cy="10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rgbClr val="FF0000"/>
                </a:solidFill>
                <a:latin typeface="メイリオ" panose="020B0604030504040204" pitchFamily="50" charset="-128"/>
                <a:ea typeface="メイリオ" panose="020B0604030504040204" pitchFamily="50" charset="-128"/>
              </a:rPr>
              <a:t>本補助事業で導入する設備等以外も含めて、本事業で使用する主たる設備等を示して</a:t>
            </a:r>
            <a:r>
              <a:rPr lang="ja-JP" altLang="en-US" sz="1400" dirty="0" smtClean="0">
                <a:solidFill>
                  <a:srgbClr val="FF0000"/>
                </a:solidFill>
                <a:latin typeface="メイリオ" panose="020B0604030504040204" pitchFamily="50" charset="-128"/>
                <a:ea typeface="メイリオ" panose="020B0604030504040204" pitchFamily="50" charset="-128"/>
              </a:rPr>
              <a:t>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lang="ja-JP" altLang="en-US" sz="1400" dirty="0" smtClean="0">
                <a:solidFill>
                  <a:srgbClr val="FF0000"/>
                </a:solidFill>
                <a:latin typeface="メイリオ" panose="020B0604030504040204" pitchFamily="50" charset="-128"/>
                <a:ea typeface="メイリオ" panose="020B0604030504040204" pitchFamily="50" charset="-128"/>
              </a:rPr>
              <a:t>なお、本補助事業で導入する設備等であるかどうかはわかるように明示してください。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20" name="四角形吹き出し 19"/>
          <p:cNvSpPr/>
          <p:nvPr/>
        </p:nvSpPr>
        <p:spPr>
          <a:xfrm>
            <a:off x="7704348" y="91064"/>
            <a:ext cx="3240360" cy="779902"/>
          </a:xfrm>
          <a:prstGeom prst="wedgeRectCallout">
            <a:avLst>
              <a:gd name="adj1" fmla="val -65298"/>
              <a:gd name="adj2" fmla="val -48950"/>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本補助事業の期間を記載してください。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5931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66110"/>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○キャッシュフロー作成の考え方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73820" y="1556792"/>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○イニシャルコスト合計及び内訳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51000" y="3374395"/>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○年間のランニングコスト合計及び内訳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0" y="5100465"/>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○年間の収益合計及び内訳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105396" y="404664"/>
            <a:ext cx="8939363" cy="1118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を活用した事業の、事業全体のキャッシュフロー作成の考え方を示してください。その際にキャッシュフローのバウンダリー、主たる設定条件、設備等更新の考え方等は必ず明記するように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43076845"/>
              </p:ext>
            </p:extLst>
          </p:nvPr>
        </p:nvGraphicFramePr>
        <p:xfrm>
          <a:off x="105393" y="1928043"/>
          <a:ext cx="8939365" cy="1380773"/>
        </p:xfrm>
        <a:graphic>
          <a:graphicData uri="http://schemas.openxmlformats.org/drawingml/2006/table">
            <a:tbl>
              <a:tblPr firstRow="1" firstCol="1" bandRow="1">
                <a:tableStyleId>{5C22544A-7EE6-4342-B048-85BDC9FD1C3A}</a:tableStyleId>
              </a:tblPr>
              <a:tblGrid>
                <a:gridCol w="1787873">
                  <a:extLst>
                    <a:ext uri="{9D8B030D-6E8A-4147-A177-3AD203B41FA5}">
                      <a16:colId xmlns:a16="http://schemas.microsoft.com/office/drawing/2014/main" val="982633341"/>
                    </a:ext>
                  </a:extLst>
                </a:gridCol>
                <a:gridCol w="1787873">
                  <a:extLst>
                    <a:ext uri="{9D8B030D-6E8A-4147-A177-3AD203B41FA5}">
                      <a16:colId xmlns:a16="http://schemas.microsoft.com/office/drawing/2014/main" val="1136592242"/>
                    </a:ext>
                  </a:extLst>
                </a:gridCol>
                <a:gridCol w="1787873">
                  <a:extLst>
                    <a:ext uri="{9D8B030D-6E8A-4147-A177-3AD203B41FA5}">
                      <a16:colId xmlns:a16="http://schemas.microsoft.com/office/drawing/2014/main" val="2347524153"/>
                    </a:ext>
                  </a:extLst>
                </a:gridCol>
                <a:gridCol w="1787873">
                  <a:extLst>
                    <a:ext uri="{9D8B030D-6E8A-4147-A177-3AD203B41FA5}">
                      <a16:colId xmlns:a16="http://schemas.microsoft.com/office/drawing/2014/main" val="4139773395"/>
                    </a:ext>
                  </a:extLst>
                </a:gridCol>
                <a:gridCol w="1787873">
                  <a:extLst>
                    <a:ext uri="{9D8B030D-6E8A-4147-A177-3AD203B41FA5}">
                      <a16:colId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耐用年数</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0" name="テキスト ボックス 29"/>
          <p:cNvSpPr txBox="1"/>
          <p:nvPr/>
        </p:nvSpPr>
        <p:spPr>
          <a:xfrm>
            <a:off x="4672072" y="3284099"/>
            <a:ext cx="261311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○更新費合計及び内訳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4194329439"/>
              </p:ext>
            </p:extLst>
          </p:nvPr>
        </p:nvGraphicFramePr>
        <p:xfrm>
          <a:off x="105393" y="5440907"/>
          <a:ext cx="5363620" cy="1380773"/>
        </p:xfrm>
        <a:graphic>
          <a:graphicData uri="http://schemas.openxmlformats.org/drawingml/2006/table">
            <a:tbl>
              <a:tblPr firstRow="1" firstCol="1" bandRow="1">
                <a:tableStyleId>{5C22544A-7EE6-4342-B048-85BDC9FD1C3A}</a:tableStyleId>
              </a:tblPr>
              <a:tblGrid>
                <a:gridCol w="1340905">
                  <a:extLst>
                    <a:ext uri="{9D8B030D-6E8A-4147-A177-3AD203B41FA5}">
                      <a16:colId xmlns:a16="http://schemas.microsoft.com/office/drawing/2014/main" val="982633341"/>
                    </a:ext>
                  </a:extLst>
                </a:gridCol>
                <a:gridCol w="1340905">
                  <a:extLst>
                    <a:ext uri="{9D8B030D-6E8A-4147-A177-3AD203B41FA5}">
                      <a16:colId xmlns:a16="http://schemas.microsoft.com/office/drawing/2014/main" val="1136592242"/>
                    </a:ext>
                  </a:extLst>
                </a:gridCol>
                <a:gridCol w="1340905">
                  <a:extLst>
                    <a:ext uri="{9D8B030D-6E8A-4147-A177-3AD203B41FA5}">
                      <a16:colId xmlns:a16="http://schemas.microsoft.com/office/drawing/2014/main" val="2347524153"/>
                    </a:ext>
                  </a:extLst>
                </a:gridCol>
                <a:gridCol w="1340905">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6" name="四角形吹き出し 35"/>
          <p:cNvSpPr/>
          <p:nvPr/>
        </p:nvSpPr>
        <p:spPr>
          <a:xfrm>
            <a:off x="5929161" y="5741371"/>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基本的にイニシャルコスト、更新費等は年間で割り戻して計上してください。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15" name="四角形吹き出し 14"/>
          <p:cNvSpPr/>
          <p:nvPr/>
        </p:nvSpPr>
        <p:spPr>
          <a:xfrm>
            <a:off x="9468544" y="2618429"/>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設備等のスペックも必ず明記してください。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563163947"/>
              </p:ext>
            </p:extLst>
          </p:nvPr>
        </p:nvGraphicFramePr>
        <p:xfrm>
          <a:off x="105393" y="3660046"/>
          <a:ext cx="4466608" cy="1380773"/>
        </p:xfrm>
        <a:graphic>
          <a:graphicData uri="http://schemas.openxmlformats.org/drawingml/2006/table">
            <a:tbl>
              <a:tblPr firstRow="1" firstCol="1" bandRow="1">
                <a:tableStyleId>{5C22544A-7EE6-4342-B048-85BDC9FD1C3A}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365889552"/>
              </p:ext>
            </p:extLst>
          </p:nvPr>
        </p:nvGraphicFramePr>
        <p:xfrm>
          <a:off x="4625111" y="3647891"/>
          <a:ext cx="4466608" cy="1380773"/>
        </p:xfrm>
        <a:graphic>
          <a:graphicData uri="http://schemas.openxmlformats.org/drawingml/2006/table">
            <a:tbl>
              <a:tblPr firstRow="1" firstCol="1" bandRow="1">
                <a:tableStyleId>{5C22544A-7EE6-4342-B048-85BDC9FD1C3A}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29" name="四角形吹き出し 28"/>
          <p:cNvSpPr/>
          <p:nvPr/>
        </p:nvSpPr>
        <p:spPr>
          <a:xfrm>
            <a:off x="9324528" y="4350432"/>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ja-JP" altLang="en-US" sz="1100" dirty="0" smtClean="0">
                <a:solidFill>
                  <a:srgbClr val="FF0000"/>
                </a:solidFill>
                <a:latin typeface="メイリオ" panose="020B0604030504040204" pitchFamily="50" charset="-128"/>
                <a:ea typeface="メイリオ" panose="020B0604030504040204" pitchFamily="50" charset="-128"/>
              </a:rPr>
              <a:t>紙面が足りない場合は、スライドを増やす、文字の調整等で対応をお願いいたします。</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29798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44624"/>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○事業期間全体の収支の概要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9" name="四角形吹き出し 28"/>
          <p:cNvSpPr/>
          <p:nvPr/>
        </p:nvSpPr>
        <p:spPr>
          <a:xfrm>
            <a:off x="9540552" y="3303779"/>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213769935"/>
              </p:ext>
            </p:extLst>
          </p:nvPr>
        </p:nvGraphicFramePr>
        <p:xfrm>
          <a:off x="100460" y="460217"/>
          <a:ext cx="8936037" cy="1929413"/>
        </p:xfrm>
        <a:graphic>
          <a:graphicData uri="http://schemas.openxmlformats.org/drawingml/2006/table">
            <a:tbl>
              <a:tblPr firstRow="1" firstCol="1" bandRow="1">
                <a:tableStyleId>{5C22544A-7EE6-4342-B048-85BDC9FD1C3A}</a:tableStyleId>
              </a:tblPr>
              <a:tblGrid>
                <a:gridCol w="2978679">
                  <a:extLst>
                    <a:ext uri="{9D8B030D-6E8A-4147-A177-3AD203B41FA5}">
                      <a16:colId xmlns:a16="http://schemas.microsoft.com/office/drawing/2014/main" val="982633341"/>
                    </a:ext>
                  </a:extLst>
                </a:gridCol>
                <a:gridCol w="2978679">
                  <a:extLst>
                    <a:ext uri="{9D8B030D-6E8A-4147-A177-3AD203B41FA5}">
                      <a16:colId xmlns:a16="http://schemas.microsoft.com/office/drawing/2014/main" val="1136592242"/>
                    </a:ext>
                  </a:extLst>
                </a:gridCol>
                <a:gridCol w="2978679">
                  <a:extLst>
                    <a:ext uri="{9D8B030D-6E8A-4147-A177-3AD203B41FA5}">
                      <a16:colId xmlns:a16="http://schemas.microsoft.com/office/drawing/2014/main" val="2347524153"/>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イニシャルコスト</a:t>
                      </a:r>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427201104"/>
                  </a:ext>
                </a:extLst>
              </a:tr>
              <a:tr h="209707">
                <a:tc>
                  <a:txBody>
                    <a:bodyPr/>
                    <a:lstStyle/>
                    <a:p>
                      <a:r>
                        <a:rPr kumimoji="1" lang="ja-JP" altLang="en-US" sz="1200" dirty="0" smtClean="0"/>
                        <a:t>事業期間全体でのランニングコスト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r>
                        <a:rPr kumimoji="1" lang="ja-JP" altLang="en-US" sz="1200" dirty="0" smtClean="0"/>
                        <a:t>更新費等</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2792683254"/>
                  </a:ext>
                </a:extLst>
              </a:tr>
              <a:tr h="209707">
                <a:tc>
                  <a:txBody>
                    <a:bodyPr/>
                    <a:lstStyle/>
                    <a:p>
                      <a:r>
                        <a:rPr kumimoji="1" lang="ja-JP" altLang="en-US" sz="1200" dirty="0" smtClean="0"/>
                        <a:t>その他コスト</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155116822"/>
                  </a:ext>
                </a:extLst>
              </a:tr>
              <a:tr h="209707">
                <a:tc>
                  <a:txBody>
                    <a:bodyPr/>
                    <a:lstStyle/>
                    <a:p>
                      <a:r>
                        <a:rPr kumimoji="1" lang="ja-JP" altLang="en-US" sz="1200" dirty="0" smtClean="0"/>
                        <a:t>収益</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980100033"/>
                  </a:ext>
                </a:extLst>
              </a:tr>
              <a:tr h="283493">
                <a:tc>
                  <a:txBody>
                    <a:bodyPr/>
                    <a:lstStyle/>
                    <a:p>
                      <a:r>
                        <a:rPr kumimoji="1" lang="ja-JP" altLang="en-US" sz="1200" dirty="0" smtClean="0"/>
                        <a:t>事業期間全体での収支合計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17" name="正方形/長方形 16"/>
          <p:cNvSpPr/>
          <p:nvPr/>
        </p:nvSpPr>
        <p:spPr>
          <a:xfrm>
            <a:off x="107504" y="2505998"/>
            <a:ext cx="8928992" cy="31552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年間の内訳を示した、事業期間全体のキャッシュフロー図（グラフ）を添付してください。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kumimoji="1" lang="ja-JP" altLang="en-US" sz="1400" dirty="0" smtClean="0">
                <a:solidFill>
                  <a:srgbClr val="FF0000"/>
                </a:solidFill>
                <a:latin typeface="メイリオ" panose="020B0604030504040204" pitchFamily="50" charset="-128"/>
                <a:ea typeface="メイリオ" panose="020B0604030504040204" pitchFamily="50" charset="-128"/>
              </a:rPr>
              <a:t>また、</a:t>
            </a:r>
            <a:r>
              <a:rPr kumimoji="1" lang="ja-JP" altLang="en-US" sz="1400" b="1" dirty="0" smtClean="0">
                <a:solidFill>
                  <a:srgbClr val="FF0000"/>
                </a:solidFill>
                <a:latin typeface="メイリオ" panose="020B0604030504040204" pitchFamily="50" charset="-128"/>
                <a:ea typeface="メイリオ" panose="020B0604030504040204" pitchFamily="50" charset="-128"/>
              </a:rPr>
              <a:t>投資回収年数は必ず明記</a:t>
            </a:r>
            <a:r>
              <a:rPr kumimoji="1" lang="ja-JP" altLang="en-US" sz="1400" dirty="0" smtClean="0">
                <a:solidFill>
                  <a:srgbClr val="FF0000"/>
                </a:solidFill>
                <a:latin typeface="メイリオ" panose="020B0604030504040204" pitchFamily="50" charset="-128"/>
                <a:ea typeface="メイリオ" panose="020B0604030504040204" pitchFamily="50" charset="-128"/>
              </a:rPr>
              <a:t>してください。</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7" name="四角形吹き出し 6"/>
          <p:cNvSpPr/>
          <p:nvPr/>
        </p:nvSpPr>
        <p:spPr>
          <a:xfrm>
            <a:off x="9396536" y="1525956"/>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内訳は、前のスライドを参照すれば、必ずわかる形で作成してください。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6575" y="5661248"/>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○経済波及効果</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89033" y="6014865"/>
            <a:ext cx="8939363" cy="7265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本事業の実施による経済波及効果を記載してください。なお、</a:t>
            </a:r>
            <a:r>
              <a:rPr lang="ja-JP" altLang="en-US" sz="1400" b="1" u="sng" dirty="0" smtClean="0">
                <a:solidFill>
                  <a:srgbClr val="FF0000"/>
                </a:solidFill>
                <a:latin typeface="メイリオ" panose="020B0604030504040204" pitchFamily="50" charset="-128"/>
                <a:ea typeface="メイリオ" panose="020B0604030504040204" pitchFamily="50" charset="-128"/>
              </a:rPr>
              <a:t>地域の雇用創出については可能な限り定量的に、必ず記載</a:t>
            </a:r>
            <a:r>
              <a:rPr lang="ja-JP" altLang="en-US" sz="1400" dirty="0" smtClean="0">
                <a:solidFill>
                  <a:srgbClr val="FF0000"/>
                </a:solidFill>
                <a:latin typeface="メイリオ" panose="020B0604030504040204" pitchFamily="50" charset="-128"/>
                <a:ea typeface="メイリオ" panose="020B0604030504040204" pitchFamily="50" charset="-128"/>
              </a:rPr>
              <a:t>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0707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567</Words>
  <Application>Microsoft Office PowerPoint</Application>
  <PresentationFormat>画面に合わせる (4:3)</PresentationFormat>
  <Paragraphs>68</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メイリオ</vt:lpstr>
      <vt:lpstr>Arial</vt:lpstr>
      <vt:lpstr>Calibri</vt:lpstr>
      <vt:lpstr>Blank</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2021-02-18T07:46:44Z</dcterms:modified>
</cp:coreProperties>
</file>