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820" autoAdjust="0"/>
    <p:restoredTop sz="94660"/>
  </p:normalViewPr>
  <p:slideViewPr>
    <p:cSldViewPr>
      <p:cViewPr varScale="1">
        <p:scale>
          <a:sx n="70" d="100"/>
          <a:sy n="70" d="100"/>
        </p:scale>
        <p:origin x="942"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2022/4/22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849055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2022/4/22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947475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692696"/>
            <a:ext cx="2057400" cy="5544616"/>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692696"/>
            <a:ext cx="6019800" cy="5544616"/>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2022/4/22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548474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2022/4/22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12656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2022/4/22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6547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コンテンツ プレースホルダー 3"/>
          <p:cNvSpPr>
            <a:spLocks noGrp="1"/>
          </p:cNvSpPr>
          <p:nvPr>
            <p:ph sz="half" idx="2"/>
          </p:nvPr>
        </p:nvSpPr>
        <p:spPr>
          <a:xfrm>
            <a:off x="4648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2022/4/22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3930501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4626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28602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5" name="テキスト プレースホルダー 4"/>
          <p:cNvSpPr>
            <a:spLocks noGrp="1"/>
          </p:cNvSpPr>
          <p:nvPr>
            <p:ph type="body" sz="quarter" idx="3"/>
          </p:nvPr>
        </p:nvSpPr>
        <p:spPr>
          <a:xfrm>
            <a:off x="4645025" y="164626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286024"/>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9D2C444-BB06-409A-9E3D-F95E97D66907}" type="datetimeFigureOut">
              <a:rPr kumimoji="1" lang="ja-JP" altLang="en-US" smtClean="0"/>
              <a:t>2022/4/22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2098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9D2C444-BB06-409A-9E3D-F95E97D66907}" type="datetimeFigureOut">
              <a:rPr kumimoji="1" lang="ja-JP" altLang="en-US" smtClean="0"/>
              <a:t>2022/4/22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068520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D2C444-BB06-409A-9E3D-F95E97D66907}" type="datetimeFigureOut">
              <a:rPr kumimoji="1" lang="ja-JP" altLang="en-US" smtClean="0"/>
              <a:t>2022/4/22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555731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64704"/>
            <a:ext cx="3008313" cy="936104"/>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764704"/>
            <a:ext cx="5111750" cy="54930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テキスト プレースホルダー 3"/>
          <p:cNvSpPr>
            <a:spLocks noGrp="1"/>
          </p:cNvSpPr>
          <p:nvPr>
            <p:ph type="body" sz="half" idx="2"/>
          </p:nvPr>
        </p:nvSpPr>
        <p:spPr>
          <a:xfrm>
            <a:off x="457200" y="1700808"/>
            <a:ext cx="3008313" cy="455696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2022/4/22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07454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93772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74989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792288" y="550445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2022/4/22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053563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548680"/>
            <a:ext cx="8229600" cy="1008112"/>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28801"/>
            <a:ext cx="8229600" cy="4608512"/>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2C444-BB06-409A-9E3D-F95E97D66907}" type="datetimeFigureOut">
              <a:rPr kumimoji="1" lang="ja-JP" altLang="en-US" smtClean="0"/>
              <a:t>2022/4/22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8950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kumimoji="1"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7504" y="107340"/>
            <a:ext cx="8928992" cy="369332"/>
          </a:xfrm>
          <a:prstGeom prst="rect">
            <a:avLst/>
          </a:prstGeom>
          <a:noFill/>
          <a:ln>
            <a:solidFill>
              <a:schemeClr val="tx1"/>
            </a:solidFill>
          </a:ln>
        </p:spPr>
        <p:txBody>
          <a:bodyPr wrap="square" rtlCol="0">
            <a:spAutoFit/>
          </a:bodyPr>
          <a:lstStyle/>
          <a:p>
            <a:pPr algn="ctr"/>
            <a:r>
              <a:rPr kumimoji="1" lang="ja-JP" altLang="en-US" b="1" dirty="0" smtClean="0">
                <a:solidFill>
                  <a:srgbClr val="FF0000"/>
                </a:solidFill>
                <a:latin typeface="メイリオ" panose="020B0604030504040204" pitchFamily="50" charset="-128"/>
                <a:ea typeface="メイリオ" panose="020B0604030504040204" pitchFamily="50" charset="-128"/>
              </a:rPr>
              <a:t>事業名を記載してください。</a:t>
            </a:r>
            <a:endParaRPr kumimoji="1" lang="ja-JP" altLang="en-US" b="1" dirty="0">
              <a:solidFill>
                <a:srgbClr val="FF0000"/>
              </a:solidFill>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35496" y="476672"/>
            <a:ext cx="3816424" cy="276999"/>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応募事業：</a:t>
            </a:r>
            <a:r>
              <a:rPr kumimoji="1" lang="ja-JP" altLang="en-US" sz="1200" dirty="0" smtClean="0">
                <a:solidFill>
                  <a:srgbClr val="FF0000"/>
                </a:solidFill>
                <a:latin typeface="メイリオ" panose="020B0604030504040204" pitchFamily="50" charset="-128"/>
                <a:ea typeface="メイリオ" panose="020B0604030504040204" pitchFamily="50" charset="-128"/>
              </a:rPr>
              <a:t>応募事業を記載して</a:t>
            </a:r>
            <a:r>
              <a:rPr lang="ja-JP" altLang="en-US" sz="1200" dirty="0">
                <a:solidFill>
                  <a:srgbClr val="FF0000"/>
                </a:solidFill>
                <a:latin typeface="メイリオ" panose="020B0604030504040204" pitchFamily="50" charset="-128"/>
                <a:ea typeface="メイリオ" panose="020B0604030504040204" pitchFamily="50" charset="-128"/>
              </a:rPr>
              <a:t>ください</a:t>
            </a:r>
            <a:r>
              <a:rPr lang="ja-JP" altLang="en-US" sz="1200" dirty="0" smtClean="0">
                <a:solidFill>
                  <a:srgbClr val="FF0000"/>
                </a:solidFill>
                <a:latin typeface="メイリオ" panose="020B0604030504040204" pitchFamily="50" charset="-128"/>
                <a:ea typeface="メイリオ" panose="020B0604030504040204" pitchFamily="50" charset="-128"/>
              </a:rPr>
              <a:t>。</a:t>
            </a:r>
            <a:endParaRPr lang="en-US" altLang="ja-JP" sz="1200" dirty="0" smtClean="0">
              <a:solidFill>
                <a:srgbClr val="FF0000"/>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35496" y="908720"/>
            <a:ext cx="4104456"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○事業実施の代表者：</a:t>
            </a:r>
            <a:r>
              <a:rPr kumimoji="1" lang="ja-JP" altLang="en-US" sz="1200" dirty="0" smtClean="0">
                <a:solidFill>
                  <a:srgbClr val="FF0000"/>
                </a:solidFill>
                <a:latin typeface="メイリオ" panose="020B0604030504040204" pitchFamily="50" charset="-128"/>
                <a:ea typeface="メイリオ" panose="020B0604030504040204" pitchFamily="50" charset="-128"/>
              </a:rPr>
              <a:t>代表事業者名を記載してください。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07504" y="3226226"/>
            <a:ext cx="275712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○ビジネスモデルの考え方</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67363" y="1781809"/>
            <a:ext cx="3312368"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○導入予定の具体的な設備</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4644008" y="3250124"/>
            <a:ext cx="3528392"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○事業の実施体制</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4139952" y="482151"/>
            <a:ext cx="4176464"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○事業実施期間：</a:t>
            </a:r>
            <a:r>
              <a:rPr lang="ja-JP" altLang="en-US" sz="1200" dirty="0" smtClean="0">
                <a:solidFill>
                  <a:srgbClr val="FF0000"/>
                </a:solidFill>
                <a:latin typeface="メイリオ" panose="020B0604030504040204" pitchFamily="50" charset="-128"/>
                <a:ea typeface="メイリオ" panose="020B0604030504040204" pitchFamily="50" charset="-128"/>
              </a:rPr>
              <a:t>事業の実施期間を記載してください。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4139952" y="874071"/>
            <a:ext cx="4896544" cy="276999"/>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rPr>
              <a:t>○補助金所要額（単位：千円）</a:t>
            </a:r>
            <a:endParaRPr lang="en-US" altLang="ja-JP" sz="1200" dirty="0" smtClean="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5496" y="1351801"/>
            <a:ext cx="3744416"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○事業実施地：</a:t>
            </a:r>
            <a:r>
              <a:rPr kumimoji="1" lang="ja-JP" altLang="en-US" sz="1200" dirty="0" smtClean="0">
                <a:solidFill>
                  <a:srgbClr val="FF0000"/>
                </a:solidFill>
                <a:latin typeface="メイリオ" panose="020B0604030504040204" pitchFamily="50" charset="-128"/>
                <a:ea typeface="メイリオ" panose="020B0604030504040204" pitchFamily="50" charset="-128"/>
              </a:rPr>
              <a:t>事業実施地を記載してください。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15" name="正方形/長方形 14"/>
          <p:cNvSpPr/>
          <p:nvPr/>
        </p:nvSpPr>
        <p:spPr>
          <a:xfrm>
            <a:off x="107504" y="3591783"/>
            <a:ext cx="4320480" cy="31495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rgbClr val="FF0000"/>
                </a:solidFill>
                <a:latin typeface="メイリオ" panose="020B0604030504040204" pitchFamily="50" charset="-128"/>
                <a:ea typeface="メイリオ" panose="020B0604030504040204" pitchFamily="50" charset="-128"/>
              </a:rPr>
              <a:t>誰</a:t>
            </a:r>
            <a:r>
              <a:rPr lang="ja-JP" altLang="en-US" sz="1400" dirty="0">
                <a:solidFill>
                  <a:srgbClr val="FF0000"/>
                </a:solidFill>
                <a:latin typeface="メイリオ" panose="020B0604030504040204" pitchFamily="50" charset="-128"/>
                <a:ea typeface="メイリオ" panose="020B0604030504040204" pitchFamily="50" charset="-128"/>
              </a:rPr>
              <a:t>から、どのように収益を得るのか、本事業のビジネスモデルを、フロー図等も用いつつ、わかりやすく、具体的に示してください。</a:t>
            </a:r>
            <a:endParaRPr lang="ja-JP" altLang="en-US" sz="1400"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16" name="正方形/長方形 15"/>
          <p:cNvSpPr/>
          <p:nvPr/>
        </p:nvSpPr>
        <p:spPr>
          <a:xfrm>
            <a:off x="4716016" y="3591783"/>
            <a:ext cx="4320480" cy="31495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rgbClr val="FF0000"/>
                </a:solidFill>
                <a:latin typeface="メイリオ" panose="020B0604030504040204" pitchFamily="50" charset="-128"/>
                <a:ea typeface="メイリオ" panose="020B0604030504040204" pitchFamily="50" charset="-128"/>
              </a:rPr>
              <a:t>本補助事業の代表事業者及び共同実施者だけでなく、本事業に関係する主たるステークホルダー（金融機関等も含む）を</a:t>
            </a:r>
            <a:r>
              <a:rPr lang="ja-JP" altLang="en-US" sz="1400" dirty="0">
                <a:solidFill>
                  <a:srgbClr val="FF0000"/>
                </a:solidFill>
                <a:latin typeface="メイリオ" panose="020B0604030504040204" pitchFamily="50" charset="-128"/>
                <a:ea typeface="メイリオ" panose="020B0604030504040204" pitchFamily="50" charset="-128"/>
              </a:rPr>
              <a:t>、フロー図等も用いつつ、わかりやすく、具体的に示してください</a:t>
            </a:r>
            <a:r>
              <a:rPr lang="ja-JP" altLang="en-US" sz="1400" dirty="0" smtClean="0">
                <a:solidFill>
                  <a:srgbClr val="FF0000"/>
                </a:solidFill>
                <a:latin typeface="メイリオ" panose="020B0604030504040204" pitchFamily="50" charset="-128"/>
                <a:ea typeface="メイリオ" panose="020B0604030504040204" pitchFamily="50" charset="-128"/>
              </a:rPr>
              <a:t>。また、各ステークホルダーの役割も明示してください（</a:t>
            </a:r>
            <a:r>
              <a:rPr kumimoji="1" lang="en-US" altLang="ja-JP" sz="1400" dirty="0" smtClean="0">
                <a:solidFill>
                  <a:srgbClr val="FF0000"/>
                </a:solidFill>
                <a:latin typeface="メイリオ" panose="020B0604030504040204" pitchFamily="50" charset="-128"/>
                <a:ea typeface="メイリオ" panose="020B0604030504040204" pitchFamily="50" charset="-128"/>
              </a:rPr>
              <a:t>PDCA</a:t>
            </a:r>
            <a:r>
              <a:rPr kumimoji="1" lang="ja-JP" altLang="en-US" sz="1400" dirty="0" smtClean="0">
                <a:solidFill>
                  <a:srgbClr val="FF0000"/>
                </a:solidFill>
                <a:latin typeface="メイリオ" panose="020B0604030504040204" pitchFamily="50" charset="-128"/>
                <a:ea typeface="メイリオ" panose="020B0604030504040204" pitchFamily="50" charset="-128"/>
              </a:rPr>
              <a:t>をまわすうえ</a:t>
            </a:r>
            <a:r>
              <a:rPr kumimoji="1" lang="ja-JP" altLang="en-US" sz="1400" smtClean="0">
                <a:solidFill>
                  <a:srgbClr val="FF0000"/>
                </a:solidFill>
                <a:latin typeface="メイリオ" panose="020B0604030504040204" pitchFamily="50" charset="-128"/>
                <a:ea typeface="メイリオ" panose="020B0604030504040204" pitchFamily="50" charset="-128"/>
              </a:rPr>
              <a:t>での、ステークホルダー</a:t>
            </a:r>
            <a:r>
              <a:rPr kumimoji="1" lang="ja-JP" altLang="en-US" sz="1400" dirty="0" smtClean="0">
                <a:solidFill>
                  <a:srgbClr val="FF0000"/>
                </a:solidFill>
                <a:latin typeface="メイリオ" panose="020B0604030504040204" pitchFamily="50" charset="-128"/>
                <a:ea typeface="メイリオ" panose="020B0604030504040204" pitchFamily="50" charset="-128"/>
              </a:rPr>
              <a:t>の役割も示してください。）</a:t>
            </a:r>
            <a:endParaRPr kumimoji="1" lang="en-US" altLang="ja-JP" sz="1400" dirty="0" smtClean="0">
              <a:solidFill>
                <a:srgbClr val="FF0000"/>
              </a:solidFill>
              <a:latin typeface="メイリオ" panose="020B0604030504040204" pitchFamily="50" charset="-128"/>
              <a:ea typeface="メイリオ"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998547292"/>
              </p:ext>
            </p:extLst>
          </p:nvPr>
        </p:nvGraphicFramePr>
        <p:xfrm>
          <a:off x="4464526" y="1168694"/>
          <a:ext cx="4571968" cy="551572"/>
        </p:xfrm>
        <a:graphic>
          <a:graphicData uri="http://schemas.openxmlformats.org/drawingml/2006/table">
            <a:tbl>
              <a:tblPr firstRow="1" bandRow="1">
                <a:tableStyleId>{5C22544A-7EE6-4342-B048-85BDC9FD1C3A}</a:tableStyleId>
              </a:tblPr>
              <a:tblGrid>
                <a:gridCol w="1547634">
                  <a:extLst>
                    <a:ext uri="{9D8B030D-6E8A-4147-A177-3AD203B41FA5}">
                      <a16:colId xmlns:a16="http://schemas.microsoft.com/office/drawing/2014/main" val="349329818"/>
                    </a:ext>
                  </a:extLst>
                </a:gridCol>
                <a:gridCol w="1512168">
                  <a:extLst>
                    <a:ext uri="{9D8B030D-6E8A-4147-A177-3AD203B41FA5}">
                      <a16:colId xmlns:a16="http://schemas.microsoft.com/office/drawing/2014/main" val="1353137808"/>
                    </a:ext>
                  </a:extLst>
                </a:gridCol>
                <a:gridCol w="1512166">
                  <a:extLst>
                    <a:ext uri="{9D8B030D-6E8A-4147-A177-3AD203B41FA5}">
                      <a16:colId xmlns:a16="http://schemas.microsoft.com/office/drawing/2014/main" val="3674819238"/>
                    </a:ext>
                  </a:extLst>
                </a:gridCol>
              </a:tblGrid>
              <a:tr h="205090">
                <a:tc>
                  <a:txBody>
                    <a:bodyPr/>
                    <a:lstStyle/>
                    <a:p>
                      <a:pPr algn="ctr"/>
                      <a:r>
                        <a:rPr kumimoji="1" lang="ja-JP" altLang="en-US" sz="1200" dirty="0" smtClean="0">
                          <a:latin typeface="メイリオ" panose="020B0604030504040204" pitchFamily="50" charset="-128"/>
                          <a:ea typeface="メイリオ" panose="020B0604030504040204" pitchFamily="50" charset="-128"/>
                        </a:rPr>
                        <a:t>令和四年度</a:t>
                      </a: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1200" dirty="0" smtClean="0">
                          <a:latin typeface="メイリオ" panose="020B0604030504040204" pitchFamily="50" charset="-128"/>
                          <a:ea typeface="メイリオ" panose="020B0604030504040204" pitchFamily="50" charset="-128"/>
                        </a:rPr>
                        <a:t>令和五年度</a:t>
                      </a: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1200" dirty="0" smtClean="0">
                          <a:latin typeface="メイリオ" panose="020B0604030504040204" pitchFamily="50" charset="-128"/>
                          <a:ea typeface="メイリオ" panose="020B0604030504040204" pitchFamily="50" charset="-128"/>
                        </a:rPr>
                        <a:t>令和六年度</a:t>
                      </a:r>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943019315"/>
                  </a:ext>
                </a:extLst>
              </a:tr>
              <a:tr h="277252">
                <a:tc>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654282903"/>
                  </a:ext>
                </a:extLst>
              </a:tr>
            </a:tbl>
          </a:graphicData>
        </a:graphic>
      </p:graphicFrame>
      <p:sp>
        <p:nvSpPr>
          <p:cNvPr id="19" name="正方形/長方形 18"/>
          <p:cNvSpPr/>
          <p:nvPr/>
        </p:nvSpPr>
        <p:spPr>
          <a:xfrm>
            <a:off x="97132" y="2144592"/>
            <a:ext cx="8939363" cy="1060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a:solidFill>
                  <a:srgbClr val="FF0000"/>
                </a:solidFill>
                <a:latin typeface="メイリオ" panose="020B0604030504040204" pitchFamily="50" charset="-128"/>
                <a:ea typeface="メイリオ" panose="020B0604030504040204" pitchFamily="50" charset="-128"/>
              </a:rPr>
              <a:t>本補助事業で導入する設備等以外も含めて、本事業で使用する主たる設備等を示して</a:t>
            </a:r>
            <a:r>
              <a:rPr lang="ja-JP" altLang="en-US" sz="1400" dirty="0" smtClean="0">
                <a:solidFill>
                  <a:srgbClr val="FF0000"/>
                </a:solidFill>
                <a:latin typeface="メイリオ" panose="020B0604030504040204" pitchFamily="50" charset="-128"/>
                <a:ea typeface="メイリオ" panose="020B0604030504040204" pitchFamily="50" charset="-128"/>
              </a:rPr>
              <a:t>ください。</a:t>
            </a:r>
            <a:endParaRPr lang="en-US" altLang="ja-JP" sz="1400" dirty="0" smtClean="0">
              <a:solidFill>
                <a:srgbClr val="FF0000"/>
              </a:solidFill>
              <a:latin typeface="メイリオ" panose="020B0604030504040204" pitchFamily="50" charset="-128"/>
              <a:ea typeface="メイリオ" panose="020B0604030504040204" pitchFamily="50" charset="-128"/>
            </a:endParaRPr>
          </a:p>
          <a:p>
            <a:r>
              <a:rPr lang="ja-JP" altLang="en-US" sz="1400" dirty="0" smtClean="0">
                <a:solidFill>
                  <a:srgbClr val="FF0000"/>
                </a:solidFill>
                <a:latin typeface="メイリオ" panose="020B0604030504040204" pitchFamily="50" charset="-128"/>
                <a:ea typeface="メイリオ" panose="020B0604030504040204" pitchFamily="50" charset="-128"/>
              </a:rPr>
              <a:t>なお、本補助事業で導入する設備等であるかどうかはわかるように明示してください。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p:txBody>
      </p:sp>
      <p:sp>
        <p:nvSpPr>
          <p:cNvPr id="18" name="四角形吹き出し 17"/>
          <p:cNvSpPr/>
          <p:nvPr/>
        </p:nvSpPr>
        <p:spPr>
          <a:xfrm>
            <a:off x="5652120" y="1470195"/>
            <a:ext cx="3816424" cy="637084"/>
          </a:xfrm>
          <a:prstGeom prst="wedgeRectCallout">
            <a:avLst>
              <a:gd name="adj1" fmla="val -64985"/>
              <a:gd name="adj2" fmla="val -63281"/>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申請する年度ごとの補助金所要額を記載</a:t>
            </a:r>
            <a:r>
              <a:rPr lang="ja-JP" altLang="en-US" sz="1100" dirty="0">
                <a:solidFill>
                  <a:srgbClr val="FF0000"/>
                </a:solidFill>
                <a:latin typeface="メイリオ" panose="020B0604030504040204" pitchFamily="50" charset="-128"/>
                <a:ea typeface="メイリオ" panose="020B0604030504040204" pitchFamily="50" charset="-128"/>
              </a:rPr>
              <a:t>してください</a:t>
            </a:r>
            <a:r>
              <a:rPr lang="ja-JP" altLang="en-US" sz="1100" dirty="0" smtClean="0">
                <a:solidFill>
                  <a:srgbClr val="FF0000"/>
                </a:solidFill>
                <a:latin typeface="メイリオ" panose="020B0604030504040204" pitchFamily="50" charset="-128"/>
                <a:ea typeface="メイリオ" panose="020B0604030504040204" pitchFamily="50" charset="-128"/>
              </a:rPr>
              <a:t>。</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本オブジェクトは削除して御提出ください</a:t>
            </a:r>
            <a:r>
              <a:rPr lang="ja-JP" altLang="en-US" sz="1100" dirty="0" smtClean="0">
                <a:solidFill>
                  <a:srgbClr val="FF0000"/>
                </a:solidFill>
                <a:latin typeface="メイリオ" panose="020B0604030504040204" pitchFamily="50" charset="-128"/>
                <a:ea typeface="メイリオ" panose="020B0604030504040204" pitchFamily="50" charset="-128"/>
              </a:rPr>
              <a:t>。</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
        <p:nvSpPr>
          <p:cNvPr id="20" name="四角形吹き出し 19"/>
          <p:cNvSpPr/>
          <p:nvPr/>
        </p:nvSpPr>
        <p:spPr>
          <a:xfrm>
            <a:off x="6774803" y="685083"/>
            <a:ext cx="3454578" cy="682507"/>
          </a:xfrm>
          <a:prstGeom prst="wedgeRectCallout">
            <a:avLst>
              <a:gd name="adj1" fmla="val -65298"/>
              <a:gd name="adj2" fmla="val -48950"/>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本補助事業の期間でなく、本補助事業を活用して実施する事業の想定する事業年数を記載してください。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05931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105396" y="66110"/>
            <a:ext cx="419728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○キャッシュフロー作成の考え方</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73820" y="1556792"/>
            <a:ext cx="419728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○イニシャルコスト合計及び内訳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51000" y="3374395"/>
            <a:ext cx="419728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○年間のランニングコスト合計及び内訳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0" y="5100465"/>
            <a:ext cx="419728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○年間の収益合計及び内訳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8" name="正方形/長方形 27"/>
          <p:cNvSpPr/>
          <p:nvPr/>
        </p:nvSpPr>
        <p:spPr>
          <a:xfrm>
            <a:off x="105396" y="404664"/>
            <a:ext cx="8939363" cy="11184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rgbClr val="FF0000"/>
                </a:solidFill>
                <a:latin typeface="メイリオ" panose="020B0604030504040204" pitchFamily="50" charset="-128"/>
                <a:ea typeface="メイリオ" panose="020B0604030504040204" pitchFamily="50" charset="-128"/>
              </a:rPr>
              <a:t>本補助事業を活用した事業の、事業全体のキャッシュフロー作成の考え方を示してください。その際にキャッシュフローのバウンダリー、主たる設定条件、設備等更新の考え方等は必ず明記するように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043076845"/>
              </p:ext>
            </p:extLst>
          </p:nvPr>
        </p:nvGraphicFramePr>
        <p:xfrm>
          <a:off x="105393" y="1928043"/>
          <a:ext cx="8939365" cy="1380773"/>
        </p:xfrm>
        <a:graphic>
          <a:graphicData uri="http://schemas.openxmlformats.org/drawingml/2006/table">
            <a:tbl>
              <a:tblPr firstRow="1" firstCol="1" bandRow="1">
                <a:tableStyleId>{5C22544A-7EE6-4342-B048-85BDC9FD1C3A}</a:tableStyleId>
              </a:tblPr>
              <a:tblGrid>
                <a:gridCol w="1787873">
                  <a:extLst>
                    <a:ext uri="{9D8B030D-6E8A-4147-A177-3AD203B41FA5}">
                      <a16:colId xmlns:a16="http://schemas.microsoft.com/office/drawing/2014/main" val="982633341"/>
                    </a:ext>
                  </a:extLst>
                </a:gridCol>
                <a:gridCol w="1787873">
                  <a:extLst>
                    <a:ext uri="{9D8B030D-6E8A-4147-A177-3AD203B41FA5}">
                      <a16:colId xmlns:a16="http://schemas.microsoft.com/office/drawing/2014/main" val="1136592242"/>
                    </a:ext>
                  </a:extLst>
                </a:gridCol>
                <a:gridCol w="1787873">
                  <a:extLst>
                    <a:ext uri="{9D8B030D-6E8A-4147-A177-3AD203B41FA5}">
                      <a16:colId xmlns:a16="http://schemas.microsoft.com/office/drawing/2014/main" val="2347524153"/>
                    </a:ext>
                  </a:extLst>
                </a:gridCol>
                <a:gridCol w="1787873">
                  <a:extLst>
                    <a:ext uri="{9D8B030D-6E8A-4147-A177-3AD203B41FA5}">
                      <a16:colId xmlns:a16="http://schemas.microsoft.com/office/drawing/2014/main" val="4139773395"/>
                    </a:ext>
                  </a:extLst>
                </a:gridCol>
                <a:gridCol w="1787873">
                  <a:extLst>
                    <a:ext uri="{9D8B030D-6E8A-4147-A177-3AD203B41FA5}">
                      <a16:colId xmlns:a16="http://schemas.microsoft.com/office/drawing/2014/main" val="2574977061"/>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耐用年数</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427201104"/>
                  </a:ext>
                </a:extLst>
              </a:tr>
              <a:tr h="209707">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2709531711"/>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92683254"/>
                  </a:ext>
                </a:extLst>
              </a:tr>
              <a:tr h="283493">
                <a:tc>
                  <a:txBody>
                    <a:bodyPr/>
                    <a:lstStyle/>
                    <a:p>
                      <a:r>
                        <a:rPr kumimoji="1" lang="ja-JP" altLang="en-US" sz="1200" dirty="0" smtClean="0"/>
                        <a:t>合計</a:t>
                      </a:r>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30" name="テキスト ボックス 29"/>
          <p:cNvSpPr txBox="1"/>
          <p:nvPr/>
        </p:nvSpPr>
        <p:spPr>
          <a:xfrm>
            <a:off x="4672072" y="3284099"/>
            <a:ext cx="2613110"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○更新費合計及び内訳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graphicFrame>
        <p:nvGraphicFramePr>
          <p:cNvPr id="35" name="表 34"/>
          <p:cNvGraphicFramePr>
            <a:graphicFrameLocks noGrp="1"/>
          </p:cNvGraphicFramePr>
          <p:nvPr>
            <p:extLst>
              <p:ext uri="{D42A27DB-BD31-4B8C-83A1-F6EECF244321}">
                <p14:modId xmlns:p14="http://schemas.microsoft.com/office/powerpoint/2010/main" val="4194329439"/>
              </p:ext>
            </p:extLst>
          </p:nvPr>
        </p:nvGraphicFramePr>
        <p:xfrm>
          <a:off x="105393" y="5440907"/>
          <a:ext cx="5363620" cy="1380773"/>
        </p:xfrm>
        <a:graphic>
          <a:graphicData uri="http://schemas.openxmlformats.org/drawingml/2006/table">
            <a:tbl>
              <a:tblPr firstRow="1" firstCol="1" bandRow="1">
                <a:tableStyleId>{5C22544A-7EE6-4342-B048-85BDC9FD1C3A}</a:tableStyleId>
              </a:tblPr>
              <a:tblGrid>
                <a:gridCol w="1340905">
                  <a:extLst>
                    <a:ext uri="{9D8B030D-6E8A-4147-A177-3AD203B41FA5}">
                      <a16:colId xmlns:a16="http://schemas.microsoft.com/office/drawing/2014/main" val="982633341"/>
                    </a:ext>
                  </a:extLst>
                </a:gridCol>
                <a:gridCol w="1340905">
                  <a:extLst>
                    <a:ext uri="{9D8B030D-6E8A-4147-A177-3AD203B41FA5}">
                      <a16:colId xmlns:a16="http://schemas.microsoft.com/office/drawing/2014/main" val="1136592242"/>
                    </a:ext>
                  </a:extLst>
                </a:gridCol>
                <a:gridCol w="1340905">
                  <a:extLst>
                    <a:ext uri="{9D8B030D-6E8A-4147-A177-3AD203B41FA5}">
                      <a16:colId xmlns:a16="http://schemas.microsoft.com/office/drawing/2014/main" val="2347524153"/>
                    </a:ext>
                  </a:extLst>
                </a:gridCol>
                <a:gridCol w="1340905">
                  <a:extLst>
                    <a:ext uri="{9D8B030D-6E8A-4147-A177-3AD203B41FA5}">
                      <a16:colId xmlns:a16="http://schemas.microsoft.com/office/drawing/2014/main" val="1774600360"/>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427201104"/>
                  </a:ext>
                </a:extLst>
              </a:tr>
              <a:tr h="209707">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09531711"/>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92683254"/>
                  </a:ext>
                </a:extLst>
              </a:tr>
              <a:tr h="283493">
                <a:tc>
                  <a:txBody>
                    <a:bodyPr/>
                    <a:lstStyle/>
                    <a:p>
                      <a:r>
                        <a:rPr kumimoji="1" lang="ja-JP" altLang="en-US" sz="1200" dirty="0" smtClean="0"/>
                        <a:t>合計</a:t>
                      </a:r>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36" name="四角形吹き出し 35"/>
          <p:cNvSpPr/>
          <p:nvPr/>
        </p:nvSpPr>
        <p:spPr>
          <a:xfrm>
            <a:off x="5929161" y="5741371"/>
            <a:ext cx="3240360" cy="779844"/>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基本的にイニシャルコスト、更新費等は年間で割り戻して計上してください。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
        <p:nvSpPr>
          <p:cNvPr id="15" name="四角形吹き出し 14"/>
          <p:cNvSpPr/>
          <p:nvPr/>
        </p:nvSpPr>
        <p:spPr>
          <a:xfrm>
            <a:off x="9468544" y="2618429"/>
            <a:ext cx="3240360" cy="779844"/>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設備等のスペックも必ず明記してください。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563163947"/>
              </p:ext>
            </p:extLst>
          </p:nvPr>
        </p:nvGraphicFramePr>
        <p:xfrm>
          <a:off x="105393" y="3660046"/>
          <a:ext cx="4466608" cy="1380773"/>
        </p:xfrm>
        <a:graphic>
          <a:graphicData uri="http://schemas.openxmlformats.org/drawingml/2006/table">
            <a:tbl>
              <a:tblPr firstRow="1" firstCol="1" bandRow="1">
                <a:tableStyleId>{5C22544A-7EE6-4342-B048-85BDC9FD1C3A}</a:tableStyleId>
              </a:tblPr>
              <a:tblGrid>
                <a:gridCol w="1116652">
                  <a:extLst>
                    <a:ext uri="{9D8B030D-6E8A-4147-A177-3AD203B41FA5}">
                      <a16:colId xmlns:a16="http://schemas.microsoft.com/office/drawing/2014/main" val="982633341"/>
                    </a:ext>
                  </a:extLst>
                </a:gridCol>
                <a:gridCol w="1116652">
                  <a:extLst>
                    <a:ext uri="{9D8B030D-6E8A-4147-A177-3AD203B41FA5}">
                      <a16:colId xmlns:a16="http://schemas.microsoft.com/office/drawing/2014/main" val="1136592242"/>
                    </a:ext>
                  </a:extLst>
                </a:gridCol>
                <a:gridCol w="1116652">
                  <a:extLst>
                    <a:ext uri="{9D8B030D-6E8A-4147-A177-3AD203B41FA5}">
                      <a16:colId xmlns:a16="http://schemas.microsoft.com/office/drawing/2014/main" val="2347524153"/>
                    </a:ext>
                  </a:extLst>
                </a:gridCol>
                <a:gridCol w="1116652">
                  <a:extLst>
                    <a:ext uri="{9D8B030D-6E8A-4147-A177-3AD203B41FA5}">
                      <a16:colId xmlns:a16="http://schemas.microsoft.com/office/drawing/2014/main" val="1774600360"/>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427201104"/>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09531711"/>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92683254"/>
                  </a:ext>
                </a:extLst>
              </a:tr>
              <a:tr h="283493">
                <a:tc>
                  <a:txBody>
                    <a:bodyPr/>
                    <a:lstStyle/>
                    <a:p>
                      <a:r>
                        <a:rPr kumimoji="1" lang="ja-JP" altLang="en-US" sz="1200" dirty="0" smtClean="0"/>
                        <a:t>合計</a:t>
                      </a:r>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3365889552"/>
              </p:ext>
            </p:extLst>
          </p:nvPr>
        </p:nvGraphicFramePr>
        <p:xfrm>
          <a:off x="4625111" y="3647891"/>
          <a:ext cx="4466608" cy="1380773"/>
        </p:xfrm>
        <a:graphic>
          <a:graphicData uri="http://schemas.openxmlformats.org/drawingml/2006/table">
            <a:tbl>
              <a:tblPr firstRow="1" firstCol="1" bandRow="1">
                <a:tableStyleId>{5C22544A-7EE6-4342-B048-85BDC9FD1C3A}</a:tableStyleId>
              </a:tblPr>
              <a:tblGrid>
                <a:gridCol w="1116652">
                  <a:extLst>
                    <a:ext uri="{9D8B030D-6E8A-4147-A177-3AD203B41FA5}">
                      <a16:colId xmlns:a16="http://schemas.microsoft.com/office/drawing/2014/main" val="982633341"/>
                    </a:ext>
                  </a:extLst>
                </a:gridCol>
                <a:gridCol w="1116652">
                  <a:extLst>
                    <a:ext uri="{9D8B030D-6E8A-4147-A177-3AD203B41FA5}">
                      <a16:colId xmlns:a16="http://schemas.microsoft.com/office/drawing/2014/main" val="1136592242"/>
                    </a:ext>
                  </a:extLst>
                </a:gridCol>
                <a:gridCol w="1116652">
                  <a:extLst>
                    <a:ext uri="{9D8B030D-6E8A-4147-A177-3AD203B41FA5}">
                      <a16:colId xmlns:a16="http://schemas.microsoft.com/office/drawing/2014/main" val="2347524153"/>
                    </a:ext>
                  </a:extLst>
                </a:gridCol>
                <a:gridCol w="1116652">
                  <a:extLst>
                    <a:ext uri="{9D8B030D-6E8A-4147-A177-3AD203B41FA5}">
                      <a16:colId xmlns:a16="http://schemas.microsoft.com/office/drawing/2014/main" val="1774600360"/>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427201104"/>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09531711"/>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extLst>
                  <a:ext uri="{0D108BD9-81ED-4DB2-BD59-A6C34878D82A}">
                    <a16:rowId xmlns:a16="http://schemas.microsoft.com/office/drawing/2014/main" val="2792683254"/>
                  </a:ext>
                </a:extLst>
              </a:tr>
              <a:tr h="283493">
                <a:tc>
                  <a:txBody>
                    <a:bodyPr/>
                    <a:lstStyle/>
                    <a:p>
                      <a:r>
                        <a:rPr kumimoji="1" lang="ja-JP" altLang="en-US" sz="1200" dirty="0" smtClean="0"/>
                        <a:t>合計</a:t>
                      </a:r>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29" name="四角形吹き出し 28"/>
          <p:cNvSpPr/>
          <p:nvPr/>
        </p:nvSpPr>
        <p:spPr>
          <a:xfrm>
            <a:off x="9324528" y="4350432"/>
            <a:ext cx="3240360" cy="779844"/>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必要に応じて行を増やしてください。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ja-JP" altLang="en-US" sz="1100" dirty="0" smtClean="0">
                <a:solidFill>
                  <a:srgbClr val="FF0000"/>
                </a:solidFill>
                <a:latin typeface="メイリオ" panose="020B0604030504040204" pitchFamily="50" charset="-128"/>
                <a:ea typeface="メイリオ" panose="020B0604030504040204" pitchFamily="50" charset="-128"/>
              </a:rPr>
              <a:t>紙面が足りない場合は、スライドを増やす、文字の調整等で対応をお願いいたします。</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6297985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105396" y="44624"/>
            <a:ext cx="419728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○事業期間全体の収支の概要</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9" name="四角形吹き出し 28"/>
          <p:cNvSpPr/>
          <p:nvPr/>
        </p:nvSpPr>
        <p:spPr>
          <a:xfrm>
            <a:off x="9540552" y="3303779"/>
            <a:ext cx="3240360" cy="779844"/>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必要に応じて行を増やしてください。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4213769935"/>
              </p:ext>
            </p:extLst>
          </p:nvPr>
        </p:nvGraphicFramePr>
        <p:xfrm>
          <a:off x="100460" y="460217"/>
          <a:ext cx="8936037" cy="1929413"/>
        </p:xfrm>
        <a:graphic>
          <a:graphicData uri="http://schemas.openxmlformats.org/drawingml/2006/table">
            <a:tbl>
              <a:tblPr firstRow="1" firstCol="1" bandRow="1">
                <a:tableStyleId>{5C22544A-7EE6-4342-B048-85BDC9FD1C3A}</a:tableStyleId>
              </a:tblPr>
              <a:tblGrid>
                <a:gridCol w="2978679">
                  <a:extLst>
                    <a:ext uri="{9D8B030D-6E8A-4147-A177-3AD203B41FA5}">
                      <a16:colId xmlns:a16="http://schemas.microsoft.com/office/drawing/2014/main" val="982633341"/>
                    </a:ext>
                  </a:extLst>
                </a:gridCol>
                <a:gridCol w="2978679">
                  <a:extLst>
                    <a:ext uri="{9D8B030D-6E8A-4147-A177-3AD203B41FA5}">
                      <a16:colId xmlns:a16="http://schemas.microsoft.com/office/drawing/2014/main" val="1136592242"/>
                    </a:ext>
                  </a:extLst>
                </a:gridCol>
                <a:gridCol w="2978679">
                  <a:extLst>
                    <a:ext uri="{9D8B030D-6E8A-4147-A177-3AD203B41FA5}">
                      <a16:colId xmlns:a16="http://schemas.microsoft.com/office/drawing/2014/main" val="2347524153"/>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イニシャルコスト</a:t>
                      </a:r>
                    </a:p>
                  </a:txBody>
                  <a:tcPr/>
                </a:tc>
                <a:tc>
                  <a:txBody>
                    <a:bodyPr/>
                    <a:lstStyle/>
                    <a:p>
                      <a:endParaRPr kumimoji="1" lang="ja-JP" altLang="en-US" sz="1200" dirty="0"/>
                    </a:p>
                  </a:txBody>
                  <a:tcPr/>
                </a:tc>
                <a:tc>
                  <a:txBody>
                    <a:bodyPr/>
                    <a:lstStyle/>
                    <a:p>
                      <a:endParaRPr kumimoji="1" lang="ja-JP" altLang="en-US" sz="1200"/>
                    </a:p>
                  </a:txBody>
                  <a:tcPr/>
                </a:tc>
                <a:extLst>
                  <a:ext uri="{0D108BD9-81ED-4DB2-BD59-A6C34878D82A}">
                    <a16:rowId xmlns:a16="http://schemas.microsoft.com/office/drawing/2014/main" val="427201104"/>
                  </a:ext>
                </a:extLst>
              </a:tr>
              <a:tr h="209707">
                <a:tc>
                  <a:txBody>
                    <a:bodyPr/>
                    <a:lstStyle/>
                    <a:p>
                      <a:r>
                        <a:rPr kumimoji="1" lang="ja-JP" altLang="en-US" sz="1200" dirty="0" smtClean="0"/>
                        <a:t>事業期間全体でのランニングコスト</a:t>
                      </a:r>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2709531711"/>
                  </a:ext>
                </a:extLst>
              </a:tr>
              <a:tr h="209707">
                <a:tc>
                  <a:txBody>
                    <a:bodyPr/>
                    <a:lstStyle/>
                    <a:p>
                      <a:r>
                        <a:rPr kumimoji="1" lang="ja-JP" altLang="en-US" sz="1200" dirty="0" smtClean="0"/>
                        <a:t>更新費等</a:t>
                      </a:r>
                      <a:endParaRPr kumimoji="1" lang="ja-JP" altLang="en-US" sz="1200" dirty="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2792683254"/>
                  </a:ext>
                </a:extLst>
              </a:tr>
              <a:tr h="209707">
                <a:tc>
                  <a:txBody>
                    <a:bodyPr/>
                    <a:lstStyle/>
                    <a:p>
                      <a:r>
                        <a:rPr kumimoji="1" lang="ja-JP" altLang="en-US" sz="1200" dirty="0" smtClean="0"/>
                        <a:t>その他コスト</a:t>
                      </a:r>
                      <a:endParaRPr kumimoji="1" lang="ja-JP" altLang="en-US" sz="1200" dirty="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3155116822"/>
                  </a:ext>
                </a:extLst>
              </a:tr>
              <a:tr h="209707">
                <a:tc>
                  <a:txBody>
                    <a:bodyPr/>
                    <a:lstStyle/>
                    <a:p>
                      <a:r>
                        <a:rPr kumimoji="1" lang="ja-JP" altLang="en-US" sz="1200" dirty="0" smtClean="0"/>
                        <a:t>収益</a:t>
                      </a:r>
                      <a:endParaRPr kumimoji="1" lang="ja-JP" altLang="en-US" sz="1200" dirty="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3980100033"/>
                  </a:ext>
                </a:extLst>
              </a:tr>
              <a:tr h="283493">
                <a:tc>
                  <a:txBody>
                    <a:bodyPr/>
                    <a:lstStyle/>
                    <a:p>
                      <a:r>
                        <a:rPr kumimoji="1" lang="ja-JP" altLang="en-US" sz="1200" dirty="0" smtClean="0"/>
                        <a:t>事業期間全体での収支合計</a:t>
                      </a:r>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17" name="正方形/長方形 16"/>
          <p:cNvSpPr/>
          <p:nvPr/>
        </p:nvSpPr>
        <p:spPr>
          <a:xfrm>
            <a:off x="107504" y="2505998"/>
            <a:ext cx="8928992" cy="41633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rgbClr val="FF0000"/>
                </a:solidFill>
                <a:latin typeface="メイリオ" panose="020B0604030504040204" pitchFamily="50" charset="-128"/>
                <a:ea typeface="メイリオ" panose="020B0604030504040204" pitchFamily="50" charset="-128"/>
              </a:rPr>
              <a:t>年間の内訳を示した、事業期間全体のキャッシュフロー図（グラフ）を添付してください。</a:t>
            </a:r>
            <a:endParaRPr lang="en-US" altLang="ja-JP" sz="1400" dirty="0" smtClean="0">
              <a:solidFill>
                <a:srgbClr val="FF0000"/>
              </a:solidFill>
              <a:latin typeface="メイリオ" panose="020B0604030504040204" pitchFamily="50" charset="-128"/>
              <a:ea typeface="メイリオ" panose="020B0604030504040204" pitchFamily="50" charset="-128"/>
            </a:endParaRPr>
          </a:p>
          <a:p>
            <a:r>
              <a:rPr kumimoji="1" lang="ja-JP" altLang="en-US" sz="1400" dirty="0" smtClean="0">
                <a:solidFill>
                  <a:srgbClr val="FF0000"/>
                </a:solidFill>
                <a:latin typeface="メイリオ" panose="020B0604030504040204" pitchFamily="50" charset="-128"/>
                <a:ea typeface="メイリオ" panose="020B0604030504040204" pitchFamily="50" charset="-128"/>
              </a:rPr>
              <a:t>また、</a:t>
            </a:r>
            <a:r>
              <a:rPr kumimoji="1" lang="ja-JP" altLang="en-US" sz="1400" b="1" dirty="0" smtClean="0">
                <a:solidFill>
                  <a:srgbClr val="FF0000"/>
                </a:solidFill>
                <a:latin typeface="メイリオ" panose="020B0604030504040204" pitchFamily="50" charset="-128"/>
                <a:ea typeface="メイリオ" panose="020B0604030504040204" pitchFamily="50" charset="-128"/>
              </a:rPr>
              <a:t>投資回収年数は必ず明記</a:t>
            </a:r>
            <a:r>
              <a:rPr kumimoji="1" lang="ja-JP" altLang="en-US" sz="1400" dirty="0" smtClean="0">
                <a:solidFill>
                  <a:srgbClr val="FF0000"/>
                </a:solidFill>
                <a:latin typeface="メイリオ" panose="020B0604030504040204" pitchFamily="50" charset="-128"/>
                <a:ea typeface="メイリオ" panose="020B0604030504040204" pitchFamily="50" charset="-128"/>
              </a:rPr>
              <a:t>してください。</a:t>
            </a:r>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7" name="四角形吹き出し 6"/>
          <p:cNvSpPr/>
          <p:nvPr/>
        </p:nvSpPr>
        <p:spPr>
          <a:xfrm>
            <a:off x="9396536" y="1525956"/>
            <a:ext cx="3240360" cy="779844"/>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内訳は、前のスライドを参照すれば、必ずわかる形で作成してください。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60707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8E969926-C35E-4B9C-93F7-57A51276E4E6}" vid="{CB478695-38CA-4AB5-81A7-0DBA352C8849}"/>
    </a:ext>
  </a:extLst>
</a:theme>
</file>

<file path=docProps/app.xml><?xml version="1.0" encoding="utf-8"?>
<Properties xmlns="http://schemas.openxmlformats.org/officeDocument/2006/extended-properties" xmlns:vt="http://schemas.openxmlformats.org/officeDocument/2006/docPropsVTypes">
  <Template>blank</Template>
  <TotalTime>0</TotalTime>
  <Words>572</Words>
  <Application>Microsoft Office PowerPoint</Application>
  <PresentationFormat>画面に合わせる (4:3)</PresentationFormat>
  <Paragraphs>70</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ＭＳ Ｐゴシック</vt:lpstr>
      <vt:lpstr>メイリオ</vt:lpstr>
      <vt:lpstr>Arial</vt:lpstr>
      <vt:lpstr>Calibri</vt:lpstr>
      <vt:lpstr>Blank</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2019-08-06T08:15:10Z</dcterms:created>
  <dcterms:modified xsi:type="dcterms:W3CDTF">2022-04-22T00:14:11Z</dcterms:modified>
</cp:coreProperties>
</file>