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908" r:id="rId4"/>
  </p:sldMasterIdLst>
  <p:notesMasterIdLst>
    <p:notesMasterId r:id="rId21"/>
  </p:notesMasterIdLst>
  <p:sldIdLst>
    <p:sldId id="286" r:id="rId5"/>
    <p:sldId id="296" r:id="rId6"/>
    <p:sldId id="303" r:id="rId7"/>
    <p:sldId id="297" r:id="rId8"/>
    <p:sldId id="302" r:id="rId9"/>
    <p:sldId id="299" r:id="rId10"/>
    <p:sldId id="300" r:id="rId11"/>
    <p:sldId id="301" r:id="rId12"/>
    <p:sldId id="306" r:id="rId13"/>
    <p:sldId id="274" r:id="rId14"/>
    <p:sldId id="284" r:id="rId15"/>
    <p:sldId id="283" r:id="rId16"/>
    <p:sldId id="285" r:id="rId17"/>
    <p:sldId id="290" r:id="rId18"/>
    <p:sldId id="276" r:id="rId19"/>
    <p:sldId id="282" r:id="rId20"/>
  </p:sldIdLst>
  <p:sldSz cx="6858000" cy="9906000" type="A4"/>
  <p:notesSz cx="6807200" cy="9939338"/>
  <p:custDataLst>
    <p:tags r:id="rId22"/>
  </p:custDataLst>
  <p:defaultTextStyle>
    <a:defPPr>
      <a:defRPr lang="en-US"/>
    </a:defPPr>
    <a:lvl1pPr algn="l" rtl="0" fontAlgn="base">
      <a:spcBef>
        <a:spcPct val="0"/>
      </a:spcBef>
      <a:spcAft>
        <a:spcPct val="0"/>
      </a:spcAft>
      <a:defRPr sz="1900" kern="1200">
        <a:solidFill>
          <a:schemeClr val="tx1"/>
        </a:solidFill>
        <a:latin typeface="Arial" charset="0"/>
        <a:ea typeface="+mn-ea"/>
        <a:cs typeface="Arial"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2" pos="2137" userDrawn="1">
          <p15:clr>
            <a:srgbClr val="A4A3A4"/>
          </p15:clr>
        </p15:guide>
        <p15:guide id="3" orient="horz" pos="371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F6CF"/>
    <a:srgbClr val="1FB6F0"/>
    <a:srgbClr val="FF6E0B"/>
    <a:srgbClr val="9ACFF5"/>
    <a:srgbClr val="F7AC1D"/>
    <a:srgbClr val="20B7F1"/>
    <a:srgbClr val="E41E27"/>
    <a:srgbClr val="F9A33C"/>
    <a:srgbClr val="1C94D3"/>
    <a:srgbClr val="7DC1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72" autoAdjust="0"/>
    <p:restoredTop sz="94660"/>
  </p:normalViewPr>
  <p:slideViewPr>
    <p:cSldViewPr showGuides="1">
      <p:cViewPr varScale="1">
        <p:scale>
          <a:sx n="101" d="100"/>
          <a:sy n="101" d="100"/>
        </p:scale>
        <p:origin x="2658" y="120"/>
      </p:cViewPr>
      <p:guideLst>
        <p:guide pos="2137"/>
        <p:guide orient="horz" pos="3710"/>
      </p:guideLst>
    </p:cSldViewPr>
  </p:slideViewPr>
  <p:notesTextViewPr>
    <p:cViewPr>
      <p:scale>
        <a:sx n="1" d="1"/>
        <a:sy n="1" d="1"/>
      </p:scale>
      <p:origin x="0" y="0"/>
    </p:cViewPr>
  </p:notesTextViewPr>
  <p:sorterViewPr>
    <p:cViewPr>
      <p:scale>
        <a:sx n="120" d="100"/>
        <a:sy n="120" d="100"/>
      </p:scale>
      <p:origin x="0" y="0"/>
    </p:cViewPr>
  </p:sorterViewPr>
  <p:notesViewPr>
    <p:cSldViewPr showGuides="1">
      <p:cViewPr varScale="1">
        <p:scale>
          <a:sx n="66" d="100"/>
          <a:sy n="66" d="100"/>
        </p:scale>
        <p:origin x="0" y="0"/>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50375" cy="498966"/>
          </a:xfrm>
          <a:prstGeom prst="rect">
            <a:avLst/>
          </a:prstGeom>
        </p:spPr>
        <p:txBody>
          <a:bodyPr vert="horz" lIns="92226" tIns="46113" rIns="92226" bIns="461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0"/>
            <a:ext cx="2950374" cy="498966"/>
          </a:xfrm>
          <a:prstGeom prst="rect">
            <a:avLst/>
          </a:prstGeom>
        </p:spPr>
        <p:txBody>
          <a:bodyPr vert="horz" lIns="92226" tIns="46113" rIns="92226" bIns="46113" rtlCol="0"/>
          <a:lstStyle>
            <a:lvl1pPr algn="r">
              <a:defRPr sz="1200"/>
            </a:lvl1pPr>
          </a:lstStyle>
          <a:p>
            <a:fld id="{AAE2C4BB-DD5D-4EF0-8811-528209874544}" type="datetimeFigureOut">
              <a:rPr kumimoji="1" lang="ja-JP" altLang="en-US" smtClean="0"/>
              <a:t>2021/3/25</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2800"/>
          </a:xfrm>
          <a:prstGeom prst="rect">
            <a:avLst/>
          </a:prstGeom>
          <a:noFill/>
          <a:ln w="12700">
            <a:solidFill>
              <a:prstClr val="black"/>
            </a:solidFill>
          </a:ln>
        </p:spPr>
        <p:txBody>
          <a:bodyPr vert="horz" lIns="92226" tIns="46113" rIns="92226" bIns="46113" rtlCol="0" anchor="ctr"/>
          <a:lstStyle/>
          <a:p>
            <a:endParaRPr lang="ja-JP" altLang="en-US" dirty="0"/>
          </a:p>
        </p:txBody>
      </p:sp>
      <p:sp>
        <p:nvSpPr>
          <p:cNvPr id="5" name="ノート プレースホルダー 4"/>
          <p:cNvSpPr>
            <a:spLocks noGrp="1"/>
          </p:cNvSpPr>
          <p:nvPr>
            <p:ph type="body" sz="quarter" idx="3"/>
          </p:nvPr>
        </p:nvSpPr>
        <p:spPr>
          <a:xfrm>
            <a:off x="680240" y="4783358"/>
            <a:ext cx="5446723" cy="3913364"/>
          </a:xfrm>
          <a:prstGeom prst="rect">
            <a:avLst/>
          </a:prstGeom>
        </p:spPr>
        <p:txBody>
          <a:bodyPr vert="horz" lIns="92226" tIns="46113" rIns="92226" bIns="46113"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 y="9440373"/>
            <a:ext cx="2950375" cy="498966"/>
          </a:xfrm>
          <a:prstGeom prst="rect">
            <a:avLst/>
          </a:prstGeom>
        </p:spPr>
        <p:txBody>
          <a:bodyPr vert="horz" lIns="92226" tIns="46113" rIns="92226" bIns="461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373"/>
            <a:ext cx="2950374" cy="498966"/>
          </a:xfrm>
          <a:prstGeom prst="rect">
            <a:avLst/>
          </a:prstGeom>
        </p:spPr>
        <p:txBody>
          <a:bodyPr vert="horz" lIns="92226" tIns="46113" rIns="92226" bIns="46113" rtlCol="0" anchor="b"/>
          <a:lstStyle>
            <a:lvl1pPr algn="r">
              <a:defRPr sz="1200"/>
            </a:lvl1pPr>
          </a:lstStyle>
          <a:p>
            <a:fld id="{24DE13BB-FCB6-4491-A87D-1E9BA7500F8E}" type="slidenum">
              <a:rPr kumimoji="1" lang="ja-JP" altLang="en-US" smtClean="0"/>
              <a:t>‹#›</a:t>
            </a:fld>
            <a:endParaRPr kumimoji="1" lang="ja-JP" altLang="en-US"/>
          </a:p>
        </p:txBody>
      </p:sp>
    </p:spTree>
    <p:extLst>
      <p:ext uri="{BB962C8B-B14F-4D97-AF65-F5344CB8AC3E}">
        <p14:creationId xmlns:p14="http://schemas.microsoft.com/office/powerpoint/2010/main" val="9898522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基本版） コンテンツ全面_レベル_Proposal">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2"/>
            </p:custDataLst>
            <p:extLst>
              <p:ext uri="{D42A27DB-BD31-4B8C-83A1-F6EECF244321}">
                <p14:modId xmlns:p14="http://schemas.microsoft.com/office/powerpoint/2010/main" val="37068211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708" name="think-cell スライド" r:id="rId4" imgW="563" imgH="564" progId="TCLayout.ActiveDocument.1">
                  <p:embed/>
                </p:oleObj>
              </mc:Choice>
              <mc:Fallback>
                <p:oleObj name="think-cell スライド" r:id="rId4" imgW="563" imgH="564"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13838266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vmlDrawing" Target="../drawings/vmlDrawing1.vm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4"/>
            </p:custDataLst>
            <p:extLst>
              <p:ext uri="{D42A27DB-BD31-4B8C-83A1-F6EECF244321}">
                <p14:modId xmlns:p14="http://schemas.microsoft.com/office/powerpoint/2010/main" val="576604002"/>
              </p:ext>
            </p:extLst>
          </p:nvPr>
        </p:nvGraphicFramePr>
        <p:xfrm>
          <a:off x="1100" y="2295"/>
          <a:ext cx="1099" cy="2292"/>
        </p:xfrm>
        <a:graphic>
          <a:graphicData uri="http://schemas.openxmlformats.org/presentationml/2006/ole">
            <mc:AlternateContent xmlns:mc="http://schemas.openxmlformats.org/markup-compatibility/2006">
              <mc:Choice xmlns:v="urn:schemas-microsoft-com:vml" Requires="v">
                <p:oleObj spid="_x0000_s2310" name="think-cell スライド" r:id="rId5" imgW="444" imgH="443" progId="TCLayout.ActiveDocument.1">
                  <p:embed/>
                </p:oleObj>
              </mc:Choice>
              <mc:Fallback>
                <p:oleObj name="think-cell スライド" r:id="rId5" imgW="444" imgH="443" progId="TCLayout.ActiveDocument.1">
                  <p:embed/>
                  <p:pic>
                    <p:nvPicPr>
                      <p:cNvPr id="0" name=""/>
                      <p:cNvPicPr/>
                      <p:nvPr/>
                    </p:nvPicPr>
                    <p:blipFill>
                      <a:blip r:embed="rId6"/>
                      <a:stretch>
                        <a:fillRect/>
                      </a:stretch>
                    </p:blipFill>
                    <p:spPr>
                      <a:xfrm>
                        <a:off x="1100" y="2295"/>
                        <a:ext cx="1099" cy="2292"/>
                      </a:xfrm>
                      <a:prstGeom prst="rect">
                        <a:avLst/>
                      </a:prstGeom>
                    </p:spPr>
                  </p:pic>
                </p:oleObj>
              </mc:Fallback>
            </mc:AlternateContent>
          </a:graphicData>
        </a:graphic>
      </p:graphicFrame>
      <p:sp>
        <p:nvSpPr>
          <p:cNvPr id="2" name="Title Placeholder 1"/>
          <p:cNvSpPr>
            <a:spLocks noGrp="1"/>
          </p:cNvSpPr>
          <p:nvPr>
            <p:ph type="title"/>
          </p:nvPr>
        </p:nvSpPr>
        <p:spPr bwMode="gray">
          <a:xfrm>
            <a:off x="288693" y="197600"/>
            <a:ext cx="6280615" cy="941200"/>
          </a:xfrm>
          <a:prstGeom prst="rect">
            <a:avLst/>
          </a:prstGeom>
        </p:spPr>
        <p:txBody>
          <a:bodyPr vert="horz" lIns="0" tIns="0" rIns="0" bIns="0" rtlCol="0" anchor="b" anchorCtr="0">
            <a:noAutofit/>
          </a:bodyPr>
          <a:lstStyle/>
          <a:p>
            <a:r>
              <a:rPr lang="ja-JP" altLang="en-US" noProof="0" dirty="0"/>
              <a:t>キーメッセージを入力（本スライドで一番伝えたいこと＜名詞止め・体言止め不可＞）</a:t>
            </a:r>
            <a:endParaRPr lang="en-US" noProof="0" dirty="0"/>
          </a:p>
        </p:txBody>
      </p:sp>
      <p:sp>
        <p:nvSpPr>
          <p:cNvPr id="3" name="テキスト プレースホルダー 2"/>
          <p:cNvSpPr>
            <a:spLocks noGrp="1"/>
          </p:cNvSpPr>
          <p:nvPr>
            <p:ph type="body" idx="1"/>
          </p:nvPr>
        </p:nvSpPr>
        <p:spPr bwMode="gray">
          <a:xfrm>
            <a:off x="288692" y="2132000"/>
            <a:ext cx="3015692" cy="6968000"/>
          </a:xfrm>
          <a:prstGeom prst="rect">
            <a:avLst/>
          </a:prstGeom>
        </p:spPr>
        <p:txBody>
          <a:bodyPr vert="horz" lIns="72000" tIns="0" rIns="0" bIns="0" rtlCol="0">
            <a:noAutofit/>
          </a:bodyPr>
          <a:lstStyle/>
          <a:p>
            <a:pPr lvl="0"/>
            <a:r>
              <a:rPr kumimoji="1" lang="ja-JP" altLang="en-US" dirty="0"/>
              <a:t>マスター テキストの書式設定</a:t>
            </a:r>
          </a:p>
          <a:p>
            <a:pPr lvl="1"/>
            <a:r>
              <a:rPr kumimoji="1" lang="ja-JP" altLang="en-US" dirty="0"/>
              <a:t>第 </a:t>
            </a:r>
            <a:r>
              <a:rPr kumimoji="1" lang="en-US" altLang="ja-JP" dirty="0"/>
              <a:t>1 </a:t>
            </a:r>
            <a:r>
              <a:rPr kumimoji="1" lang="ja-JP" altLang="en-US" dirty="0"/>
              <a:t>レベル</a:t>
            </a:r>
          </a:p>
          <a:p>
            <a:pPr lvl="2"/>
            <a:r>
              <a:rPr kumimoji="1" lang="ja-JP" altLang="en-US" dirty="0"/>
              <a:t>第 </a:t>
            </a:r>
            <a:r>
              <a:rPr kumimoji="1" lang="en-US" altLang="ja-JP" dirty="0"/>
              <a:t>2 </a:t>
            </a:r>
            <a:r>
              <a:rPr kumimoji="1" lang="ja-JP" altLang="en-US" dirty="0"/>
              <a:t>レベル</a:t>
            </a:r>
          </a:p>
          <a:p>
            <a:pPr lvl="3"/>
            <a:r>
              <a:rPr kumimoji="1" lang="ja-JP" altLang="en-US" dirty="0"/>
              <a:t>第 </a:t>
            </a:r>
            <a:r>
              <a:rPr kumimoji="1" lang="en-US" altLang="ja-JP" dirty="0"/>
              <a:t>3 </a:t>
            </a:r>
            <a:r>
              <a:rPr kumimoji="1" lang="ja-JP" altLang="en-US" dirty="0"/>
              <a:t>レベル</a:t>
            </a:r>
          </a:p>
        </p:txBody>
      </p:sp>
    </p:spTree>
    <p:extLst>
      <p:ext uri="{BB962C8B-B14F-4D97-AF65-F5344CB8AC3E}">
        <p14:creationId xmlns:p14="http://schemas.microsoft.com/office/powerpoint/2010/main" val="1977651121"/>
      </p:ext>
    </p:extLst>
  </p:cSld>
  <p:clrMap bg1="lt1" tx1="dk1" bg2="lt2" tx2="dk2" accent1="accent1" accent2="accent2" accent3="accent3" accent4="accent4" accent5="accent5" accent6="accent6" hlink="hlink" folHlink="folHlink"/>
  <p:sldLayoutIdLst>
    <p:sldLayoutId id="2147483939" r:id="rId1"/>
  </p:sldLayoutIdLst>
  <p:hf hdr="0" dt="0"/>
  <p:txStyles>
    <p:titleStyle>
      <a:lvl1pPr algn="l" defTabSz="685767" rtl="0" eaLnBrk="1" latinLnBrk="0" hangingPunct="1">
        <a:spcBef>
          <a:spcPct val="0"/>
        </a:spcBef>
        <a:buNone/>
        <a:defRPr kumimoji="1" sz="1385" b="1" kern="1200" baseline="0">
          <a:solidFill>
            <a:schemeClr val="tx1"/>
          </a:solidFill>
          <a:latin typeface="+mj-lt"/>
          <a:ea typeface="+mj-ea"/>
          <a:cs typeface="+mj-cs"/>
        </a:defRPr>
      </a:lvl1pPr>
    </p:titleStyle>
    <p:bodyStyle>
      <a:lvl1pPr marL="0" marR="0" indent="0" algn="l" defTabSz="685767" rtl="0" eaLnBrk="1" fontAlgn="auto" latinLnBrk="0" hangingPunct="1">
        <a:lnSpc>
          <a:spcPct val="106000"/>
        </a:lnSpc>
        <a:spcBef>
          <a:spcPts val="731"/>
        </a:spcBef>
        <a:spcAft>
          <a:spcPts val="0"/>
        </a:spcAft>
        <a:buClrTx/>
        <a:buSzPct val="100000"/>
        <a:buFont typeface="Arial" panose="020B0604020202020204" pitchFamily="34" charset="0"/>
        <a:buNone/>
        <a:tabLst/>
        <a:defRPr kumimoji="1" sz="831" b="0" kern="1200">
          <a:solidFill>
            <a:schemeClr val="tx1"/>
          </a:solidFill>
          <a:latin typeface="+mn-lt"/>
          <a:ea typeface="+mn-ea"/>
          <a:cs typeface="+mn-cs"/>
        </a:defRPr>
      </a:lvl1pPr>
      <a:lvl2pPr marL="119629" marR="0" indent="-119629" algn="l" defTabSz="685767" rtl="0" eaLnBrk="1" fontAlgn="auto" latinLnBrk="0" hangingPunct="1">
        <a:lnSpc>
          <a:spcPct val="106000"/>
        </a:lnSpc>
        <a:spcBef>
          <a:spcPts val="731"/>
        </a:spcBef>
        <a:spcAft>
          <a:spcPts val="0"/>
        </a:spcAft>
        <a:buClrTx/>
        <a:buSzPct val="100000"/>
        <a:buFont typeface="Wingdings" panose="05000000000000000000" pitchFamily="2" charset="2"/>
        <a:buChar char="n"/>
        <a:tabLst/>
        <a:defRPr kumimoji="1" lang="en-US" sz="831" b="0" kern="1200" dirty="0" smtClean="0">
          <a:solidFill>
            <a:schemeClr val="tx1"/>
          </a:solidFill>
          <a:latin typeface="+mn-lt"/>
          <a:ea typeface="+mn-ea"/>
          <a:cs typeface="+mn-cs"/>
        </a:defRPr>
      </a:lvl2pPr>
      <a:lvl3pPr marL="239259" marR="0" indent="-119629" algn="l" defTabSz="685767" rtl="0" eaLnBrk="1" fontAlgn="auto" latinLnBrk="0" hangingPunct="1">
        <a:lnSpc>
          <a:spcPct val="106000"/>
        </a:lnSpc>
        <a:spcBef>
          <a:spcPts val="332"/>
        </a:spcBef>
        <a:spcAft>
          <a:spcPts val="0"/>
        </a:spcAft>
        <a:buClrTx/>
        <a:buSzPct val="100000"/>
        <a:buFont typeface="Wingdings" panose="05000000000000000000" pitchFamily="2" charset="2"/>
        <a:buChar char="Ø"/>
        <a:tabLst/>
        <a:defRPr kumimoji="1" lang="en-US" sz="831" b="0" kern="1200" dirty="0" smtClean="0">
          <a:solidFill>
            <a:schemeClr val="tx1"/>
          </a:solidFill>
          <a:latin typeface="+mn-lt"/>
          <a:ea typeface="+mn-ea"/>
          <a:cs typeface="+mn-cs"/>
        </a:defRPr>
      </a:lvl3pPr>
      <a:lvl4pPr marL="358888" marR="0" indent="-119629" algn="l" defTabSz="685767" rtl="0" eaLnBrk="1" fontAlgn="auto" latinLnBrk="0" hangingPunct="1">
        <a:lnSpc>
          <a:spcPct val="106000"/>
        </a:lnSpc>
        <a:spcBef>
          <a:spcPts val="166"/>
        </a:spcBef>
        <a:spcAft>
          <a:spcPts val="0"/>
        </a:spcAft>
        <a:buClrTx/>
        <a:buSzPct val="100000"/>
        <a:buFont typeface="Arial" panose="020B0604020202020204" pitchFamily="34" charset="0"/>
        <a:buChar char="•"/>
        <a:tabLst/>
        <a:defRPr kumimoji="1" lang="en-US" sz="831" b="0" kern="1200" baseline="0" dirty="0" smtClean="0">
          <a:solidFill>
            <a:schemeClr val="tx1"/>
          </a:solidFill>
          <a:latin typeface="+mn-lt"/>
          <a:ea typeface="+mn-ea"/>
          <a:cs typeface="+mn-cs"/>
        </a:defRPr>
      </a:lvl4pPr>
      <a:lvl5pPr marL="399581" indent="-132294" algn="l" defTabSz="598856" rtl="0" eaLnBrk="1" latinLnBrk="0" hangingPunct="1">
        <a:spcBef>
          <a:spcPts val="0"/>
        </a:spcBef>
        <a:spcAft>
          <a:spcPts val="750"/>
        </a:spcAft>
        <a:buClrTx/>
        <a:buSzPct val="100000"/>
        <a:buFont typeface="Verdana" panose="020B0604030504040204" pitchFamily="34" charset="0"/>
        <a:buChar char="−"/>
        <a:tabLst/>
        <a:defRPr kumimoji="1" lang="en-US" sz="825" kern="1200" baseline="0" dirty="0" smtClean="0">
          <a:solidFill>
            <a:schemeClr val="tx1"/>
          </a:solidFill>
          <a:latin typeface="+mn-lt"/>
          <a:ea typeface="+mn-ea"/>
          <a:cs typeface="+mn-cs"/>
        </a:defRPr>
      </a:lvl5pPr>
      <a:lvl6pPr marL="399581" indent="-132294" algn="l" defTabSz="685767"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6pPr>
      <a:lvl7pPr marL="399581" indent="-132294" algn="l" defTabSz="685767" rtl="0" eaLnBrk="1" latinLnBrk="0" hangingPunct="1">
        <a:spcBef>
          <a:spcPts val="0"/>
        </a:spcBef>
        <a:spcAft>
          <a:spcPts val="750"/>
        </a:spcAft>
        <a:buFont typeface="Verdana" panose="020B0604030504040204" pitchFamily="34" charset="0"/>
        <a:buChar char="−"/>
        <a:defRPr kumimoji="1" sz="900" kern="1200">
          <a:solidFill>
            <a:schemeClr val="tx1"/>
          </a:solidFill>
          <a:latin typeface="+mn-lt"/>
          <a:ea typeface="+mn-ea"/>
          <a:cs typeface="+mn-cs"/>
        </a:defRPr>
      </a:lvl7pPr>
      <a:lvl8pPr marL="399581" indent="-132294" algn="l" defTabSz="685767"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8pPr>
      <a:lvl9pPr marL="399581" indent="-132294" algn="l" defTabSz="685767"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9pPr>
    </p:bodyStyle>
    <p:otherStyle>
      <a:defPPr>
        <a:defRPr lang="en-US"/>
      </a:defPPr>
      <a:lvl1pPr marL="0" algn="l" defTabSz="685767" rtl="0" eaLnBrk="1" latinLnBrk="0" hangingPunct="1">
        <a:defRPr kumimoji="1" sz="1350" kern="1200">
          <a:solidFill>
            <a:schemeClr val="tx1"/>
          </a:solidFill>
          <a:latin typeface="+mn-lt"/>
          <a:ea typeface="+mn-ea"/>
          <a:cs typeface="+mn-cs"/>
        </a:defRPr>
      </a:lvl1pPr>
      <a:lvl2pPr marL="342884" algn="l" defTabSz="685767" rtl="0" eaLnBrk="1" latinLnBrk="0" hangingPunct="1">
        <a:defRPr kumimoji="1" sz="1350" kern="1200">
          <a:solidFill>
            <a:schemeClr val="tx1"/>
          </a:solidFill>
          <a:latin typeface="+mn-lt"/>
          <a:ea typeface="+mn-ea"/>
          <a:cs typeface="+mn-cs"/>
        </a:defRPr>
      </a:lvl2pPr>
      <a:lvl3pPr marL="685767" algn="l" defTabSz="685767" rtl="0" eaLnBrk="1" latinLnBrk="0" hangingPunct="1">
        <a:defRPr kumimoji="1" sz="1350" kern="1200">
          <a:solidFill>
            <a:schemeClr val="tx1"/>
          </a:solidFill>
          <a:latin typeface="+mn-lt"/>
          <a:ea typeface="+mn-ea"/>
          <a:cs typeface="+mn-cs"/>
        </a:defRPr>
      </a:lvl3pPr>
      <a:lvl4pPr marL="1028651" algn="l" defTabSz="685767" rtl="0" eaLnBrk="1" latinLnBrk="0" hangingPunct="1">
        <a:defRPr kumimoji="1" sz="1350" kern="1200">
          <a:solidFill>
            <a:schemeClr val="tx1"/>
          </a:solidFill>
          <a:latin typeface="+mn-lt"/>
          <a:ea typeface="+mn-ea"/>
          <a:cs typeface="+mn-cs"/>
        </a:defRPr>
      </a:lvl4pPr>
      <a:lvl5pPr marL="1371534" algn="l" defTabSz="685767" rtl="0" eaLnBrk="1" latinLnBrk="0" hangingPunct="1">
        <a:defRPr kumimoji="1" sz="1350" kern="1200">
          <a:solidFill>
            <a:schemeClr val="tx1"/>
          </a:solidFill>
          <a:latin typeface="+mn-lt"/>
          <a:ea typeface="+mn-ea"/>
          <a:cs typeface="+mn-cs"/>
        </a:defRPr>
      </a:lvl5pPr>
      <a:lvl6pPr marL="1714419" algn="l" defTabSz="685767" rtl="0" eaLnBrk="1" latinLnBrk="0" hangingPunct="1">
        <a:defRPr kumimoji="1" sz="1350" kern="1200">
          <a:solidFill>
            <a:schemeClr val="tx1"/>
          </a:solidFill>
          <a:latin typeface="+mn-lt"/>
          <a:ea typeface="+mn-ea"/>
          <a:cs typeface="+mn-cs"/>
        </a:defRPr>
      </a:lvl6pPr>
      <a:lvl7pPr marL="2057302" algn="l" defTabSz="685767" rtl="0" eaLnBrk="1" latinLnBrk="0" hangingPunct="1">
        <a:defRPr kumimoji="1" sz="1350" kern="1200">
          <a:solidFill>
            <a:schemeClr val="tx1"/>
          </a:solidFill>
          <a:latin typeface="+mn-lt"/>
          <a:ea typeface="+mn-ea"/>
          <a:cs typeface="+mn-cs"/>
        </a:defRPr>
      </a:lvl7pPr>
      <a:lvl8pPr marL="2400185" algn="l" defTabSz="685767" rtl="0" eaLnBrk="1" latinLnBrk="0" hangingPunct="1">
        <a:defRPr kumimoji="1" sz="1350" kern="1200">
          <a:solidFill>
            <a:schemeClr val="tx1"/>
          </a:solidFill>
          <a:latin typeface="+mn-lt"/>
          <a:ea typeface="+mn-ea"/>
          <a:cs typeface="+mn-cs"/>
        </a:defRPr>
      </a:lvl8pPr>
      <a:lvl9pPr marL="2743069" algn="l" defTabSz="685767"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2160" userDrawn="1">
          <p15:clr>
            <a:srgbClr val="A4A3A4"/>
          </p15:clr>
        </p15:guide>
        <p15:guide id="1" orient="horz" pos="139" userDrawn="1">
          <p15:clr>
            <a:srgbClr val="A4A3A4"/>
          </p15:clr>
        </p15:guide>
        <p15:guide id="2" pos="2082" userDrawn="1">
          <p15:clr>
            <a:srgbClr val="A4A3A4"/>
          </p15:clr>
        </p15:guide>
        <p15:guide id="3" pos="2238" userDrawn="1">
          <p15:clr>
            <a:srgbClr val="A4A3A4"/>
          </p15:clr>
        </p15:guide>
        <p15:guide id="4" pos="4139" userDrawn="1">
          <p15:clr>
            <a:srgbClr val="A4A3A4"/>
          </p15:clr>
        </p15:guide>
        <p15:guide id="5" pos="181" userDrawn="1">
          <p15:clr>
            <a:srgbClr val="A4A3A4"/>
          </p15:clr>
        </p15:guide>
        <p15:guide id="6" orient="horz" pos="728" userDrawn="1">
          <p15:clr>
            <a:srgbClr val="A4A3A4"/>
          </p15:clr>
        </p15:guide>
        <p15:guide id="7" orient="horz" pos="924" userDrawn="1">
          <p15:clr>
            <a:srgbClr val="A4A3A4"/>
          </p15:clr>
        </p15:guide>
        <p15:guide id="8" orient="horz" pos="1351" userDrawn="1">
          <p15:clr>
            <a:srgbClr val="A4A3A4"/>
          </p15:clr>
        </p15:guide>
        <p15:guide id="9" orient="horz" pos="5740" userDrawn="1">
          <p15:clr>
            <a:srgbClr val="A4A3A4"/>
          </p15:clr>
        </p15:guide>
        <p15:guide id="10" orient="horz" pos="6003" userDrawn="1">
          <p15:clr>
            <a:srgbClr val="A4A3A4"/>
          </p15:clr>
        </p15:guide>
        <p15:guide id="11" orient="horz" pos="6166"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xml"/><Relationship Id="rId7" Type="http://schemas.openxmlformats.org/officeDocument/2006/relationships/image" Target="../media/image10.jpeg"/><Relationship Id="rId2" Type="http://schemas.openxmlformats.org/officeDocument/2006/relationships/tags" Target="../tags/tag16.xml"/><Relationship Id="rId1" Type="http://schemas.openxmlformats.org/officeDocument/2006/relationships/vmlDrawing" Target="../drawings/vmlDrawing11.vml"/><Relationship Id="rId6" Type="http://schemas.openxmlformats.org/officeDocument/2006/relationships/image" Target="../media/image9.jpeg"/><Relationship Id="rId5" Type="http://schemas.openxmlformats.org/officeDocument/2006/relationships/image" Target="../media/image2.emf"/><Relationship Id="rId4" Type="http://schemas.openxmlformats.org/officeDocument/2006/relationships/oleObject" Target="../embeddings/oleObject15.bin"/></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vmlDrawing" Target="../drawings/vmlDrawing12.vml"/><Relationship Id="rId6" Type="http://schemas.openxmlformats.org/officeDocument/2006/relationships/image" Target="../media/image12.jpeg"/><Relationship Id="rId5" Type="http://schemas.openxmlformats.org/officeDocument/2006/relationships/image" Target="../media/image13.emf"/><Relationship Id="rId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vmlDrawing" Target="../drawings/vmlDrawing13.vml"/><Relationship Id="rId6" Type="http://schemas.openxmlformats.org/officeDocument/2006/relationships/image" Target="../media/image12.jpeg"/><Relationship Id="rId5" Type="http://schemas.openxmlformats.org/officeDocument/2006/relationships/image" Target="../media/image13.emf"/><Relationship Id="rId4" Type="http://schemas.openxmlformats.org/officeDocument/2006/relationships/oleObject" Target="../embeddings/oleObject17.bin"/></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20.xml"/><Relationship Id="rId7" Type="http://schemas.openxmlformats.org/officeDocument/2006/relationships/oleObject" Target="../embeddings/oleObject19.bin"/><Relationship Id="rId2" Type="http://schemas.openxmlformats.org/officeDocument/2006/relationships/tags" Target="../tags/tag19.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8.bin"/><Relationship Id="rId4"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22.xml"/><Relationship Id="rId7" Type="http://schemas.openxmlformats.org/officeDocument/2006/relationships/oleObject" Target="../embeddings/oleObject21.bin"/><Relationship Id="rId2" Type="http://schemas.openxmlformats.org/officeDocument/2006/relationships/tags" Target="../tags/tag21.xml"/><Relationship Id="rId1" Type="http://schemas.openxmlformats.org/officeDocument/2006/relationships/vmlDrawing" Target="../drawings/vmlDrawing15.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xml"/><Relationship Id="rId7" Type="http://schemas.openxmlformats.org/officeDocument/2006/relationships/oleObject" Target="../embeddings/oleObject4.bin"/><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7.xml"/><Relationship Id="rId7" Type="http://schemas.openxmlformats.org/officeDocument/2006/relationships/oleObject" Target="../embeddings/oleObject6.bin"/><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5.png"/><Relationship Id="rId5" Type="http://schemas.openxmlformats.org/officeDocument/2006/relationships/image" Target="../media/image2.emf"/><Relationship Id="rId4"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image" Target="../media/image6.png"/><Relationship Id="rId5" Type="http://schemas.openxmlformats.org/officeDocument/2006/relationships/image" Target="../media/image2.emf"/><Relationship Id="rId4" Type="http://schemas.openxmlformats.org/officeDocument/2006/relationships/oleObject" Target="../embeddings/oleObject8.bin"/></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1.xml"/><Relationship Id="rId7" Type="http://schemas.openxmlformats.org/officeDocument/2006/relationships/oleObject" Target="../embeddings/oleObject10.bin"/><Relationship Id="rId2" Type="http://schemas.openxmlformats.org/officeDocument/2006/relationships/tags" Target="../tags/tag10.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vmlDrawing" Target="../drawings/vmlDrawing8.vml"/><Relationship Id="rId5" Type="http://schemas.openxmlformats.org/officeDocument/2006/relationships/image" Target="../media/image2.emf"/><Relationship Id="rId4"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4.xml"/><Relationship Id="rId7" Type="http://schemas.openxmlformats.org/officeDocument/2006/relationships/oleObject" Target="../embeddings/oleObject13.bin"/><Relationship Id="rId2" Type="http://schemas.openxmlformats.org/officeDocument/2006/relationships/tags" Target="../tags/tag13.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vmlDrawing" Target="../drawings/vmlDrawing10.vml"/><Relationship Id="rId6" Type="http://schemas.openxmlformats.org/officeDocument/2006/relationships/image" Target="../media/image8.jpeg"/><Relationship Id="rId5" Type="http://schemas.openxmlformats.org/officeDocument/2006/relationships/image" Target="../media/image2.emf"/><Relationship Id="rId4" Type="http://schemas.openxmlformats.org/officeDocument/2006/relationships/oleObject" Target="../embeddings/oleObject1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gray">
          <a:xfrm>
            <a:off x="690664" y="1208584"/>
            <a:ext cx="5476673" cy="7236804"/>
          </a:xfrm>
          <a:prstGeom prst="rect">
            <a:avLst/>
          </a:prstGeom>
          <a:solidFill>
            <a:schemeClr val="bg1"/>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fontAlgn="t"/>
            <a:endParaRPr lang="en-US" altLang="ja-JP" sz="2000" dirty="0"/>
          </a:p>
          <a:p>
            <a:pPr algn="ctr" fontAlgn="t"/>
            <a:endParaRPr lang="en-US" altLang="ja-JP" sz="2000" dirty="0"/>
          </a:p>
          <a:p>
            <a:pPr algn="ctr" fontAlgn="t"/>
            <a:r>
              <a:rPr lang="ja-JP" altLang="en-US" sz="2000" dirty="0"/>
              <a:t>脱炭素ライフスタイル推進事業の</a:t>
            </a:r>
            <a:endParaRPr lang="en-US" altLang="ja-JP" sz="2000" dirty="0"/>
          </a:p>
          <a:p>
            <a:pPr algn="ctr" fontAlgn="t"/>
            <a:r>
              <a:rPr lang="ja-JP" altLang="en-US" sz="2000" dirty="0"/>
              <a:t>高度化検討等委託業務</a:t>
            </a:r>
            <a:endParaRPr lang="en-US" altLang="ja-JP" sz="2000" dirty="0"/>
          </a:p>
          <a:p>
            <a:pPr algn="ctr" fontAlgn="t"/>
            <a:br>
              <a:rPr lang="ja-JP" altLang="en-US" sz="2400" dirty="0"/>
            </a:br>
            <a:r>
              <a:rPr lang="ja-JP" altLang="en-US" sz="3200" dirty="0"/>
              <a:t>会場アンケート設問集</a:t>
            </a:r>
            <a:br>
              <a:rPr lang="ja-JP" altLang="en-US" sz="3200" dirty="0"/>
            </a:br>
            <a:endParaRPr lang="en-US" altLang="ja-JP" sz="3200" dirty="0"/>
          </a:p>
          <a:p>
            <a:pPr marL="1692000" lvl="2" indent="-457200" fontAlgn="t">
              <a:buFont typeface="Arial" panose="020B0604020202020204" pitchFamily="34" charset="0"/>
              <a:buChar char="•"/>
            </a:pPr>
            <a:r>
              <a:rPr lang="ja-JP" altLang="en-US" sz="2400" dirty="0"/>
              <a:t>クールビズ</a:t>
            </a:r>
            <a:endParaRPr lang="en-US" altLang="ja-JP" sz="2400" dirty="0"/>
          </a:p>
          <a:p>
            <a:pPr marL="1692000" lvl="2" indent="-457200" fontAlgn="t">
              <a:buFont typeface="Arial" panose="020B0604020202020204" pitchFamily="34" charset="0"/>
              <a:buChar char="•"/>
            </a:pPr>
            <a:r>
              <a:rPr lang="ja-JP" altLang="en-US" sz="2400" dirty="0"/>
              <a:t>ウォームビズ</a:t>
            </a:r>
            <a:endParaRPr lang="en-US" altLang="ja-JP" sz="2400" dirty="0"/>
          </a:p>
          <a:p>
            <a:pPr marL="1692000" lvl="2" indent="-457200" fontAlgn="t">
              <a:buFont typeface="Arial" panose="020B0604020202020204" pitchFamily="34" charset="0"/>
              <a:buChar char="•"/>
            </a:pPr>
            <a:r>
              <a:rPr lang="en-US" altLang="ja-JP" sz="2400" dirty="0"/>
              <a:t>LED</a:t>
            </a:r>
            <a:r>
              <a:rPr lang="ja-JP" altLang="en-US" sz="2400" dirty="0"/>
              <a:t>照明</a:t>
            </a:r>
            <a:endParaRPr lang="en-US" altLang="ja-JP" sz="2400" dirty="0"/>
          </a:p>
          <a:p>
            <a:pPr marL="1692000" lvl="2" indent="-457200" fontAlgn="t">
              <a:buFont typeface="Arial" panose="020B0604020202020204" pitchFamily="34" charset="0"/>
              <a:buChar char="•"/>
            </a:pPr>
            <a:r>
              <a:rPr lang="ja-JP" altLang="en-US" sz="2400" dirty="0"/>
              <a:t>スマートムーブ</a:t>
            </a:r>
            <a:endParaRPr lang="en-US" altLang="ja-JP" sz="2400" dirty="0"/>
          </a:p>
          <a:p>
            <a:pPr marL="1692000" lvl="2" indent="-457200" fontAlgn="t">
              <a:buFont typeface="Arial" panose="020B0604020202020204" pitchFamily="34" charset="0"/>
              <a:buChar char="•"/>
            </a:pPr>
            <a:r>
              <a:rPr lang="ja-JP" altLang="en-US" sz="2400" dirty="0"/>
              <a:t>カーシェア</a:t>
            </a:r>
            <a:endParaRPr lang="en-US" altLang="ja-JP" sz="2400" dirty="0"/>
          </a:p>
          <a:p>
            <a:pPr marL="1692000" lvl="2" indent="-457200" fontAlgn="t">
              <a:buFont typeface="Arial" panose="020B0604020202020204" pitchFamily="34" charset="0"/>
              <a:buChar char="•"/>
            </a:pPr>
            <a:r>
              <a:rPr lang="ja-JP" altLang="en-US" sz="2400" dirty="0"/>
              <a:t>再エネ電力メニュー</a:t>
            </a:r>
            <a:endParaRPr lang="en-US" altLang="ja-JP" sz="2400" dirty="0"/>
          </a:p>
          <a:p>
            <a:pPr marL="1692000" lvl="2" indent="-457200" fontAlgn="t">
              <a:buFont typeface="Arial" panose="020B0604020202020204" pitchFamily="34" charset="0"/>
              <a:buChar char="•"/>
            </a:pPr>
            <a:r>
              <a:rPr lang="ja-JP" altLang="en-US" sz="2400" dirty="0"/>
              <a:t>食品ロス削減</a:t>
            </a:r>
            <a:endParaRPr lang="en-US" altLang="ja-JP" sz="2400" dirty="0"/>
          </a:p>
          <a:p>
            <a:pPr marL="1692000" lvl="2" indent="-457200" fontAlgn="t">
              <a:buFont typeface="Arial" panose="020B0604020202020204" pitchFamily="34" charset="0"/>
              <a:buChar char="•"/>
            </a:pPr>
            <a:r>
              <a:rPr lang="ja-JP" altLang="en-US" sz="2400" dirty="0"/>
              <a:t>省エネ家電</a:t>
            </a:r>
            <a:endParaRPr lang="en-US" altLang="ja-JP" sz="2400" dirty="0"/>
          </a:p>
          <a:p>
            <a:pPr marL="1692000" lvl="2" indent="-457200" fontAlgn="t">
              <a:buFont typeface="Arial" panose="020B0604020202020204" pitchFamily="34" charset="0"/>
              <a:buChar char="•"/>
            </a:pPr>
            <a:r>
              <a:rPr lang="ja-JP" altLang="en-US" sz="2400" dirty="0"/>
              <a:t>省エネ住宅</a:t>
            </a:r>
            <a:endParaRPr lang="en-US" altLang="ja-JP" sz="2400" dirty="0"/>
          </a:p>
          <a:p>
            <a:pPr marL="1692000" lvl="2" indent="-457200" fontAlgn="t">
              <a:buFont typeface="Arial" panose="020B0604020202020204" pitchFamily="34" charset="0"/>
              <a:buChar char="•"/>
            </a:pPr>
            <a:r>
              <a:rPr lang="ja-JP" altLang="en-US" sz="2400" dirty="0"/>
              <a:t>エコカー</a:t>
            </a:r>
            <a:endParaRPr lang="en-US" altLang="ja-JP" sz="2400" dirty="0"/>
          </a:p>
          <a:p>
            <a:pPr marL="1692000" lvl="2" indent="-457200" fontAlgn="t">
              <a:buFont typeface="Arial" panose="020B0604020202020204" pitchFamily="34" charset="0"/>
              <a:buChar char="•"/>
            </a:pPr>
            <a:r>
              <a:rPr lang="ja-JP" altLang="en-US" sz="2400" dirty="0"/>
              <a:t>エコドライブ</a:t>
            </a:r>
            <a:endParaRPr lang="en-US" altLang="ja-JP" sz="2400" dirty="0"/>
          </a:p>
          <a:p>
            <a:pPr marL="1692000" lvl="2" indent="-457200" fontAlgn="t">
              <a:buFont typeface="Arial" panose="020B0604020202020204" pitchFamily="34" charset="0"/>
              <a:buChar char="•"/>
            </a:pPr>
            <a:r>
              <a:rPr lang="ja-JP" altLang="en-US" sz="2400" dirty="0"/>
              <a:t>低炭素物流</a:t>
            </a:r>
            <a:endParaRPr lang="en-US" altLang="ja-JP" sz="2400" dirty="0"/>
          </a:p>
          <a:p>
            <a:pPr marL="1692000" lvl="2" indent="-457200" fontAlgn="t">
              <a:buFont typeface="Arial" panose="020B0604020202020204" pitchFamily="34" charset="0"/>
              <a:buChar char="•"/>
            </a:pPr>
            <a:r>
              <a:rPr lang="ja-JP" altLang="en-US" sz="2400" dirty="0"/>
              <a:t>環境意識</a:t>
            </a:r>
            <a:endParaRPr lang="en-US" altLang="ja-JP" sz="2400" dirty="0"/>
          </a:p>
          <a:p>
            <a:pPr marL="1234800" lvl="2" fontAlgn="t"/>
            <a:endParaRPr lang="ja-JP" altLang="en-US" sz="2400" dirty="0">
              <a:solidFill>
                <a:srgbClr val="000000"/>
              </a:solidFill>
              <a:latin typeface="ＭＳ Ｐゴシック" panose="020B0600070205080204" pitchFamily="50" charset="-128"/>
              <a:ea typeface="ＭＳ Ｐゴシック" panose="020B0600070205080204" pitchFamily="50" charset="-128"/>
            </a:endParaRPr>
          </a:p>
        </p:txBody>
      </p:sp>
      <p:sp>
        <p:nvSpPr>
          <p:cNvPr id="2" name="右中かっこ 1">
            <a:extLst>
              <a:ext uri="{FF2B5EF4-FFF2-40B4-BE49-F238E27FC236}">
                <a16:creationId xmlns:a16="http://schemas.microsoft.com/office/drawing/2014/main" id="{692BF77A-AF81-437A-B88E-685868019640}"/>
              </a:ext>
            </a:extLst>
          </p:cNvPr>
          <p:cNvSpPr/>
          <p:nvPr/>
        </p:nvSpPr>
        <p:spPr>
          <a:xfrm>
            <a:off x="4941168" y="3620852"/>
            <a:ext cx="324036" cy="2592288"/>
          </a:xfrm>
          <a:prstGeom prst="rightBrace">
            <a:avLst/>
          </a:prstGeom>
          <a:ln w="127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8CECD9EA-691A-4103-86C8-33759DE92F69}"/>
              </a:ext>
            </a:extLst>
          </p:cNvPr>
          <p:cNvSpPr txBox="1"/>
          <p:nvPr/>
        </p:nvSpPr>
        <p:spPr>
          <a:xfrm>
            <a:off x="5265204" y="4747314"/>
            <a:ext cx="902132" cy="349702"/>
          </a:xfrm>
          <a:prstGeom prst="rect">
            <a:avLst/>
          </a:prstGeom>
          <a:noFill/>
        </p:spPr>
        <p:txBody>
          <a:bodyPr wrap="square" lIns="36000" tIns="36000" rIns="36000" bIns="36000" rtlCol="0" anchor="ctr" anchorCtr="0">
            <a:spAutoFit/>
          </a:bodyPr>
          <a:lstStyle/>
          <a:p>
            <a:pPr>
              <a:spcBef>
                <a:spcPts val="0"/>
              </a:spcBef>
              <a:buSzPct val="100000"/>
            </a:pPr>
            <a:r>
              <a:rPr kumimoji="1" lang="ja-JP" altLang="en-US" sz="1800" dirty="0"/>
              <a:t>追加</a:t>
            </a:r>
          </a:p>
        </p:txBody>
      </p:sp>
    </p:spTree>
    <p:extLst>
      <p:ext uri="{BB962C8B-B14F-4D97-AF65-F5344CB8AC3E}">
        <p14:creationId xmlns:p14="http://schemas.microsoft.com/office/powerpoint/2010/main" val="3059589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2"/>
            </p:custDataLst>
            <p:extLst>
              <p:ext uri="{D42A27DB-BD31-4B8C-83A1-F6EECF244321}">
                <p14:modId xmlns:p14="http://schemas.microsoft.com/office/powerpoint/2010/main" val="37718729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771" name="think-cell スライド" r:id="rId4" imgW="563" imgH="564" progId="TCLayout.ActiveDocument.1">
                  <p:embed/>
                </p:oleObj>
              </mc:Choice>
              <mc:Fallback>
                <p:oleObj name="think-cell スライド" r:id="rId4" imgW="563" imgH="564"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 name="図 1"/>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09479" y="309196"/>
            <a:ext cx="1894832" cy="597653"/>
          </a:xfrm>
          <a:prstGeom prst="rect">
            <a:avLst/>
          </a:prstGeom>
        </p:spPr>
      </p:pic>
      <p:sp>
        <p:nvSpPr>
          <p:cNvPr id="12" name="正方形/長方形 11"/>
          <p:cNvSpPr/>
          <p:nvPr/>
        </p:nvSpPr>
        <p:spPr bwMode="gray">
          <a:xfrm>
            <a:off x="2427141" y="348721"/>
            <a:ext cx="4150800" cy="388620"/>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2000" b="1" dirty="0">
                <a:solidFill>
                  <a:srgbClr val="019FDE"/>
                </a:solidFill>
                <a:latin typeface="メイリオ" panose="020B0604030504040204" pitchFamily="50" charset="-128"/>
                <a:ea typeface="メイリオ" panose="020B0604030504040204" pitchFamily="50" charset="-128"/>
              </a:rPr>
              <a:t>省エネ家電利用意向実態アンケート</a:t>
            </a:r>
          </a:p>
        </p:txBody>
      </p:sp>
      <p:sp>
        <p:nvSpPr>
          <p:cNvPr id="14" name="テキスト ボックス 13"/>
          <p:cNvSpPr txBox="1"/>
          <p:nvPr/>
        </p:nvSpPr>
        <p:spPr>
          <a:xfrm>
            <a:off x="2451855" y="701492"/>
            <a:ext cx="4150800" cy="226591"/>
          </a:xfrm>
          <a:prstGeom prst="rect">
            <a:avLst/>
          </a:prstGeom>
          <a:noFill/>
        </p:spPr>
        <p:txBody>
          <a:bodyPr wrap="square" lIns="36000" tIns="36000" rIns="36000" bIns="36000" rtlCol="0" anchor="ctr" anchorCtr="0">
            <a:noAutofit/>
          </a:bodyPr>
          <a:lstStyle/>
          <a:p>
            <a:pPr>
              <a:spcBef>
                <a:spcPts val="0"/>
              </a:spcBef>
              <a:buSzPct val="100000"/>
            </a:pPr>
            <a:r>
              <a:rPr kumimoji="1" lang="ja-JP" altLang="en-US" sz="1000" dirty="0">
                <a:latin typeface="メイリオ" panose="020B0604030504040204" pitchFamily="50" charset="-128"/>
                <a:ea typeface="メイリオ" panose="020B0604030504040204" pitchFamily="50" charset="-128"/>
              </a:rPr>
              <a:t>省エネ家電の利用意向を調査しています。わかる範囲でお答えください。</a:t>
            </a:r>
          </a:p>
        </p:txBody>
      </p:sp>
      <p:grpSp>
        <p:nvGrpSpPr>
          <p:cNvPr id="92" name="グループ化 91"/>
          <p:cNvGrpSpPr/>
          <p:nvPr/>
        </p:nvGrpSpPr>
        <p:grpSpPr>
          <a:xfrm>
            <a:off x="279000" y="972782"/>
            <a:ext cx="6300000" cy="684655"/>
            <a:chOff x="279000" y="972782"/>
            <a:chExt cx="6300000" cy="684655"/>
          </a:xfrm>
        </p:grpSpPr>
        <p:sp>
          <p:nvSpPr>
            <p:cNvPr id="5" name="角丸四角形 4"/>
            <p:cNvSpPr/>
            <p:nvPr/>
          </p:nvSpPr>
          <p:spPr bwMode="gray">
            <a:xfrm>
              <a:off x="279000" y="972782"/>
              <a:ext cx="6300000" cy="252000"/>
            </a:xfrm>
            <a:prstGeom prst="roundRect">
              <a:avLst/>
            </a:prstGeom>
            <a:solidFill>
              <a:srgbClr val="019FDE"/>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en-US" altLang="ja-JP" sz="1400" b="1" dirty="0">
                  <a:solidFill>
                    <a:schemeClr val="bg1"/>
                  </a:solidFill>
                  <a:latin typeface="メイリオ" panose="020B0604030504040204" pitchFamily="50" charset="-128"/>
                  <a:ea typeface="メイリオ" panose="020B0604030504040204" pitchFamily="50" charset="-128"/>
                </a:rPr>
                <a:t>1</a:t>
              </a:r>
              <a:r>
                <a:rPr kumimoji="1" lang="ja-JP" altLang="en-US" sz="1400" b="1" dirty="0" err="1">
                  <a:solidFill>
                    <a:schemeClr val="bg1"/>
                  </a:solidFill>
                  <a:latin typeface="メイリオ" panose="020B0604030504040204" pitchFamily="50" charset="-128"/>
                  <a:ea typeface="メイリオ" panose="020B0604030504040204" pitchFamily="50" charset="-128"/>
                </a:rPr>
                <a:t>．</a:t>
              </a:r>
              <a:r>
                <a:rPr kumimoji="1" lang="ja-JP" altLang="en-US" sz="1400" b="1" dirty="0">
                  <a:solidFill>
                    <a:schemeClr val="bg1"/>
                  </a:solidFill>
                  <a:latin typeface="メイリオ" panose="020B0604030504040204" pitchFamily="50" charset="-128"/>
                  <a:ea typeface="メイリオ" panose="020B0604030504040204" pitchFamily="50" charset="-128"/>
                </a:rPr>
                <a:t>あなたご自身について</a:t>
              </a:r>
            </a:p>
          </p:txBody>
        </p:sp>
        <p:sp>
          <p:nvSpPr>
            <p:cNvPr id="20" name="テキスト ボックス 19"/>
            <p:cNvSpPr txBox="1"/>
            <p:nvPr/>
          </p:nvSpPr>
          <p:spPr>
            <a:xfrm>
              <a:off x="279000" y="1255819"/>
              <a:ext cx="6300000" cy="401618"/>
            </a:xfrm>
            <a:prstGeom prst="rect">
              <a:avLst/>
            </a:prstGeom>
            <a:noFill/>
          </p:spPr>
          <p:txBody>
            <a:bodyPr wrap="square" lIns="36000" tIns="36000" rIns="36000" bIns="36000" rtlCol="0" anchor="t" anchorCtr="0">
              <a:noAutofit/>
            </a:bodyPr>
            <a:lstStyle/>
            <a:p>
              <a:pPr>
                <a:spcBef>
                  <a:spcPts val="400"/>
                </a:spcBef>
                <a:buSzPct val="100000"/>
                <a:tabLst>
                  <a:tab pos="450850" algn="l"/>
                </a:tabLst>
              </a:pPr>
              <a:r>
                <a:rPr kumimoji="1" lang="ja-JP" altLang="en-US" sz="1050" dirty="0">
                  <a:latin typeface="メイリオ" panose="020B0604030504040204" pitchFamily="50" charset="-128"/>
                  <a:ea typeface="メイリオ" panose="020B0604030504040204" pitchFamily="50" charset="-128"/>
                </a:rPr>
                <a:t>性別　</a:t>
              </a:r>
              <a:r>
                <a:rPr kumimoji="1" lang="en-US" altLang="ja-JP" sz="105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 男性　□ 女性　□ その他</a:t>
              </a:r>
              <a:endParaRPr kumimoji="1" lang="en-US" altLang="ja-JP" sz="1050" dirty="0">
                <a:latin typeface="メイリオ" panose="020B0604030504040204" pitchFamily="50" charset="-128"/>
                <a:ea typeface="メイリオ" panose="020B0604030504040204" pitchFamily="50" charset="-128"/>
              </a:endParaRPr>
            </a:p>
            <a:p>
              <a:pPr>
                <a:spcBef>
                  <a:spcPts val="400"/>
                </a:spcBef>
                <a:buSzPct val="100000"/>
                <a:tabLst>
                  <a:tab pos="450850" algn="l"/>
                </a:tabLst>
              </a:pPr>
              <a:r>
                <a:rPr kumimoji="1" lang="ja-JP" altLang="en-US" sz="1050" dirty="0">
                  <a:latin typeface="メイリオ" panose="020B0604030504040204" pitchFamily="50" charset="-128"/>
                  <a:ea typeface="メイリオ" panose="020B0604030504040204" pitchFamily="50" charset="-128"/>
                </a:rPr>
                <a:t>年齢　</a:t>
              </a:r>
              <a:r>
                <a:rPr kumimoji="1" lang="en-US" altLang="ja-JP" sz="105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 </a:t>
              </a:r>
              <a:r>
                <a:rPr kumimoji="1" lang="en-US" altLang="ja-JP" sz="1050" dirty="0">
                  <a:latin typeface="メイリオ" panose="020B0604030504040204" pitchFamily="50" charset="-128"/>
                  <a:ea typeface="メイリオ" panose="020B0604030504040204" pitchFamily="50" charset="-128"/>
                </a:rPr>
                <a:t>10</a:t>
              </a:r>
              <a:r>
                <a:rPr kumimoji="1" lang="ja-JP" altLang="en-US" sz="1050" dirty="0">
                  <a:latin typeface="メイリオ" panose="020B0604030504040204" pitchFamily="50" charset="-128"/>
                  <a:ea typeface="メイリオ" panose="020B0604030504040204" pitchFamily="50" charset="-128"/>
                </a:rPr>
                <a:t>代以下　□ </a:t>
              </a:r>
              <a:r>
                <a:rPr kumimoji="1" lang="en-US" altLang="ja-JP" sz="1050" dirty="0">
                  <a:latin typeface="メイリオ" panose="020B0604030504040204" pitchFamily="50" charset="-128"/>
                  <a:ea typeface="メイリオ" panose="020B0604030504040204" pitchFamily="50" charset="-128"/>
                </a:rPr>
                <a:t>20</a:t>
              </a:r>
              <a:r>
                <a:rPr kumimoji="1" lang="ja-JP" altLang="en-US" sz="1050" dirty="0">
                  <a:latin typeface="メイリオ" panose="020B0604030504040204" pitchFamily="50" charset="-128"/>
                  <a:ea typeface="メイリオ" panose="020B0604030504040204" pitchFamily="50" charset="-128"/>
                </a:rPr>
                <a:t>代　□ </a:t>
              </a:r>
              <a:r>
                <a:rPr kumimoji="1" lang="en-US" altLang="ja-JP" sz="1050" dirty="0">
                  <a:latin typeface="メイリオ" panose="020B0604030504040204" pitchFamily="50" charset="-128"/>
                  <a:ea typeface="メイリオ" panose="020B0604030504040204" pitchFamily="50" charset="-128"/>
                </a:rPr>
                <a:t>30</a:t>
              </a:r>
              <a:r>
                <a:rPr kumimoji="1" lang="ja-JP" altLang="en-US" sz="1050" dirty="0">
                  <a:latin typeface="メイリオ" panose="020B0604030504040204" pitchFamily="50" charset="-128"/>
                  <a:ea typeface="メイリオ" panose="020B0604030504040204" pitchFamily="50" charset="-128"/>
                </a:rPr>
                <a:t>代　□ </a:t>
              </a:r>
              <a:r>
                <a:rPr kumimoji="1" lang="en-US" altLang="ja-JP" sz="1050" dirty="0">
                  <a:latin typeface="メイリオ" panose="020B0604030504040204" pitchFamily="50" charset="-128"/>
                  <a:ea typeface="メイリオ" panose="020B0604030504040204" pitchFamily="50" charset="-128"/>
                </a:rPr>
                <a:t>40</a:t>
              </a:r>
              <a:r>
                <a:rPr kumimoji="1" lang="ja-JP" altLang="en-US" sz="1050" dirty="0">
                  <a:latin typeface="メイリオ" panose="020B0604030504040204" pitchFamily="50" charset="-128"/>
                  <a:ea typeface="メイリオ" panose="020B0604030504040204" pitchFamily="50" charset="-128"/>
                </a:rPr>
                <a:t>代　□ </a:t>
              </a:r>
              <a:r>
                <a:rPr kumimoji="1" lang="en-US" altLang="ja-JP" sz="1050" dirty="0">
                  <a:latin typeface="メイリオ" panose="020B0604030504040204" pitchFamily="50" charset="-128"/>
                  <a:ea typeface="メイリオ" panose="020B0604030504040204" pitchFamily="50" charset="-128"/>
                </a:rPr>
                <a:t>50</a:t>
              </a:r>
              <a:r>
                <a:rPr kumimoji="1" lang="ja-JP" altLang="en-US" sz="1050" dirty="0">
                  <a:latin typeface="メイリオ" panose="020B0604030504040204" pitchFamily="50" charset="-128"/>
                  <a:ea typeface="メイリオ" panose="020B0604030504040204" pitchFamily="50" charset="-128"/>
                </a:rPr>
                <a:t>代　□ </a:t>
              </a:r>
              <a:r>
                <a:rPr kumimoji="1" lang="en-US" altLang="ja-JP" sz="1050" dirty="0">
                  <a:latin typeface="メイリオ" panose="020B0604030504040204" pitchFamily="50" charset="-128"/>
                  <a:ea typeface="メイリオ" panose="020B0604030504040204" pitchFamily="50" charset="-128"/>
                </a:rPr>
                <a:t>60</a:t>
              </a:r>
              <a:r>
                <a:rPr kumimoji="1" lang="ja-JP" altLang="en-US" sz="1050" dirty="0">
                  <a:latin typeface="メイリオ" panose="020B0604030504040204" pitchFamily="50" charset="-128"/>
                  <a:ea typeface="メイリオ" panose="020B0604030504040204" pitchFamily="50" charset="-128"/>
                </a:rPr>
                <a:t>代　□ </a:t>
              </a:r>
              <a:r>
                <a:rPr kumimoji="1" lang="en-US" altLang="ja-JP" sz="1050" dirty="0">
                  <a:latin typeface="メイリオ" panose="020B0604030504040204" pitchFamily="50" charset="-128"/>
                  <a:ea typeface="メイリオ" panose="020B0604030504040204" pitchFamily="50" charset="-128"/>
                </a:rPr>
                <a:t>70</a:t>
              </a:r>
              <a:r>
                <a:rPr kumimoji="1" lang="ja-JP" altLang="en-US" sz="1050" dirty="0">
                  <a:latin typeface="メイリオ" panose="020B0604030504040204" pitchFamily="50" charset="-128"/>
                  <a:ea typeface="メイリオ" panose="020B0604030504040204" pitchFamily="50" charset="-128"/>
                </a:rPr>
                <a:t>代以上</a:t>
              </a:r>
              <a:endParaRPr kumimoji="1" lang="en-US" altLang="ja-JP" sz="1050" dirty="0">
                <a:latin typeface="メイリオ" panose="020B0604030504040204" pitchFamily="50" charset="-128"/>
                <a:ea typeface="メイリオ" panose="020B0604030504040204" pitchFamily="50" charset="-128"/>
              </a:endParaRPr>
            </a:p>
          </p:txBody>
        </p:sp>
      </p:grpSp>
      <p:grpSp>
        <p:nvGrpSpPr>
          <p:cNvPr id="105" name="グループ化 104"/>
          <p:cNvGrpSpPr/>
          <p:nvPr/>
        </p:nvGrpSpPr>
        <p:grpSpPr>
          <a:xfrm>
            <a:off x="279000" y="3633883"/>
            <a:ext cx="6372000" cy="1871735"/>
            <a:chOff x="279000" y="3657329"/>
            <a:chExt cx="6372000" cy="1871735"/>
          </a:xfrm>
        </p:grpSpPr>
        <p:sp>
          <p:nvSpPr>
            <p:cNvPr id="65" name="右矢印 64"/>
            <p:cNvSpPr/>
            <p:nvPr/>
          </p:nvSpPr>
          <p:spPr bwMode="gray">
            <a:xfrm>
              <a:off x="3325766" y="3664321"/>
              <a:ext cx="206467" cy="238016"/>
            </a:xfrm>
            <a:prstGeom prst="rightArrow">
              <a:avLst/>
            </a:prstGeom>
            <a:solidFill>
              <a:schemeClr val="tx2"/>
            </a:solidFill>
            <a:ln w="12700" algn="ctr">
              <a:solidFill>
                <a:schemeClr val="tx2"/>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p>
          </p:txBody>
        </p:sp>
        <p:grpSp>
          <p:nvGrpSpPr>
            <p:cNvPr id="103" name="グループ化 102"/>
            <p:cNvGrpSpPr/>
            <p:nvPr/>
          </p:nvGrpSpPr>
          <p:grpSpPr>
            <a:xfrm>
              <a:off x="279000" y="3657329"/>
              <a:ext cx="6372000" cy="1871735"/>
              <a:chOff x="279000" y="3714348"/>
              <a:chExt cx="6372000" cy="1871735"/>
            </a:xfrm>
          </p:grpSpPr>
          <p:sp>
            <p:nvSpPr>
              <p:cNvPr id="59" name="テキスト ボックス 58"/>
              <p:cNvSpPr txBox="1"/>
              <p:nvPr/>
            </p:nvSpPr>
            <p:spPr>
              <a:xfrm>
                <a:off x="279000" y="4434083"/>
                <a:ext cx="3024000" cy="1152000"/>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すでに購入済み　➡</a:t>
                </a:r>
                <a:r>
                  <a:rPr kumimoji="1" lang="en-US" altLang="ja-JP" sz="1050" dirty="0">
                    <a:latin typeface="メイリオ" panose="020B0604030504040204" pitchFamily="50" charset="-128"/>
                    <a:ea typeface="メイリオ" panose="020B0604030504040204" pitchFamily="50" charset="-128"/>
                  </a:rPr>
                  <a:t>Q4</a:t>
                </a:r>
                <a:r>
                  <a:rPr kumimoji="1" lang="ja-JP" altLang="en-US" sz="1050" dirty="0">
                    <a:latin typeface="メイリオ" panose="020B0604030504040204" pitchFamily="50" charset="-128"/>
                    <a:ea typeface="メイリオ" panose="020B0604030504040204" pitchFamily="50" charset="-128"/>
                  </a:rPr>
                  <a:t>を飛ばす</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機会があれば購入したいと思っていた</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興味はあったが、購入対象ではなかった</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興味がなかった</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省エネ家電のことを知らなかった</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テレビ・エアコン・冷蔵庫を利用していない</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わからない</a:t>
                </a:r>
              </a:p>
            </p:txBody>
          </p:sp>
          <p:grpSp>
            <p:nvGrpSpPr>
              <p:cNvPr id="94" name="グループ化 93"/>
              <p:cNvGrpSpPr/>
              <p:nvPr/>
            </p:nvGrpSpPr>
            <p:grpSpPr>
              <a:xfrm>
                <a:off x="279000" y="3714348"/>
                <a:ext cx="6372000" cy="509628"/>
                <a:chOff x="279000" y="3714348"/>
                <a:chExt cx="6372000" cy="509628"/>
              </a:xfrm>
            </p:grpSpPr>
            <p:sp>
              <p:nvSpPr>
                <p:cNvPr id="7" name="角丸四角形 6"/>
                <p:cNvSpPr/>
                <p:nvPr/>
              </p:nvSpPr>
              <p:spPr bwMode="gray">
                <a:xfrm>
                  <a:off x="279000" y="3714348"/>
                  <a:ext cx="3024000" cy="252000"/>
                </a:xfrm>
                <a:prstGeom prst="roundRect">
                  <a:avLst/>
                </a:prstGeom>
                <a:solidFill>
                  <a:srgbClr val="019FDE"/>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ja-JP" altLang="en-US" sz="1400" b="1" dirty="0">
                      <a:solidFill>
                        <a:schemeClr val="bg1"/>
                      </a:solidFill>
                      <a:latin typeface="メイリオ" panose="020B0604030504040204" pitchFamily="50" charset="-128"/>
                      <a:ea typeface="メイリオ" panose="020B0604030504040204" pitchFamily="50" charset="-128"/>
                    </a:rPr>
                    <a:t>３．これまでの検討状況について</a:t>
                  </a:r>
                </a:p>
              </p:txBody>
            </p:sp>
            <p:sp>
              <p:nvSpPr>
                <p:cNvPr id="57" name="角丸四角形 56"/>
                <p:cNvSpPr/>
                <p:nvPr/>
              </p:nvSpPr>
              <p:spPr bwMode="gray">
                <a:xfrm>
                  <a:off x="3555000" y="3714348"/>
                  <a:ext cx="3024000" cy="252000"/>
                </a:xfrm>
                <a:prstGeom prst="roundRect">
                  <a:avLst/>
                </a:prstGeom>
                <a:solidFill>
                  <a:srgbClr val="019FDE"/>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ja-JP" altLang="en-US" sz="1400" b="1" dirty="0">
                      <a:solidFill>
                        <a:schemeClr val="bg1"/>
                      </a:solidFill>
                      <a:latin typeface="メイリオ" panose="020B0604030504040204" pitchFamily="50" charset="-128"/>
                      <a:ea typeface="メイリオ" panose="020B0604030504040204" pitchFamily="50" charset="-128"/>
                    </a:rPr>
                    <a:t>４．今後の購入意向について</a:t>
                  </a:r>
                </a:p>
              </p:txBody>
            </p:sp>
            <p:sp>
              <p:nvSpPr>
                <p:cNvPr id="58" name="テキスト ボックス 57"/>
                <p:cNvSpPr txBox="1"/>
                <p:nvPr/>
              </p:nvSpPr>
              <p:spPr>
                <a:xfrm>
                  <a:off x="279000" y="3997385"/>
                  <a:ext cx="3024000" cy="226591"/>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	</a:t>
                  </a:r>
                  <a:r>
                    <a:rPr kumimoji="1" lang="ja-JP" altLang="en-US" sz="1200" b="1" u="sng" dirty="0">
                      <a:latin typeface="メイリオ" panose="020B0604030504040204" pitchFamily="50" charset="-128"/>
                      <a:ea typeface="メイリオ" panose="020B0604030504040204" pitchFamily="50" charset="-128"/>
                    </a:rPr>
                    <a:t>イベント前</a:t>
                  </a:r>
                  <a:r>
                    <a:rPr kumimoji="1" lang="ja-JP" altLang="en-US" sz="1200" dirty="0">
                      <a:latin typeface="メイリオ" panose="020B0604030504040204" pitchFamily="50" charset="-128"/>
                      <a:ea typeface="メイリオ" panose="020B0604030504040204" pitchFamily="50" charset="-128"/>
                    </a:rPr>
                    <a:t>、省エネ家電に興味があり</a:t>
                  </a:r>
                  <a:br>
                    <a:rPr kumimoji="1" lang="en-US" altLang="ja-JP" sz="1200" dirty="0">
                      <a:latin typeface="メイリオ" panose="020B0604030504040204" pitchFamily="50" charset="-128"/>
                      <a:ea typeface="メイリオ" panose="020B0604030504040204" pitchFamily="50" charset="-128"/>
                    </a:rPr>
                  </a:br>
                  <a:r>
                    <a:rPr kumimoji="1" lang="en-US" altLang="ja-JP" sz="1200" dirty="0">
                      <a:latin typeface="メイリオ" panose="020B0604030504040204" pitchFamily="50" charset="-128"/>
                      <a:ea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rPr>
                    <a:t>ましたか（</a:t>
                  </a:r>
                  <a:r>
                    <a:rPr kumimoji="1" lang="en-US" altLang="ja-JP" sz="1200" dirty="0">
                      <a:latin typeface="メイリオ" panose="020B0604030504040204" pitchFamily="50" charset="-128"/>
                      <a:ea typeface="メイリオ" panose="020B0604030504040204" pitchFamily="50" charset="-128"/>
                    </a:rPr>
                    <a:t>1</a:t>
                  </a:r>
                  <a:r>
                    <a:rPr kumimoji="1" lang="ja-JP" altLang="en-US" sz="1200" dirty="0">
                      <a:latin typeface="メイリオ" panose="020B0604030504040204" pitchFamily="50" charset="-128"/>
                      <a:ea typeface="メイリオ" panose="020B0604030504040204" pitchFamily="50" charset="-128"/>
                    </a:rPr>
                    <a:t>つ回答）。</a:t>
                  </a:r>
                </a:p>
              </p:txBody>
            </p:sp>
            <p:sp>
              <p:nvSpPr>
                <p:cNvPr id="66" name="テキスト ボックス 65"/>
                <p:cNvSpPr txBox="1"/>
                <p:nvPr/>
              </p:nvSpPr>
              <p:spPr>
                <a:xfrm>
                  <a:off x="3555000" y="3997385"/>
                  <a:ext cx="3096000" cy="226591"/>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	</a:t>
                  </a:r>
                  <a:r>
                    <a:rPr kumimoji="1" lang="ja-JP" altLang="en-US" sz="1200" b="1" u="sng" dirty="0">
                      <a:latin typeface="メイリオ" panose="020B0604030504040204" pitchFamily="50" charset="-128"/>
                      <a:ea typeface="メイリオ" panose="020B0604030504040204" pitchFamily="50" charset="-128"/>
                    </a:rPr>
                    <a:t>イベントに参加されて</a:t>
                  </a:r>
                  <a:r>
                    <a:rPr kumimoji="1" lang="ja-JP" altLang="en-US" sz="1200" dirty="0">
                      <a:latin typeface="メイリオ" panose="020B0604030504040204" pitchFamily="50" charset="-128"/>
                      <a:ea typeface="メイリオ" panose="020B0604030504040204" pitchFamily="50" charset="-128"/>
                    </a:rPr>
                    <a:t>、省エネ家電を</a:t>
                  </a:r>
                  <a:br>
                    <a:rPr kumimoji="1" lang="en-US" altLang="ja-JP" sz="1200" dirty="0">
                      <a:latin typeface="メイリオ" panose="020B0604030504040204" pitchFamily="50" charset="-128"/>
                      <a:ea typeface="メイリオ" panose="020B0604030504040204" pitchFamily="50" charset="-128"/>
                    </a:rPr>
                  </a:br>
                  <a:r>
                    <a:rPr kumimoji="1" lang="en-US" altLang="ja-JP" sz="1200" dirty="0">
                      <a:latin typeface="メイリオ" panose="020B0604030504040204" pitchFamily="50" charset="-128"/>
                      <a:ea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rPr>
                    <a:t>購入したいと思いましたか（</a:t>
                  </a:r>
                  <a:r>
                    <a:rPr kumimoji="1" lang="en-US" altLang="ja-JP" sz="1200" dirty="0">
                      <a:latin typeface="メイリオ" panose="020B0604030504040204" pitchFamily="50" charset="-128"/>
                      <a:ea typeface="メイリオ" panose="020B0604030504040204" pitchFamily="50" charset="-128"/>
                    </a:rPr>
                    <a:t>1</a:t>
                  </a:r>
                  <a:r>
                    <a:rPr kumimoji="1" lang="ja-JP" altLang="en-US" sz="1200" dirty="0">
                      <a:latin typeface="メイリオ" panose="020B0604030504040204" pitchFamily="50" charset="-128"/>
                      <a:ea typeface="メイリオ" panose="020B0604030504040204" pitchFamily="50" charset="-128"/>
                    </a:rPr>
                    <a:t>つ回答）。</a:t>
                  </a:r>
                </a:p>
              </p:txBody>
            </p:sp>
          </p:grpSp>
          <p:sp>
            <p:nvSpPr>
              <p:cNvPr id="67" name="テキスト ボックス 66"/>
              <p:cNvSpPr txBox="1"/>
              <p:nvPr/>
            </p:nvSpPr>
            <p:spPr>
              <a:xfrm>
                <a:off x="3555000" y="4434083"/>
                <a:ext cx="3024000" cy="972000"/>
              </a:xfrm>
              <a:prstGeom prst="rect">
                <a:avLst/>
              </a:prstGeom>
              <a:noFill/>
            </p:spPr>
            <p:txBody>
              <a:bodyPr wrap="square" lIns="36000" tIns="36000" rIns="36000" bIns="36000" rtlCol="0" anchor="t" anchorCtr="0">
                <a:noAutofit/>
              </a:bodyPr>
              <a:lstStyle/>
              <a:p>
                <a:pPr>
                  <a:spcBef>
                    <a:spcPts val="200"/>
                  </a:spcBef>
                  <a:buSzPct val="100000"/>
                </a:pPr>
                <a:r>
                  <a:rPr kumimoji="1" lang="ja-JP" altLang="en-US" sz="1050" dirty="0">
                    <a:latin typeface="メイリオ" panose="020B0604030504040204" pitchFamily="50" charset="-128"/>
                    <a:ea typeface="メイリオ" panose="020B0604030504040204" pitchFamily="50" charset="-128"/>
                  </a:rPr>
                  <a:t>□ 機会があれば購入したいと思う</a:t>
                </a:r>
                <a:endParaRPr kumimoji="1" lang="en-US" altLang="ja-JP" sz="1050" dirty="0">
                  <a:latin typeface="メイリオ" panose="020B0604030504040204" pitchFamily="50" charset="-128"/>
                  <a:ea typeface="メイリオ" panose="020B0604030504040204" pitchFamily="50" charset="-128"/>
                </a:endParaRPr>
              </a:p>
              <a:p>
                <a:pPr>
                  <a:spcBef>
                    <a:spcPts val="200"/>
                  </a:spcBef>
                  <a:buSzPct val="100000"/>
                </a:pPr>
                <a:r>
                  <a:rPr kumimoji="1" lang="ja-JP" altLang="en-US" sz="1050" dirty="0">
                    <a:latin typeface="メイリオ" panose="020B0604030504040204" pitchFamily="50" charset="-128"/>
                    <a:ea typeface="メイリオ" panose="020B0604030504040204" pitchFamily="50" charset="-128"/>
                  </a:rPr>
                  <a:t>□ 興味はあるが、購入対象には入らない</a:t>
                </a:r>
                <a:endParaRPr kumimoji="1" lang="en-US" altLang="ja-JP" sz="1050" dirty="0">
                  <a:latin typeface="メイリオ" panose="020B0604030504040204" pitchFamily="50" charset="-128"/>
                  <a:ea typeface="メイリオ" panose="020B0604030504040204" pitchFamily="50" charset="-128"/>
                </a:endParaRPr>
              </a:p>
              <a:p>
                <a:pPr>
                  <a:spcBef>
                    <a:spcPts val="200"/>
                  </a:spcBef>
                  <a:buSzPct val="100000"/>
                </a:pPr>
                <a:r>
                  <a:rPr kumimoji="1" lang="ja-JP" altLang="en-US" sz="1050" dirty="0">
                    <a:latin typeface="メイリオ" panose="020B0604030504040204" pitchFamily="50" charset="-128"/>
                    <a:ea typeface="メイリオ" panose="020B0604030504040204" pitchFamily="50" charset="-128"/>
                  </a:rPr>
                  <a:t>□ 興味がない</a:t>
                </a:r>
                <a:endParaRPr kumimoji="1" lang="en-US" altLang="ja-JP" sz="1050" dirty="0">
                  <a:latin typeface="メイリオ" panose="020B0604030504040204" pitchFamily="50" charset="-128"/>
                  <a:ea typeface="メイリオ" panose="020B0604030504040204" pitchFamily="50" charset="-128"/>
                </a:endParaRPr>
              </a:p>
              <a:p>
                <a:pPr>
                  <a:spcBef>
                    <a:spcPts val="200"/>
                  </a:spcBef>
                  <a:buSzPct val="100000"/>
                </a:pPr>
                <a:r>
                  <a:rPr kumimoji="1" lang="ja-JP" altLang="en-US" sz="1050" dirty="0">
                    <a:latin typeface="メイリオ" panose="020B0604030504040204" pitchFamily="50" charset="-128"/>
                    <a:ea typeface="メイリオ" panose="020B0604030504040204" pitchFamily="50" charset="-128"/>
                  </a:rPr>
                  <a:t>□ テレビ・エアコン・冷蔵庫を利用していない</a:t>
                </a:r>
                <a:br>
                  <a:rPr kumimoji="1" lang="en-US" altLang="ja-JP" sz="1050" dirty="0">
                    <a:latin typeface="メイリオ" panose="020B0604030504040204" pitchFamily="50" charset="-128"/>
                    <a:ea typeface="メイリオ" panose="020B0604030504040204" pitchFamily="50" charset="-128"/>
                  </a:rPr>
                </a:br>
                <a:r>
                  <a:rPr kumimoji="1" lang="ja-JP" altLang="en-US" sz="1050" dirty="0">
                    <a:latin typeface="メイリオ" panose="020B0604030504040204" pitchFamily="50" charset="-128"/>
                    <a:ea typeface="メイリオ" panose="020B0604030504040204" pitchFamily="50" charset="-128"/>
                  </a:rPr>
                  <a:t>□ わからない</a:t>
                </a:r>
                <a:endParaRPr kumimoji="1" lang="en-US" altLang="ja-JP" sz="1050" dirty="0">
                  <a:latin typeface="メイリオ" panose="020B0604030504040204" pitchFamily="50" charset="-128"/>
                  <a:ea typeface="メイリオ" panose="020B0604030504040204" pitchFamily="50" charset="-128"/>
                </a:endParaRPr>
              </a:p>
            </p:txBody>
          </p:sp>
        </p:grpSp>
      </p:grpSp>
      <p:sp>
        <p:nvSpPr>
          <p:cNvPr id="71" name="テキスト ボックス 70"/>
          <p:cNvSpPr txBox="1"/>
          <p:nvPr/>
        </p:nvSpPr>
        <p:spPr>
          <a:xfrm>
            <a:off x="287338" y="6393288"/>
            <a:ext cx="6300000" cy="1152000"/>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a:t>
            </a:r>
            <a:r>
              <a:rPr kumimoji="1" lang="en-US" altLang="ja-JP" sz="1050" dirty="0">
                <a:latin typeface="メイリオ" panose="020B0604030504040204" pitchFamily="50" charset="-128"/>
                <a:ea typeface="メイリオ" panose="020B0604030504040204" pitchFamily="50" charset="-128"/>
              </a:rPr>
              <a:t>CO2</a:t>
            </a:r>
            <a:r>
              <a:rPr kumimoji="1" lang="ja-JP" altLang="en-US" sz="1050" dirty="0">
                <a:latin typeface="メイリオ" panose="020B0604030504040204" pitchFamily="50" charset="-128"/>
                <a:ea typeface="メイリオ" panose="020B0604030504040204" pitchFamily="50" charset="-128"/>
              </a:rPr>
              <a:t>の削減に貢献するため</a:t>
            </a: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これまでの家電よりも電気代が安くなると思ったため</a:t>
            </a: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これまでの家電よりも高機能であるため</a:t>
            </a: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みんな（周りの人）が省エネ家電を購入しているため</a:t>
            </a: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持っている家電が壊れたため</a:t>
            </a: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その他（具体的に　　　　　　　　　　　　　　　　　　　　　　　　　　　　　　　　　　　　）</a:t>
            </a: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特に理由はない・なんとなく</a:t>
            </a:r>
          </a:p>
        </p:txBody>
      </p:sp>
      <p:sp>
        <p:nvSpPr>
          <p:cNvPr id="9" name="角丸四角形 8"/>
          <p:cNvSpPr/>
          <p:nvPr/>
        </p:nvSpPr>
        <p:spPr bwMode="gray">
          <a:xfrm>
            <a:off x="279000" y="5541622"/>
            <a:ext cx="6300000" cy="252000"/>
          </a:xfrm>
          <a:prstGeom prst="roundRect">
            <a:avLst/>
          </a:prstGeom>
          <a:solidFill>
            <a:srgbClr val="019FDE"/>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ja-JP" altLang="en-US" sz="1400" b="1" dirty="0">
                <a:solidFill>
                  <a:schemeClr val="bg1"/>
                </a:solidFill>
                <a:latin typeface="メイリオ" panose="020B0604030504040204" pitchFamily="50" charset="-128"/>
                <a:ea typeface="メイリオ" panose="020B0604030504040204" pitchFamily="50" charset="-128"/>
              </a:rPr>
              <a:t>５．購入意向の理由について</a:t>
            </a:r>
          </a:p>
        </p:txBody>
      </p:sp>
      <p:sp>
        <p:nvSpPr>
          <p:cNvPr id="72" name="テキスト ボックス 71"/>
          <p:cNvSpPr txBox="1"/>
          <p:nvPr/>
        </p:nvSpPr>
        <p:spPr>
          <a:xfrm>
            <a:off x="279000" y="6187098"/>
            <a:ext cx="6300000" cy="242066"/>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rPr>
              <a:t>なぜ、省エネ家電を購入しましたか</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興味を持ちましたか（</a:t>
            </a:r>
            <a:r>
              <a:rPr kumimoji="1" lang="en-US" altLang="ja-JP" sz="1200" dirty="0">
                <a:latin typeface="メイリオ" panose="020B0604030504040204" pitchFamily="50" charset="-128"/>
                <a:ea typeface="メイリオ" panose="020B0604030504040204" pitchFamily="50" charset="-128"/>
              </a:rPr>
              <a:t>3</a:t>
            </a:r>
            <a:r>
              <a:rPr kumimoji="1" lang="ja-JP" altLang="en-US" sz="1200" dirty="0">
                <a:latin typeface="メイリオ" panose="020B0604030504040204" pitchFamily="50" charset="-128"/>
                <a:ea typeface="メイリオ" panose="020B0604030504040204" pitchFamily="50" charset="-128"/>
              </a:rPr>
              <a:t>つまで）。</a:t>
            </a:r>
          </a:p>
        </p:txBody>
      </p:sp>
      <p:sp>
        <p:nvSpPr>
          <p:cNvPr id="28" name="テキスト ボックス 27"/>
          <p:cNvSpPr txBox="1"/>
          <p:nvPr/>
        </p:nvSpPr>
        <p:spPr>
          <a:xfrm>
            <a:off x="315096" y="3271148"/>
            <a:ext cx="6300000" cy="288000"/>
          </a:xfrm>
          <a:prstGeom prst="rect">
            <a:avLst/>
          </a:prstGeom>
          <a:noFill/>
        </p:spPr>
        <p:txBody>
          <a:bodyPr wrap="square" lIns="36000" tIns="36000" rIns="36000" bIns="36000" rtlCol="0" anchor="t" anchorCtr="0">
            <a:noAutofit/>
          </a:bodyPr>
          <a:lstStyle/>
          <a:p>
            <a:pPr>
              <a:spcBef>
                <a:spcPts val="0"/>
              </a:spcBef>
              <a:buSzPct val="100000"/>
              <a:tabLst>
                <a:tab pos="263525" algn="l"/>
              </a:tabLst>
            </a:pPr>
            <a:r>
              <a:rPr kumimoji="1" lang="ja-JP" altLang="en-US" sz="900" dirty="0">
                <a:latin typeface="メイリオ" panose="020B0604030504040204" pitchFamily="50" charset="-128"/>
                <a:ea typeface="メイリオ" panose="020B0604030504040204" pitchFamily="50" charset="-128"/>
              </a:rPr>
              <a:t>*</a:t>
            </a:r>
            <a:r>
              <a:rPr kumimoji="1" lang="en-US" altLang="ja-JP" sz="900" dirty="0">
                <a:latin typeface="メイリオ" panose="020B0604030504040204" pitchFamily="50" charset="-128"/>
                <a:ea typeface="メイリオ" panose="020B0604030504040204" pitchFamily="50" charset="-128"/>
              </a:rPr>
              <a:t>1:	</a:t>
            </a:r>
            <a:r>
              <a:rPr kumimoji="1" lang="ja-JP" altLang="en-US" sz="900" dirty="0">
                <a:latin typeface="メイリオ" panose="020B0604030504040204" pitchFamily="50" charset="-128"/>
                <a:ea typeface="メイリオ" panose="020B0604030504040204" pitchFamily="50" charset="-128"/>
              </a:rPr>
              <a:t>「</a:t>
            </a:r>
            <a:r>
              <a:rPr kumimoji="1" lang="en-US" altLang="ja-JP" sz="900" dirty="0">
                <a:latin typeface="メイリオ" panose="020B0604030504040204" pitchFamily="50" charset="-128"/>
                <a:ea typeface="メイリオ" panose="020B0604030504040204" pitchFamily="50" charset="-128"/>
              </a:rPr>
              <a:t>5</a:t>
            </a:r>
            <a:r>
              <a:rPr kumimoji="1" lang="ja-JP" altLang="en-US" sz="900" dirty="0">
                <a:latin typeface="メイリオ" panose="020B0604030504040204" pitchFamily="50" charset="-128"/>
                <a:ea typeface="メイリオ" panose="020B0604030504040204" pitchFamily="50" charset="-128"/>
              </a:rPr>
              <a:t>つ星家電」とは、統一省エネルギーラベル（右図参照）で☆</a:t>
            </a:r>
            <a:r>
              <a:rPr kumimoji="1" lang="en-US" altLang="ja-JP" sz="900" dirty="0">
                <a:latin typeface="メイリオ" panose="020B0604030504040204" pitchFamily="50" charset="-128"/>
                <a:ea typeface="メイリオ" panose="020B0604030504040204" pitchFamily="50" charset="-128"/>
              </a:rPr>
              <a:t>5</a:t>
            </a:r>
            <a:r>
              <a:rPr kumimoji="1" lang="ja-JP" altLang="en-US" sz="900" dirty="0" err="1">
                <a:latin typeface="メイリオ" panose="020B0604030504040204" pitchFamily="50" charset="-128"/>
                <a:ea typeface="メイリオ" panose="020B0604030504040204" pitchFamily="50" charset="-128"/>
              </a:rPr>
              <a:t>つの</a:t>
            </a:r>
            <a:r>
              <a:rPr kumimoji="1" lang="ja-JP" altLang="en-US" sz="900" dirty="0">
                <a:latin typeface="メイリオ" panose="020B0604030504040204" pitchFamily="50" charset="-128"/>
                <a:ea typeface="メイリオ" panose="020B0604030504040204" pitchFamily="50" charset="-128"/>
              </a:rPr>
              <a:t>家電を指します。</a:t>
            </a:r>
            <a:br>
              <a:rPr kumimoji="1" lang="en-US" altLang="ja-JP" sz="900" dirty="0">
                <a:latin typeface="メイリオ" panose="020B0604030504040204" pitchFamily="50" charset="-128"/>
                <a:ea typeface="メイリオ" panose="020B0604030504040204" pitchFamily="50" charset="-128"/>
              </a:rPr>
            </a:br>
            <a:r>
              <a:rPr kumimoji="1" lang="en-US" altLang="ja-JP" sz="900" dirty="0">
                <a:latin typeface="メイリオ" panose="020B0604030504040204" pitchFamily="50" charset="-128"/>
                <a:ea typeface="メイリオ" panose="020B0604030504040204" pitchFamily="50" charset="-128"/>
              </a:rPr>
              <a:t>	</a:t>
            </a:r>
            <a:r>
              <a:rPr kumimoji="1" lang="ja-JP" altLang="en-US" sz="900" dirty="0">
                <a:latin typeface="メイリオ" panose="020B0604030504040204" pitchFamily="50" charset="-128"/>
                <a:ea typeface="メイリオ" panose="020B0604030504040204" pitchFamily="50" charset="-128"/>
              </a:rPr>
              <a:t>そのうち、冷蔵庫、エアコン、テレビについてお伺いします。</a:t>
            </a:r>
          </a:p>
        </p:txBody>
      </p:sp>
      <p:sp>
        <p:nvSpPr>
          <p:cNvPr id="73" name="テキスト ボックス 72"/>
          <p:cNvSpPr txBox="1"/>
          <p:nvPr/>
        </p:nvSpPr>
        <p:spPr>
          <a:xfrm>
            <a:off x="523156" y="2298967"/>
            <a:ext cx="2232000" cy="1080000"/>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1050" u="sng" dirty="0">
                <a:latin typeface="メイリオ" panose="020B0604030504040204" pitchFamily="50" charset="-128"/>
                <a:ea typeface="メイリオ" panose="020B0604030504040204" pitchFamily="50" charset="-128"/>
              </a:rPr>
              <a:t>◎</a:t>
            </a:r>
            <a:r>
              <a:rPr kumimoji="1" lang="en-US" altLang="ja-JP" sz="1050" u="sng" dirty="0">
                <a:latin typeface="メイリオ" panose="020B0604030504040204" pitchFamily="50" charset="-128"/>
                <a:ea typeface="メイリオ" panose="020B0604030504040204" pitchFamily="50" charset="-128"/>
              </a:rPr>
              <a:t>5</a:t>
            </a:r>
            <a:r>
              <a:rPr kumimoji="1" lang="ja-JP" altLang="en-US" sz="1050" u="sng" dirty="0">
                <a:latin typeface="メイリオ" panose="020B0604030504040204" pitchFamily="50" charset="-128"/>
                <a:ea typeface="メイリオ" panose="020B0604030504040204" pitchFamily="50" charset="-128"/>
              </a:rPr>
              <a:t>つ星家電</a:t>
            </a:r>
            <a:r>
              <a:rPr kumimoji="1" lang="ja-JP" altLang="en-US" sz="1050" u="sng" baseline="30000" dirty="0">
                <a:latin typeface="メイリオ" panose="020B0604030504040204" pitchFamily="50" charset="-128"/>
                <a:ea typeface="メイリオ" panose="020B0604030504040204" pitchFamily="50" charset="-128"/>
              </a:rPr>
              <a:t>*</a:t>
            </a:r>
            <a:r>
              <a:rPr kumimoji="1" lang="en-US" altLang="ja-JP" sz="1050" u="sng" baseline="30000" dirty="0">
                <a:latin typeface="メイリオ" panose="020B0604030504040204" pitchFamily="50" charset="-128"/>
                <a:ea typeface="メイリオ" panose="020B0604030504040204" pitchFamily="50" charset="-128"/>
              </a:rPr>
              <a:t>1</a:t>
            </a:r>
            <a:r>
              <a:rPr kumimoji="1" lang="ja-JP" altLang="en-US" sz="1050" u="sng" dirty="0">
                <a:latin typeface="メイリオ" panose="020B0604030504040204" pitchFamily="50" charset="-128"/>
                <a:ea typeface="メイリオ" panose="020B0604030504040204" pitchFamily="50" charset="-128"/>
              </a:rPr>
              <a:t>買換えキャンペーン</a:t>
            </a:r>
            <a:endParaRPr kumimoji="1" lang="en-US" altLang="ja-JP" sz="1050" u="sng" dirty="0">
              <a:latin typeface="メイリオ" panose="020B0604030504040204" pitchFamily="50" charset="-128"/>
              <a:ea typeface="メイリオ" panose="020B0604030504040204" pitchFamily="50" charset="-128"/>
            </a:endParaRPr>
          </a:p>
          <a:p>
            <a:pPr>
              <a:spcBef>
                <a:spcPts val="600"/>
              </a:spcBef>
              <a:buSzPct val="100000"/>
            </a:pPr>
            <a:r>
              <a:rPr kumimoji="1" lang="ja-JP" altLang="en-US" sz="1050" dirty="0">
                <a:latin typeface="メイリオ" panose="020B0604030504040204" pitchFamily="50" charset="-128"/>
                <a:ea typeface="メイリオ" panose="020B0604030504040204" pitchFamily="50" charset="-128"/>
              </a:rPr>
              <a:t>□ 内容まで詳しく知っていた</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名前は知っていた</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知らなかった</a:t>
            </a:r>
            <a:br>
              <a:rPr kumimoji="1" lang="en-US" altLang="ja-JP" sz="1050" dirty="0">
                <a:latin typeface="メイリオ" panose="020B0604030504040204" pitchFamily="50" charset="-128"/>
                <a:ea typeface="メイリオ" panose="020B0604030504040204" pitchFamily="50" charset="-128"/>
              </a:rPr>
            </a:br>
            <a:r>
              <a:rPr kumimoji="1" lang="ja-JP" altLang="en-US" sz="1050" dirty="0">
                <a:latin typeface="メイリオ" panose="020B0604030504040204" pitchFamily="50" charset="-128"/>
                <a:ea typeface="メイリオ" panose="020B0604030504040204" pitchFamily="50" charset="-128"/>
              </a:rPr>
              <a:t>　 （イベントで初めて知った）</a:t>
            </a:r>
            <a:endParaRPr kumimoji="1" lang="en-US" altLang="ja-JP" sz="1050" dirty="0">
              <a:latin typeface="メイリオ" panose="020B0604030504040204" pitchFamily="50" charset="-128"/>
              <a:ea typeface="メイリオ" panose="020B0604030504040204" pitchFamily="50" charset="-128"/>
            </a:endParaRPr>
          </a:p>
        </p:txBody>
      </p:sp>
      <p:sp>
        <p:nvSpPr>
          <p:cNvPr id="74" name="テキスト ボックス 73"/>
          <p:cNvSpPr txBox="1"/>
          <p:nvPr/>
        </p:nvSpPr>
        <p:spPr>
          <a:xfrm>
            <a:off x="2979020" y="2298967"/>
            <a:ext cx="2232000" cy="1080000"/>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1050" u="sng" dirty="0">
                <a:latin typeface="メイリオ" panose="020B0604030504040204" pitchFamily="50" charset="-128"/>
                <a:ea typeface="メイリオ" panose="020B0604030504040204" pitchFamily="50" charset="-128"/>
              </a:rPr>
              <a:t>◎統一省エネルギーラベル</a:t>
            </a:r>
            <a:r>
              <a:rPr kumimoji="1" lang="ja-JP" altLang="en-US" sz="1050" u="sng" baseline="30000" dirty="0">
                <a:latin typeface="メイリオ" panose="020B0604030504040204" pitchFamily="50" charset="-128"/>
                <a:ea typeface="メイリオ" panose="020B0604030504040204" pitchFamily="50" charset="-128"/>
              </a:rPr>
              <a:t>*</a:t>
            </a:r>
            <a:r>
              <a:rPr kumimoji="1" lang="en-US" altLang="ja-JP" sz="1050" u="sng" baseline="30000" dirty="0">
                <a:latin typeface="メイリオ" panose="020B0604030504040204" pitchFamily="50" charset="-128"/>
                <a:ea typeface="メイリオ" panose="020B0604030504040204" pitchFamily="50" charset="-128"/>
              </a:rPr>
              <a:t>1</a:t>
            </a:r>
            <a:r>
              <a:rPr kumimoji="1" lang="ja-JP" altLang="en-US" sz="1050" u="sng" dirty="0">
                <a:latin typeface="メイリオ" panose="020B0604030504040204" pitchFamily="50" charset="-128"/>
                <a:ea typeface="メイリオ" panose="020B0604030504040204" pitchFamily="50" charset="-128"/>
              </a:rPr>
              <a:t>制度</a:t>
            </a:r>
          </a:p>
          <a:p>
            <a:pPr>
              <a:spcBef>
                <a:spcPts val="600"/>
              </a:spcBef>
              <a:buSzPct val="100000"/>
            </a:pPr>
            <a:r>
              <a:rPr kumimoji="1" lang="ja-JP" altLang="en-US" sz="1050" dirty="0">
                <a:latin typeface="メイリオ" panose="020B0604030504040204" pitchFamily="50" charset="-128"/>
                <a:ea typeface="メイリオ" panose="020B0604030504040204" pitchFamily="50" charset="-128"/>
              </a:rPr>
              <a:t>□ 内容まで詳しく知っていた</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名前は知っていた</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知らなかった</a:t>
            </a:r>
            <a:br>
              <a:rPr kumimoji="1" lang="en-US" altLang="ja-JP" sz="1050" dirty="0">
                <a:latin typeface="メイリオ" panose="020B0604030504040204" pitchFamily="50" charset="-128"/>
                <a:ea typeface="メイリオ" panose="020B0604030504040204" pitchFamily="50" charset="-128"/>
              </a:rPr>
            </a:br>
            <a:r>
              <a:rPr kumimoji="1" lang="ja-JP" altLang="en-US" sz="1050" dirty="0">
                <a:latin typeface="メイリオ" panose="020B0604030504040204" pitchFamily="50" charset="-128"/>
                <a:ea typeface="メイリオ" panose="020B0604030504040204" pitchFamily="50" charset="-128"/>
              </a:rPr>
              <a:t>　 （イベントで初めて知った）</a:t>
            </a:r>
            <a:endParaRPr kumimoji="1" lang="en-US" altLang="ja-JP" sz="1050" dirty="0">
              <a:latin typeface="メイリオ" panose="020B0604030504040204" pitchFamily="50" charset="-128"/>
              <a:ea typeface="メイリオ" panose="020B0604030504040204" pitchFamily="50" charset="-128"/>
            </a:endParaRPr>
          </a:p>
        </p:txBody>
      </p:sp>
      <p:grpSp>
        <p:nvGrpSpPr>
          <p:cNvPr id="93" name="グループ化 92"/>
          <p:cNvGrpSpPr/>
          <p:nvPr/>
        </p:nvGrpSpPr>
        <p:grpSpPr>
          <a:xfrm>
            <a:off x="279000" y="1755618"/>
            <a:ext cx="6300000" cy="509628"/>
            <a:chOff x="279000" y="1779357"/>
            <a:chExt cx="6300000" cy="509628"/>
          </a:xfrm>
        </p:grpSpPr>
        <p:sp>
          <p:nvSpPr>
            <p:cNvPr id="6" name="角丸四角形 5"/>
            <p:cNvSpPr/>
            <p:nvPr/>
          </p:nvSpPr>
          <p:spPr bwMode="gray">
            <a:xfrm>
              <a:off x="279000" y="1779357"/>
              <a:ext cx="6300000" cy="252000"/>
            </a:xfrm>
            <a:prstGeom prst="roundRect">
              <a:avLst/>
            </a:prstGeom>
            <a:solidFill>
              <a:srgbClr val="019FDE"/>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ja-JP" altLang="en-US" sz="1400" b="1" dirty="0">
                  <a:solidFill>
                    <a:schemeClr val="bg1"/>
                  </a:solidFill>
                  <a:latin typeface="メイリオ" panose="020B0604030504040204" pitchFamily="50" charset="-128"/>
                  <a:ea typeface="メイリオ" panose="020B0604030504040204" pitchFamily="50" charset="-128"/>
                </a:rPr>
                <a:t>２．省エネ家電キャンペーンについて</a:t>
              </a:r>
            </a:p>
          </p:txBody>
        </p:sp>
        <p:sp>
          <p:nvSpPr>
            <p:cNvPr id="21" name="テキスト ボックス 20"/>
            <p:cNvSpPr txBox="1"/>
            <p:nvPr/>
          </p:nvSpPr>
          <p:spPr>
            <a:xfrm>
              <a:off x="279000" y="2062394"/>
              <a:ext cx="6300000" cy="226591"/>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1200" dirty="0">
                  <a:latin typeface="メイリオ" panose="020B0604030504040204" pitchFamily="50" charset="-128"/>
                  <a:ea typeface="メイリオ" panose="020B0604030504040204" pitchFamily="50" charset="-128"/>
                </a:rPr>
                <a:t>◆以下のキャンペーン、制度について知っていましたか（</a:t>
              </a:r>
              <a:r>
                <a:rPr kumimoji="1" lang="en-US" altLang="ja-JP" sz="1200" dirty="0">
                  <a:latin typeface="メイリオ" panose="020B0604030504040204" pitchFamily="50" charset="-128"/>
                  <a:ea typeface="メイリオ" panose="020B0604030504040204" pitchFamily="50" charset="-128"/>
                </a:rPr>
                <a:t>1</a:t>
              </a:r>
              <a:r>
                <a:rPr kumimoji="1" lang="ja-JP" altLang="en-US" sz="1200" dirty="0">
                  <a:latin typeface="メイリオ" panose="020B0604030504040204" pitchFamily="50" charset="-128"/>
                  <a:ea typeface="メイリオ" panose="020B0604030504040204" pitchFamily="50" charset="-128"/>
                </a:rPr>
                <a:t>つ回答）。</a:t>
              </a:r>
            </a:p>
          </p:txBody>
        </p:sp>
      </p:grpSp>
      <p:sp>
        <p:nvSpPr>
          <p:cNvPr id="10" name="角丸四角形 9"/>
          <p:cNvSpPr/>
          <p:nvPr/>
        </p:nvSpPr>
        <p:spPr bwMode="gray">
          <a:xfrm>
            <a:off x="279000" y="7576019"/>
            <a:ext cx="6300000" cy="252000"/>
          </a:xfrm>
          <a:prstGeom prst="roundRect">
            <a:avLst/>
          </a:prstGeom>
          <a:solidFill>
            <a:srgbClr val="019FDE"/>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ja-JP" altLang="en-US" sz="1400" b="1" dirty="0">
                <a:solidFill>
                  <a:schemeClr val="bg1"/>
                </a:solidFill>
                <a:latin typeface="メイリオ" panose="020B0604030504040204" pitchFamily="50" charset="-128"/>
                <a:ea typeface="メイリオ" panose="020B0604030504040204" pitchFamily="50" charset="-128"/>
              </a:rPr>
              <a:t>６．追跡アンケートへのご協力のお願い</a:t>
            </a:r>
          </a:p>
        </p:txBody>
      </p:sp>
      <p:sp>
        <p:nvSpPr>
          <p:cNvPr id="60" name="テキスト ボックス 59"/>
          <p:cNvSpPr txBox="1"/>
          <p:nvPr/>
        </p:nvSpPr>
        <p:spPr>
          <a:xfrm>
            <a:off x="278999" y="7822753"/>
            <a:ext cx="6300000" cy="226591"/>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WEB</a:t>
            </a:r>
            <a:r>
              <a:rPr kumimoji="1" lang="ja-JP" altLang="en-US" sz="1200" dirty="0">
                <a:latin typeface="メイリオ" panose="020B0604030504040204" pitchFamily="50" charset="-128"/>
                <a:ea typeface="メイリオ" panose="020B0604030504040204" pitchFamily="50" charset="-128"/>
              </a:rPr>
              <a:t>アンケート実施のためメールアドレスをご記入ください</a:t>
            </a:r>
            <a:r>
              <a:rPr kumimoji="1" lang="ja-JP" altLang="en-US" sz="1200" baseline="30000" dirty="0">
                <a:latin typeface="メイリオ" panose="020B0604030504040204" pitchFamily="50" charset="-128"/>
                <a:ea typeface="メイリオ" panose="020B0604030504040204" pitchFamily="50" charset="-128"/>
              </a:rPr>
              <a:t>*</a:t>
            </a:r>
            <a:r>
              <a:rPr kumimoji="1" lang="en-US" altLang="ja-JP" sz="1200" baseline="30000" dirty="0">
                <a:latin typeface="メイリオ" panose="020B0604030504040204" pitchFamily="50" charset="-128"/>
                <a:ea typeface="メイリオ" panose="020B0604030504040204" pitchFamily="50" charset="-128"/>
              </a:rPr>
              <a:t>2</a:t>
            </a:r>
            <a:r>
              <a:rPr kumimoji="1" lang="ja-JP" altLang="en-US" sz="1200" dirty="0" err="1">
                <a:latin typeface="メイリオ" panose="020B0604030504040204" pitchFamily="50" charset="-128"/>
                <a:ea typeface="メイリオ" panose="020B0604030504040204" pitchFamily="50" charset="-128"/>
              </a:rPr>
              <a:t>。</a:t>
            </a:r>
            <a:endParaRPr kumimoji="1" lang="ja-JP" altLang="en-US" sz="1200" dirty="0">
              <a:latin typeface="メイリオ" panose="020B0604030504040204" pitchFamily="50" charset="-128"/>
              <a:ea typeface="メイリオ" panose="020B0604030504040204" pitchFamily="50" charset="-128"/>
            </a:endParaRPr>
          </a:p>
        </p:txBody>
      </p:sp>
      <p:grpSp>
        <p:nvGrpSpPr>
          <p:cNvPr id="77" name="グループ化 76"/>
          <p:cNvGrpSpPr/>
          <p:nvPr/>
        </p:nvGrpSpPr>
        <p:grpSpPr>
          <a:xfrm>
            <a:off x="278999" y="8051443"/>
            <a:ext cx="6300001" cy="503841"/>
            <a:chOff x="278999" y="7885586"/>
            <a:chExt cx="6300001" cy="503841"/>
          </a:xfrm>
        </p:grpSpPr>
        <p:sp>
          <p:nvSpPr>
            <p:cNvPr id="62" name="テキスト ボックス 61"/>
            <p:cNvSpPr txBox="1"/>
            <p:nvPr/>
          </p:nvSpPr>
          <p:spPr>
            <a:xfrm>
              <a:off x="4268892" y="7885586"/>
              <a:ext cx="2301772" cy="226591"/>
            </a:xfrm>
            <a:prstGeom prst="rect">
              <a:avLst/>
            </a:prstGeom>
            <a:noFill/>
          </p:spPr>
          <p:txBody>
            <a:bodyPr wrap="square" lIns="36000" tIns="36000" rIns="36000" bIns="36000" rtlCol="0" anchor="t" anchorCtr="0">
              <a:noAutofit/>
            </a:bodyPr>
            <a:lstStyle/>
            <a:p>
              <a:pPr>
                <a:spcBef>
                  <a:spcPts val="0"/>
                </a:spcBef>
                <a:buSzPct val="100000"/>
              </a:pPr>
              <a:r>
                <a:rPr kumimoji="1" lang="en-US" altLang="ja-JP" sz="105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以下は下から選択して下さい</a:t>
              </a:r>
            </a:p>
          </p:txBody>
        </p:sp>
        <p:sp>
          <p:nvSpPr>
            <p:cNvPr id="63" name="テキスト ボックス 62"/>
            <p:cNvSpPr txBox="1"/>
            <p:nvPr/>
          </p:nvSpPr>
          <p:spPr>
            <a:xfrm>
              <a:off x="279000" y="8162836"/>
              <a:ext cx="6300000" cy="226591"/>
            </a:xfrm>
            <a:prstGeom prst="rect">
              <a:avLst/>
            </a:prstGeom>
            <a:noFill/>
          </p:spPr>
          <p:txBody>
            <a:bodyPr wrap="square" lIns="36000" tIns="36000" rIns="36000" bIns="36000" rtlCol="0" anchor="t" anchorCtr="0">
              <a:noAutofit/>
            </a:bodyPr>
            <a:lstStyle/>
            <a:p>
              <a:pPr>
                <a:spcBef>
                  <a:spcPts val="0"/>
                </a:spcBef>
                <a:buSzPct val="100000"/>
                <a:tabLst>
                  <a:tab pos="1168400" algn="l"/>
                </a:tabLst>
              </a:pPr>
              <a:r>
                <a:rPr kumimoji="1" lang="en-US" altLang="ja-JP" sz="900" dirty="0">
                  <a:latin typeface="メイリオ" panose="020B0604030504040204" pitchFamily="50" charset="-128"/>
                  <a:ea typeface="メイリオ" panose="020B0604030504040204" pitchFamily="50" charset="-128"/>
                </a:rPr>
                <a:t>□ docomo.ne.jp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ezweb.ne.jp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i.softbank.jp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softbank.ne.jp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yahoo.co.jp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gmail.com</a:t>
              </a:r>
            </a:p>
            <a:p>
              <a:pPr>
                <a:spcBef>
                  <a:spcPts val="0"/>
                </a:spcBef>
                <a:buSzPct val="100000"/>
                <a:tabLst>
                  <a:tab pos="1168400" algn="l"/>
                </a:tabLst>
              </a:pPr>
              <a:r>
                <a:rPr kumimoji="1" lang="en-US" altLang="ja-JP" sz="900" dirty="0">
                  <a:latin typeface="メイリオ" panose="020B0604030504040204" pitchFamily="50" charset="-128"/>
                  <a:ea typeface="メイリオ" panose="020B0604030504040204" pitchFamily="50" charset="-128"/>
                </a:rPr>
                <a:t>□ </a:t>
              </a:r>
              <a:r>
                <a:rPr kumimoji="1" lang="ja-JP" altLang="en-US" sz="900" dirty="0">
                  <a:latin typeface="メイリオ" panose="020B0604030504040204" pitchFamily="50" charset="-128"/>
                  <a:ea typeface="メイリオ" panose="020B0604030504040204" pitchFamily="50" charset="-128"/>
                </a:rPr>
                <a:t>その他（　　　　　　　　　　　　　　　　）</a:t>
              </a:r>
            </a:p>
          </p:txBody>
        </p:sp>
        <p:cxnSp>
          <p:nvCxnSpPr>
            <p:cNvPr id="69" name="直線コネクタ 68"/>
            <p:cNvCxnSpPr/>
            <p:nvPr/>
          </p:nvCxnSpPr>
          <p:spPr>
            <a:xfrm>
              <a:off x="278999" y="8112177"/>
              <a:ext cx="398989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9" name="テキスト ボックス 48"/>
          <p:cNvSpPr txBox="1"/>
          <p:nvPr/>
        </p:nvSpPr>
        <p:spPr>
          <a:xfrm>
            <a:off x="298301" y="5814437"/>
            <a:ext cx="6300000" cy="216000"/>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en-US" altLang="ja-JP" sz="860" dirty="0">
                <a:latin typeface="メイリオ" panose="020B0604030504040204" pitchFamily="50" charset="-128"/>
                <a:ea typeface="メイリオ" panose="020B0604030504040204" pitchFamily="50" charset="-128"/>
              </a:rPr>
              <a:t>Q3</a:t>
            </a:r>
            <a:r>
              <a:rPr kumimoji="1" lang="ja-JP" altLang="en-US" sz="860" dirty="0">
                <a:latin typeface="メイリオ" panose="020B0604030504040204" pitchFamily="50" charset="-128"/>
                <a:ea typeface="メイリオ" panose="020B0604030504040204" pitchFamily="50" charset="-128"/>
              </a:rPr>
              <a:t>で「すでに購入済み」または、</a:t>
            </a:r>
            <a:endParaRPr kumimoji="1" lang="en-US" altLang="ja-JP" sz="860" dirty="0">
              <a:latin typeface="メイリオ" panose="020B0604030504040204" pitchFamily="50" charset="-128"/>
              <a:ea typeface="メイリオ" panose="020B0604030504040204" pitchFamily="50" charset="-128"/>
            </a:endParaRPr>
          </a:p>
          <a:p>
            <a:pPr>
              <a:spcBef>
                <a:spcPts val="0"/>
              </a:spcBef>
              <a:buSzPct val="100000"/>
              <a:tabLst>
                <a:tab pos="182563" algn="l"/>
              </a:tabLst>
            </a:pPr>
            <a:r>
              <a:rPr kumimoji="1" lang="en-US" altLang="ja-JP" sz="860" dirty="0">
                <a:latin typeface="メイリオ" panose="020B0604030504040204" pitchFamily="50" charset="-128"/>
                <a:ea typeface="メイリオ" panose="020B0604030504040204" pitchFamily="50" charset="-128"/>
              </a:rPr>
              <a:t>Q4</a:t>
            </a:r>
            <a:r>
              <a:rPr kumimoji="1" lang="ja-JP" altLang="en-US" sz="860" dirty="0">
                <a:latin typeface="メイリオ" panose="020B0604030504040204" pitchFamily="50" charset="-128"/>
                <a:ea typeface="メイリオ" panose="020B0604030504040204" pitchFamily="50" charset="-128"/>
              </a:rPr>
              <a:t>で「機会があれば購入したいと思う」「興味はあるが、購入対象には入らない」のいずれかを選択された方にお尋ねします。</a:t>
            </a:r>
            <a:endParaRPr kumimoji="1" lang="en-US" altLang="ja-JP" sz="860" dirty="0">
              <a:latin typeface="メイリオ" panose="020B0604030504040204" pitchFamily="50" charset="-128"/>
              <a:ea typeface="メイリオ" panose="020B0604030504040204" pitchFamily="50" charset="-128"/>
            </a:endParaRPr>
          </a:p>
        </p:txBody>
      </p:sp>
      <p:sp>
        <p:nvSpPr>
          <p:cNvPr id="43" name="テキスト ボックス 42">
            <a:extLst>
              <a:ext uri="{FF2B5EF4-FFF2-40B4-BE49-F238E27FC236}">
                <a16:creationId xmlns:a16="http://schemas.microsoft.com/office/drawing/2014/main" id="{6DC317C6-B602-4CAB-8AE1-ACC6C4B0A890}"/>
              </a:ext>
            </a:extLst>
          </p:cNvPr>
          <p:cNvSpPr txBox="1"/>
          <p:nvPr/>
        </p:nvSpPr>
        <p:spPr>
          <a:xfrm>
            <a:off x="189000" y="90173"/>
            <a:ext cx="6480000" cy="195814"/>
          </a:xfrm>
          <a:prstGeom prst="rect">
            <a:avLst/>
          </a:prstGeom>
          <a:noFill/>
        </p:spPr>
        <p:txBody>
          <a:bodyPr wrap="square" lIns="36000" tIns="36000" rIns="36000" bIns="36000" rtlCol="0" anchor="ctr" anchorCtr="0">
            <a:noAutofit/>
          </a:bodyPr>
          <a:lstStyle/>
          <a:p>
            <a:pPr algn="ctr">
              <a:spcBef>
                <a:spcPts val="0"/>
              </a:spcBef>
              <a:buSzPct val="100000"/>
            </a:pPr>
            <a:r>
              <a:rPr kumimoji="1" lang="ja-JP" altLang="en-US" sz="700" dirty="0">
                <a:latin typeface="メイリオ" panose="020B0604030504040204" pitchFamily="50" charset="-128"/>
                <a:ea typeface="メイリオ" panose="020B0604030504040204" pitchFamily="50" charset="-128"/>
              </a:rPr>
              <a:t>本アンケートは、環境省「脱炭素ライフスタイル推進事業の高度化検討等委託業務」の一環で実施しています。</a:t>
            </a:r>
          </a:p>
        </p:txBody>
      </p:sp>
      <p:grpSp>
        <p:nvGrpSpPr>
          <p:cNvPr id="44" name="グループ化 43">
            <a:extLst>
              <a:ext uri="{FF2B5EF4-FFF2-40B4-BE49-F238E27FC236}">
                <a16:creationId xmlns:a16="http://schemas.microsoft.com/office/drawing/2014/main" id="{5826A15B-F57F-42A5-9186-668335EE26F1}"/>
              </a:ext>
            </a:extLst>
          </p:cNvPr>
          <p:cNvGrpSpPr/>
          <p:nvPr/>
        </p:nvGrpSpPr>
        <p:grpSpPr>
          <a:xfrm>
            <a:off x="277941" y="8660450"/>
            <a:ext cx="6301059" cy="1127621"/>
            <a:chOff x="277941" y="8660450"/>
            <a:chExt cx="6301059" cy="1127621"/>
          </a:xfrm>
        </p:grpSpPr>
        <p:grpSp>
          <p:nvGrpSpPr>
            <p:cNvPr id="45" name="グループ化 44">
              <a:extLst>
                <a:ext uri="{FF2B5EF4-FFF2-40B4-BE49-F238E27FC236}">
                  <a16:creationId xmlns:a16="http://schemas.microsoft.com/office/drawing/2014/main" id="{2F08E15C-5B5D-42E0-9159-6AE1F815E90D}"/>
                </a:ext>
              </a:extLst>
            </p:cNvPr>
            <p:cNvGrpSpPr/>
            <p:nvPr/>
          </p:nvGrpSpPr>
          <p:grpSpPr>
            <a:xfrm>
              <a:off x="277941" y="8883574"/>
              <a:ext cx="6301059" cy="904497"/>
              <a:chOff x="277941" y="8883574"/>
              <a:chExt cx="6301059" cy="904497"/>
            </a:xfrm>
          </p:grpSpPr>
          <p:sp>
            <p:nvSpPr>
              <p:cNvPr id="47" name="正方形/長方形 46">
                <a:extLst>
                  <a:ext uri="{FF2B5EF4-FFF2-40B4-BE49-F238E27FC236}">
                    <a16:creationId xmlns:a16="http://schemas.microsoft.com/office/drawing/2014/main" id="{A32C4978-90CC-4528-8D64-3030FB39C719}"/>
                  </a:ext>
                </a:extLst>
              </p:cNvPr>
              <p:cNvSpPr/>
              <p:nvPr/>
            </p:nvSpPr>
            <p:spPr bwMode="gray">
              <a:xfrm>
                <a:off x="277941" y="8883574"/>
                <a:ext cx="6300000" cy="711361"/>
              </a:xfrm>
              <a:prstGeom prst="rect">
                <a:avLst/>
              </a:prstGeom>
              <a:solidFill>
                <a:schemeClr val="bg1">
                  <a:lumMod val="85000"/>
                </a:schemeClr>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tabLst>
                    <a:tab pos="144000" algn="l"/>
                  </a:tabLst>
                </a:pPr>
                <a:r>
                  <a:rPr kumimoji="1" lang="en-US" altLang="ja-JP" sz="600" dirty="0">
                    <a:ea typeface="メイリオ" panose="020B0604030504040204" pitchFamily="50" charset="-128"/>
                  </a:rPr>
                  <a:t>*2: 	</a:t>
                </a:r>
                <a:r>
                  <a:rPr kumimoji="1" lang="ja-JP" altLang="en-US" sz="600" dirty="0">
                    <a:ea typeface="メイリオ" panose="020B0604030504040204" pitchFamily="50" charset="-128"/>
                  </a:rPr>
                  <a:t>地球温暖化防止にかかる普及啓発活動の改善のため、後日、簡単な</a:t>
                </a:r>
                <a:r>
                  <a:rPr kumimoji="1" lang="en-US" altLang="ja-JP" sz="600" dirty="0">
                    <a:ea typeface="メイリオ" panose="020B0604030504040204" pitchFamily="50" charset="-128"/>
                  </a:rPr>
                  <a:t>WEB</a:t>
                </a:r>
                <a:r>
                  <a:rPr kumimoji="1" lang="ja-JP" altLang="en-US" sz="600" dirty="0">
                    <a:ea typeface="メイリオ" panose="020B0604030504040204" pitchFamily="50" charset="-128"/>
                  </a:rPr>
                  <a:t>アンケートを実施する予定です。ご理解・ご協力をいただけます場合には、アンケートをお送りする</a:t>
                </a:r>
                <a:br>
                  <a:rPr kumimoji="1" lang="en-US" altLang="ja-JP" sz="600" dirty="0">
                    <a:ea typeface="メイリオ" panose="020B0604030504040204" pitchFamily="50" charset="-128"/>
                  </a:rPr>
                </a:b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メールアドレスを上の欄にご記入ください。本</a:t>
                </a:r>
                <a:r>
                  <a:rPr kumimoji="1" lang="en-US" altLang="ja-JP" sz="600" dirty="0">
                    <a:ea typeface="メイリオ" panose="020B0604030504040204" pitchFamily="50" charset="-128"/>
                  </a:rPr>
                  <a:t>WEB</a:t>
                </a:r>
                <a:r>
                  <a:rPr kumimoji="1" lang="ja-JP" altLang="en-US" sz="600" dirty="0">
                    <a:ea typeface="メイリオ" panose="020B0604030504040204" pitchFamily="50" charset="-128"/>
                  </a:rPr>
                  <a:t>アンケートは、環境省事業の一環として、「脱炭素ライフスタイル推進事業の高度化検討等委託業務」受託者が実施します。</a:t>
                </a:r>
                <a:endParaRPr kumimoji="1" lang="en-US" altLang="ja-JP" sz="600" dirty="0">
                  <a:ea typeface="メイリオ" panose="020B0604030504040204" pitchFamily="50" charset="-128"/>
                </a:endParaRPr>
              </a:p>
              <a:p>
                <a:pPr>
                  <a:spcBef>
                    <a:spcPts val="300"/>
                  </a:spcBef>
                  <a:buFont typeface="Wingdings 2" pitchFamily="18" charset="2"/>
                  <a:buNone/>
                  <a:tabLst>
                    <a:tab pos="87313" algn="l"/>
                  </a:tabLst>
                </a:pPr>
                <a:r>
                  <a:rPr kumimoji="1" lang="ja-JP" altLang="en-US" sz="600" dirty="0">
                    <a:ea typeface="メイリオ" panose="020B0604030504040204" pitchFamily="50" charset="-128"/>
                  </a:rPr>
                  <a:t>〇</a:t>
                </a: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迷惑メール防止機能により、</a:t>
                </a:r>
                <a:r>
                  <a:rPr kumimoji="1" lang="en-US" altLang="ja-JP" sz="600" dirty="0">
                    <a:ea typeface="メイリオ" panose="020B0604030504040204" pitchFamily="50" charset="-128"/>
                  </a:rPr>
                  <a:t>WEB</a:t>
                </a:r>
                <a:r>
                  <a:rPr kumimoji="1" lang="ja-JP" altLang="en-US" sz="600" dirty="0">
                    <a:ea typeface="メイリオ" panose="020B0604030504040204" pitchFamily="50" charset="-128"/>
                  </a:rPr>
                  <a:t>アンケートメールが 迷惑メールフォルダやゴミ箱に自動的に振り分けられている可能性があります。一度ご確認頂きますようお願いいたします。</a:t>
                </a:r>
                <a:br>
                  <a:rPr kumimoji="1" lang="en-US" altLang="ja-JP" sz="600" dirty="0">
                    <a:ea typeface="メイリオ" panose="020B0604030504040204" pitchFamily="50" charset="-128"/>
                  </a:rPr>
                </a:b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ご記入いただいたメールアドレス等の個人情報は</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「脱炭素ライフスタイル推進事業の高度化検討等委託業務」において統計･分析処理され</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個別の内容が公表等されることはあり</a:t>
                </a:r>
                <a:br>
                  <a:rPr kumimoji="1" lang="en-US" altLang="ja-JP" sz="600" dirty="0">
                    <a:ea typeface="メイリオ" panose="020B0604030504040204" pitchFamily="50" charset="-128"/>
                  </a:rPr>
                </a:b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ません。また</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個人情報に該当する情報は</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当該業務遂行の目的のみのために利用し</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委託元である環境省</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受託者以外の第三者に開示せず</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厳重に管理します。</a:t>
                </a:r>
                <a:endParaRPr kumimoji="1" lang="en-US" altLang="ja-JP" sz="600" dirty="0">
                  <a:ea typeface="メイリオ" panose="020B0604030504040204" pitchFamily="50" charset="-128"/>
                </a:endParaRPr>
              </a:p>
            </p:txBody>
          </p:sp>
          <p:sp>
            <p:nvSpPr>
              <p:cNvPr id="48" name="テキスト ボックス 47">
                <a:extLst>
                  <a:ext uri="{FF2B5EF4-FFF2-40B4-BE49-F238E27FC236}">
                    <a16:creationId xmlns:a16="http://schemas.microsoft.com/office/drawing/2014/main" id="{A283160E-A378-4502-B243-95A9516DE442}"/>
                  </a:ext>
                </a:extLst>
              </p:cNvPr>
              <p:cNvSpPr txBox="1"/>
              <p:nvPr/>
            </p:nvSpPr>
            <p:spPr>
              <a:xfrm>
                <a:off x="279000" y="9608071"/>
                <a:ext cx="6300000" cy="180000"/>
              </a:xfrm>
              <a:prstGeom prst="rect">
                <a:avLst/>
              </a:prstGeom>
              <a:noFill/>
            </p:spPr>
            <p:txBody>
              <a:bodyPr wrap="square" lIns="36000" tIns="36000" rIns="36000" bIns="36000" rtlCol="0" anchor="t" anchorCtr="0">
                <a:noAutofit/>
              </a:bodyPr>
              <a:lstStyle/>
              <a:p>
                <a:pPr algn="ctr">
                  <a:spcBef>
                    <a:spcPts val="0"/>
                  </a:spcBef>
                  <a:buSzPct val="100000"/>
                </a:pPr>
                <a:r>
                  <a:rPr kumimoji="1" lang="ja-JP" altLang="en-US" sz="1000" dirty="0">
                    <a:latin typeface="メイリオ" panose="020B0604030504040204" pitchFamily="50" charset="-128"/>
                    <a:ea typeface="メイリオ" panose="020B0604030504040204" pitchFamily="50" charset="-128"/>
                  </a:rPr>
                  <a:t>環境省</a:t>
                </a:r>
              </a:p>
            </p:txBody>
          </p:sp>
        </p:grpSp>
        <p:sp>
          <p:nvSpPr>
            <p:cNvPr id="46" name="テキスト ボックス 45">
              <a:extLst>
                <a:ext uri="{FF2B5EF4-FFF2-40B4-BE49-F238E27FC236}">
                  <a16:creationId xmlns:a16="http://schemas.microsoft.com/office/drawing/2014/main" id="{DAD7255E-D251-4976-B504-111A131A72EB}"/>
                </a:ext>
              </a:extLst>
            </p:cNvPr>
            <p:cNvSpPr txBox="1"/>
            <p:nvPr/>
          </p:nvSpPr>
          <p:spPr>
            <a:xfrm>
              <a:off x="278470" y="8660450"/>
              <a:ext cx="6300000" cy="226591"/>
            </a:xfrm>
            <a:prstGeom prst="rect">
              <a:avLst/>
            </a:prstGeom>
            <a:noFill/>
          </p:spPr>
          <p:txBody>
            <a:bodyPr wrap="square" lIns="36000" tIns="36000" rIns="36000" bIns="36000" rtlCol="0" anchor="t" anchorCtr="0">
              <a:noAutofit/>
            </a:bodyPr>
            <a:lstStyle/>
            <a:p>
              <a:pPr algn="ctr">
                <a:spcBef>
                  <a:spcPts val="0"/>
                </a:spcBef>
                <a:buSzPct val="100000"/>
              </a:pPr>
              <a:r>
                <a:rPr kumimoji="1" lang="ja-JP" altLang="en-US" sz="1100" dirty="0">
                  <a:latin typeface="メイリオ" panose="020B0604030504040204" pitchFamily="50" charset="-128"/>
                  <a:ea typeface="メイリオ" panose="020B0604030504040204" pitchFamily="50" charset="-128"/>
                </a:rPr>
                <a:t>★ご協力ありがとうございました。</a:t>
              </a:r>
            </a:p>
          </p:txBody>
        </p:sp>
      </p:grpSp>
      <p:sp>
        <p:nvSpPr>
          <p:cNvPr id="50" name="正方形/長方形 49">
            <a:extLst>
              <a:ext uri="{FF2B5EF4-FFF2-40B4-BE49-F238E27FC236}">
                <a16:creationId xmlns:a16="http://schemas.microsoft.com/office/drawing/2014/main" id="{AC1CBE4F-7023-44E1-AD20-1C5B79142BB3}"/>
              </a:ext>
            </a:extLst>
          </p:cNvPr>
          <p:cNvSpPr/>
          <p:nvPr/>
        </p:nvSpPr>
        <p:spPr bwMode="gray">
          <a:xfrm>
            <a:off x="6501320" y="-3411"/>
            <a:ext cx="360000" cy="144000"/>
          </a:xfrm>
          <a:prstGeom prst="rect">
            <a:avLst/>
          </a:prstGeom>
          <a:solidFill>
            <a:schemeClr val="accent6"/>
          </a:solidFill>
          <a:ln w="12700" algn="ctr">
            <a:solidFill>
              <a:schemeClr val="accent6"/>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050" b="1" dirty="0">
                <a:solidFill>
                  <a:schemeClr val="bg1"/>
                </a:solidFill>
              </a:rPr>
              <a:t>既存</a:t>
            </a:r>
          </a:p>
        </p:txBody>
      </p:sp>
      <p:sp>
        <p:nvSpPr>
          <p:cNvPr id="3" name="線吹き出し 2 (枠付き) 2"/>
          <p:cNvSpPr/>
          <p:nvPr/>
        </p:nvSpPr>
        <p:spPr bwMode="gray">
          <a:xfrm>
            <a:off x="7691709" y="1887077"/>
            <a:ext cx="818776" cy="683837"/>
          </a:xfrm>
          <a:prstGeom prst="borderCallout2">
            <a:avLst>
              <a:gd name="adj1" fmla="val 18750"/>
              <a:gd name="adj2" fmla="val -8333"/>
              <a:gd name="adj3" fmla="val 18750"/>
              <a:gd name="adj4" fmla="val -16667"/>
              <a:gd name="adj5" fmla="val 55716"/>
              <a:gd name="adj6" fmla="val -80324"/>
            </a:avLst>
          </a:prstGeom>
          <a:solidFill>
            <a:srgbClr val="BBBCBC"/>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200" dirty="0"/>
              <a:t>新しいラベルに差し替えました</a:t>
            </a:r>
          </a:p>
        </p:txBody>
      </p:sp>
      <p:pic>
        <p:nvPicPr>
          <p:cNvPr id="24765" name="Picture 189">
            <a:extLst>
              <a:ext uri="{FF2B5EF4-FFF2-40B4-BE49-F238E27FC236}">
                <a16:creationId xmlns:a16="http://schemas.microsoft.com/office/drawing/2014/main" id="{067EA039-29F1-4BAB-B05B-004BDC3EF3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5845" y="2228996"/>
            <a:ext cx="1215083" cy="1138663"/>
          </a:xfrm>
          <a:prstGeom prst="rect">
            <a:avLst/>
          </a:prstGeom>
          <a:noFill/>
          <a:extLst>
            <a:ext uri="{909E8E84-426E-40DD-AFC4-6F175D3DCCD1}">
              <a14:hiddenFill xmlns:a14="http://schemas.microsoft.com/office/drawing/2010/main">
                <a:solidFill>
                  <a:srgbClr val="FFFFFF"/>
                </a:solidFill>
              </a14:hiddenFill>
            </a:ext>
          </a:extLst>
        </p:spPr>
      </p:pic>
      <p:pic>
        <p:nvPicPr>
          <p:cNvPr id="51" name="図 50">
            <a:extLst>
              <a:ext uri="{FF2B5EF4-FFF2-40B4-BE49-F238E27FC236}">
                <a16:creationId xmlns:a16="http://schemas.microsoft.com/office/drawing/2014/main" id="{94207695-E6C4-4EF5-96BE-C953FD8B98B9}"/>
              </a:ext>
            </a:extLst>
          </p:cNvPr>
          <p:cNvPicPr>
            <a:picLocks noChangeAspect="1"/>
          </p:cNvPicPr>
          <p:nvPr/>
        </p:nvPicPr>
        <p:blipFill>
          <a:blip r:embed="rId8"/>
          <a:stretch>
            <a:fillRect/>
          </a:stretch>
        </p:blipFill>
        <p:spPr>
          <a:xfrm>
            <a:off x="8726814" y="1961182"/>
            <a:ext cx="1188894" cy="1306800"/>
          </a:xfrm>
          <a:prstGeom prst="rect">
            <a:avLst/>
          </a:prstGeom>
        </p:spPr>
      </p:pic>
      <p:sp>
        <p:nvSpPr>
          <p:cNvPr id="4" name="正方形/長方形 3">
            <a:extLst>
              <a:ext uri="{FF2B5EF4-FFF2-40B4-BE49-F238E27FC236}">
                <a16:creationId xmlns:a16="http://schemas.microsoft.com/office/drawing/2014/main" id="{9D6B77C9-D970-40C7-A182-5231DE557BF6}"/>
              </a:ext>
            </a:extLst>
          </p:cNvPr>
          <p:cNvSpPr/>
          <p:nvPr/>
        </p:nvSpPr>
        <p:spPr bwMode="gray">
          <a:xfrm>
            <a:off x="8721588" y="1629618"/>
            <a:ext cx="1188132" cy="252000"/>
          </a:xfrm>
          <a:prstGeom prst="rect">
            <a:avLst/>
          </a:prstGeom>
          <a:solidFill>
            <a:srgbClr val="BBBCBC"/>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200" dirty="0"/>
              <a:t>旧ラベル</a:t>
            </a:r>
          </a:p>
        </p:txBody>
      </p:sp>
    </p:spTree>
    <p:extLst>
      <p:ext uri="{BB962C8B-B14F-4D97-AF65-F5344CB8AC3E}">
        <p14:creationId xmlns:p14="http://schemas.microsoft.com/office/powerpoint/2010/main" val="19411683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56685" y="170983"/>
            <a:ext cx="1233471" cy="1053061"/>
          </a:xfrm>
          <a:prstGeom prst="rect">
            <a:avLst/>
          </a:prstGeom>
        </p:spPr>
      </p:pic>
      <p:sp>
        <p:nvSpPr>
          <p:cNvPr id="5" name="角丸四角形 4"/>
          <p:cNvSpPr/>
          <p:nvPr/>
        </p:nvSpPr>
        <p:spPr bwMode="gray">
          <a:xfrm>
            <a:off x="279000" y="972782"/>
            <a:ext cx="6300000" cy="252000"/>
          </a:xfrm>
          <a:prstGeom prst="roundRect">
            <a:avLst/>
          </a:prstGeom>
          <a:solidFill>
            <a:srgbClr val="F7AC1D"/>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en-US" altLang="ja-JP" sz="1400" b="1" dirty="0">
                <a:solidFill>
                  <a:schemeClr val="bg1"/>
                </a:solidFill>
                <a:latin typeface="メイリオ" panose="020B0604030504040204" pitchFamily="50" charset="-128"/>
                <a:ea typeface="メイリオ" panose="020B0604030504040204" pitchFamily="50" charset="-128"/>
              </a:rPr>
              <a:t>1</a:t>
            </a:r>
            <a:r>
              <a:rPr kumimoji="1" lang="ja-JP" altLang="en-US" sz="1400" b="1" dirty="0" err="1">
                <a:solidFill>
                  <a:schemeClr val="bg1"/>
                </a:solidFill>
                <a:latin typeface="メイリオ" panose="020B0604030504040204" pitchFamily="50" charset="-128"/>
                <a:ea typeface="メイリオ" panose="020B0604030504040204" pitchFamily="50" charset="-128"/>
              </a:rPr>
              <a:t>．</a:t>
            </a:r>
            <a:r>
              <a:rPr kumimoji="1" lang="ja-JP" altLang="en-US" sz="1400" b="1" dirty="0">
                <a:solidFill>
                  <a:schemeClr val="bg1"/>
                </a:solidFill>
                <a:latin typeface="メイリオ" panose="020B0604030504040204" pitchFamily="50" charset="-128"/>
                <a:ea typeface="メイリオ" panose="020B0604030504040204" pitchFamily="50" charset="-128"/>
              </a:rPr>
              <a:t>あなたご自身について</a:t>
            </a:r>
          </a:p>
        </p:txBody>
      </p:sp>
      <p:sp>
        <p:nvSpPr>
          <p:cNvPr id="7" name="角丸四角形 6"/>
          <p:cNvSpPr/>
          <p:nvPr/>
        </p:nvSpPr>
        <p:spPr bwMode="gray">
          <a:xfrm>
            <a:off x="279000" y="1661083"/>
            <a:ext cx="6300000" cy="252000"/>
          </a:xfrm>
          <a:prstGeom prst="roundRect">
            <a:avLst/>
          </a:prstGeom>
          <a:solidFill>
            <a:srgbClr val="F7AC1D"/>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ja-JP" altLang="en-US" sz="1400" b="1" dirty="0">
                <a:solidFill>
                  <a:schemeClr val="bg1"/>
                </a:solidFill>
                <a:latin typeface="メイリオ" panose="020B0604030504040204" pitchFamily="50" charset="-128"/>
                <a:ea typeface="メイリオ" panose="020B0604030504040204" pitchFamily="50" charset="-128"/>
              </a:rPr>
              <a:t>２．住宅の購入／リフォームの実施意向・予定について</a:t>
            </a:r>
          </a:p>
        </p:txBody>
      </p:sp>
      <p:sp>
        <p:nvSpPr>
          <p:cNvPr id="58" name="テキスト ボックス 57"/>
          <p:cNvSpPr txBox="1"/>
          <p:nvPr/>
        </p:nvSpPr>
        <p:spPr>
          <a:xfrm>
            <a:off x="279000" y="1944119"/>
            <a:ext cx="6408000" cy="432000"/>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1050" dirty="0">
                <a:latin typeface="メイリオ" panose="020B0604030504040204" pitchFamily="50" charset="-128"/>
                <a:ea typeface="メイリオ" panose="020B0604030504040204" pitchFamily="50" charset="-128"/>
              </a:rPr>
              <a:t>◆住宅の購入／リフォームの実施意向・予定について、最も当てはまるものをお選びください</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tabLst>
                <a:tab pos="182563" algn="l"/>
              </a:tabLst>
            </a:pPr>
            <a:r>
              <a:rPr kumimoji="1" lang="ja-JP" altLang="en-US" sz="1050" dirty="0">
                <a:latin typeface="メイリオ" panose="020B0604030504040204" pitchFamily="50" charset="-128"/>
                <a:ea typeface="メイリオ" panose="020B0604030504040204" pitchFamily="50" charset="-128"/>
              </a:rPr>
              <a:t>　（</a:t>
            </a:r>
            <a:r>
              <a:rPr kumimoji="1" lang="en-US" altLang="ja-JP" sz="1050" dirty="0">
                <a:latin typeface="メイリオ" panose="020B0604030504040204" pitchFamily="50" charset="-128"/>
                <a:ea typeface="メイリオ" panose="020B0604030504040204" pitchFamily="50" charset="-128"/>
              </a:rPr>
              <a:t>1</a:t>
            </a:r>
            <a:r>
              <a:rPr kumimoji="1" lang="ja-JP" altLang="en-US" sz="1050" dirty="0">
                <a:latin typeface="メイリオ" panose="020B0604030504040204" pitchFamily="50" charset="-128"/>
                <a:ea typeface="メイリオ" panose="020B0604030504040204" pitchFamily="50" charset="-128"/>
              </a:rPr>
              <a:t>つ回答） 。</a:t>
            </a:r>
          </a:p>
        </p:txBody>
      </p:sp>
      <p:grpSp>
        <p:nvGrpSpPr>
          <p:cNvPr id="16" name="グループ化 15"/>
          <p:cNvGrpSpPr/>
          <p:nvPr/>
        </p:nvGrpSpPr>
        <p:grpSpPr>
          <a:xfrm>
            <a:off x="278999" y="7536281"/>
            <a:ext cx="6300001" cy="972440"/>
            <a:chOff x="278999" y="7269595"/>
            <a:chExt cx="6300001" cy="972440"/>
          </a:xfrm>
        </p:grpSpPr>
        <p:sp>
          <p:nvSpPr>
            <p:cNvPr id="10" name="角丸四角形 9"/>
            <p:cNvSpPr/>
            <p:nvPr/>
          </p:nvSpPr>
          <p:spPr bwMode="gray">
            <a:xfrm>
              <a:off x="279000" y="7269595"/>
              <a:ext cx="6300000" cy="252000"/>
            </a:xfrm>
            <a:prstGeom prst="roundRect">
              <a:avLst/>
            </a:prstGeom>
            <a:solidFill>
              <a:srgbClr val="F7AC1D"/>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ja-JP" altLang="en-US" sz="1400" b="1" dirty="0">
                  <a:solidFill>
                    <a:schemeClr val="bg1"/>
                  </a:solidFill>
                  <a:latin typeface="メイリオ" panose="020B0604030504040204" pitchFamily="50" charset="-128"/>
                  <a:ea typeface="メイリオ" panose="020B0604030504040204" pitchFamily="50" charset="-128"/>
                </a:rPr>
                <a:t>６．追跡アンケートへのご協力のお願い</a:t>
              </a:r>
            </a:p>
          </p:txBody>
        </p:sp>
        <p:sp>
          <p:nvSpPr>
            <p:cNvPr id="60" name="テキスト ボックス 59"/>
            <p:cNvSpPr txBox="1"/>
            <p:nvPr/>
          </p:nvSpPr>
          <p:spPr>
            <a:xfrm>
              <a:off x="278999" y="7542121"/>
              <a:ext cx="6300000" cy="226591"/>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1100" dirty="0">
                  <a:latin typeface="メイリオ" panose="020B0604030504040204" pitchFamily="50" charset="-128"/>
                  <a:ea typeface="メイリオ" panose="020B0604030504040204" pitchFamily="50" charset="-128"/>
                </a:rPr>
                <a:t>◆</a:t>
              </a:r>
              <a:r>
                <a:rPr kumimoji="1" lang="en-US" altLang="ja-JP" sz="1100" dirty="0">
                  <a:latin typeface="メイリオ" panose="020B0604030504040204" pitchFamily="50" charset="-128"/>
                  <a:ea typeface="メイリオ" panose="020B0604030504040204" pitchFamily="50" charset="-128"/>
                </a:rPr>
                <a:t>WEB</a:t>
              </a:r>
              <a:r>
                <a:rPr kumimoji="1" lang="ja-JP" altLang="en-US" sz="1100" dirty="0">
                  <a:latin typeface="メイリオ" panose="020B0604030504040204" pitchFamily="50" charset="-128"/>
                  <a:ea typeface="メイリオ" panose="020B0604030504040204" pitchFamily="50" charset="-128"/>
                </a:rPr>
                <a:t>アンケート実施のためメールアドレスをご記入ください</a:t>
              </a:r>
              <a:r>
                <a:rPr kumimoji="1" lang="ja-JP" altLang="en-US" sz="1100" baseline="30000" dirty="0">
                  <a:latin typeface="メイリオ" panose="020B0604030504040204" pitchFamily="50" charset="-128"/>
                  <a:ea typeface="メイリオ" panose="020B0604030504040204" pitchFamily="50" charset="-128"/>
                </a:rPr>
                <a:t>*</a:t>
              </a:r>
              <a:r>
                <a:rPr kumimoji="1" lang="en-US" altLang="ja-JP" sz="1100" baseline="30000" dirty="0">
                  <a:latin typeface="メイリオ" panose="020B0604030504040204" pitchFamily="50" charset="-128"/>
                  <a:ea typeface="メイリオ" panose="020B0604030504040204" pitchFamily="50" charset="-128"/>
                </a:rPr>
                <a:t>1</a:t>
              </a:r>
              <a:r>
                <a:rPr kumimoji="1" lang="ja-JP" altLang="en-US" sz="1100" dirty="0" err="1">
                  <a:latin typeface="メイリオ" panose="020B0604030504040204" pitchFamily="50" charset="-128"/>
                  <a:ea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endParaRPr>
            </a:p>
          </p:txBody>
        </p:sp>
        <p:sp>
          <p:nvSpPr>
            <p:cNvPr id="62" name="テキスト ボックス 61"/>
            <p:cNvSpPr txBox="1"/>
            <p:nvPr/>
          </p:nvSpPr>
          <p:spPr>
            <a:xfrm>
              <a:off x="4268892" y="7788853"/>
              <a:ext cx="2301772" cy="226591"/>
            </a:xfrm>
            <a:prstGeom prst="rect">
              <a:avLst/>
            </a:prstGeom>
            <a:noFill/>
          </p:spPr>
          <p:txBody>
            <a:bodyPr wrap="square" lIns="36000" tIns="36000" rIns="36000" bIns="36000" rtlCol="0" anchor="t" anchorCtr="0">
              <a:noAutofit/>
            </a:bodyPr>
            <a:lstStyle/>
            <a:p>
              <a:pPr>
                <a:spcBef>
                  <a:spcPts val="0"/>
                </a:spcBef>
                <a:buSzPct val="100000"/>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以下は下から選択して下さい</a:t>
              </a:r>
            </a:p>
          </p:txBody>
        </p:sp>
        <p:sp>
          <p:nvSpPr>
            <p:cNvPr id="63" name="テキスト ボックス 62"/>
            <p:cNvSpPr txBox="1"/>
            <p:nvPr/>
          </p:nvSpPr>
          <p:spPr>
            <a:xfrm>
              <a:off x="279000" y="8015444"/>
              <a:ext cx="6300000" cy="226591"/>
            </a:xfrm>
            <a:prstGeom prst="rect">
              <a:avLst/>
            </a:prstGeom>
            <a:noFill/>
          </p:spPr>
          <p:txBody>
            <a:bodyPr wrap="square" lIns="36000" tIns="36000" rIns="36000" bIns="36000" rtlCol="0" anchor="t" anchorCtr="0">
              <a:noAutofit/>
            </a:bodyPr>
            <a:lstStyle/>
            <a:p>
              <a:pPr>
                <a:spcBef>
                  <a:spcPts val="0"/>
                </a:spcBef>
                <a:buSzPct val="100000"/>
                <a:tabLst>
                  <a:tab pos="1168400" algn="l"/>
                </a:tabLst>
              </a:pPr>
              <a:r>
                <a:rPr kumimoji="1" lang="en-US" altLang="ja-JP" sz="900" dirty="0">
                  <a:latin typeface="メイリオ" panose="020B0604030504040204" pitchFamily="50" charset="-128"/>
                  <a:ea typeface="メイリオ" panose="020B0604030504040204" pitchFamily="50" charset="-128"/>
                </a:rPr>
                <a:t>□ docomo.ne.jp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ezweb.ne.jp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i.softbank.jp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softbank.ne.jp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yahoo.co.jp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gmail.com</a:t>
              </a:r>
            </a:p>
            <a:p>
              <a:pPr>
                <a:spcBef>
                  <a:spcPts val="0"/>
                </a:spcBef>
                <a:buSzPct val="100000"/>
                <a:tabLst>
                  <a:tab pos="1168400" algn="l"/>
                </a:tabLst>
              </a:pPr>
              <a:r>
                <a:rPr kumimoji="1" lang="en-US" altLang="ja-JP" sz="900" dirty="0">
                  <a:latin typeface="メイリオ" panose="020B0604030504040204" pitchFamily="50" charset="-128"/>
                  <a:ea typeface="メイリオ" panose="020B0604030504040204" pitchFamily="50" charset="-128"/>
                </a:rPr>
                <a:t>□ </a:t>
              </a:r>
              <a:r>
                <a:rPr kumimoji="1" lang="ja-JP" altLang="en-US" sz="900" dirty="0">
                  <a:latin typeface="メイリオ" panose="020B0604030504040204" pitchFamily="50" charset="-128"/>
                  <a:ea typeface="メイリオ" panose="020B0604030504040204" pitchFamily="50" charset="-128"/>
                </a:rPr>
                <a:t>その他（　　　　　　　　　　　　　　　　）</a:t>
              </a:r>
            </a:p>
          </p:txBody>
        </p:sp>
        <p:cxnSp>
          <p:nvCxnSpPr>
            <p:cNvPr id="69" name="直線コネクタ 68"/>
            <p:cNvCxnSpPr/>
            <p:nvPr/>
          </p:nvCxnSpPr>
          <p:spPr>
            <a:xfrm>
              <a:off x="278999" y="8015444"/>
              <a:ext cx="398989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9" name="角丸四角形 8"/>
          <p:cNvSpPr/>
          <p:nvPr/>
        </p:nvSpPr>
        <p:spPr bwMode="gray">
          <a:xfrm>
            <a:off x="316436" y="4328735"/>
            <a:ext cx="6300000" cy="252000"/>
          </a:xfrm>
          <a:prstGeom prst="roundRect">
            <a:avLst/>
          </a:prstGeom>
          <a:solidFill>
            <a:srgbClr val="F7AC1D"/>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ja-JP" altLang="en-US" sz="1400" b="1" dirty="0">
                <a:solidFill>
                  <a:schemeClr val="bg1"/>
                </a:solidFill>
                <a:latin typeface="メイリオ" panose="020B0604030504040204" pitchFamily="50" charset="-128"/>
                <a:ea typeface="メイリオ" panose="020B0604030504040204" pitchFamily="50" charset="-128"/>
              </a:rPr>
              <a:t>４．今後の実施意向について</a:t>
            </a:r>
          </a:p>
        </p:txBody>
      </p:sp>
      <p:sp>
        <p:nvSpPr>
          <p:cNvPr id="72" name="テキスト ボックス 71"/>
          <p:cNvSpPr txBox="1"/>
          <p:nvPr/>
        </p:nvSpPr>
        <p:spPr>
          <a:xfrm>
            <a:off x="316436" y="4611772"/>
            <a:ext cx="6300000" cy="242066"/>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1050" dirty="0">
                <a:latin typeface="メイリオ" panose="020B0604030504040204" pitchFamily="50" charset="-128"/>
                <a:ea typeface="メイリオ" panose="020B0604030504040204" pitchFamily="50" charset="-128"/>
              </a:rPr>
              <a:t>◆</a:t>
            </a:r>
            <a:r>
              <a:rPr kumimoji="1" lang="ja-JP" altLang="en-US" sz="1050" b="1" u="sng" dirty="0">
                <a:latin typeface="メイリオ" panose="020B0604030504040204" pitchFamily="50" charset="-128"/>
                <a:ea typeface="メイリオ" panose="020B0604030504040204" pitchFamily="50" charset="-128"/>
              </a:rPr>
              <a:t>今後</a:t>
            </a:r>
            <a:r>
              <a:rPr kumimoji="1" lang="ja-JP" altLang="en-US" sz="1050" dirty="0">
                <a:latin typeface="メイリオ" panose="020B0604030504040204" pitchFamily="50" charset="-128"/>
                <a:ea typeface="メイリオ" panose="020B0604030504040204" pitchFamily="50" charset="-128"/>
              </a:rPr>
              <a:t>、</a:t>
            </a:r>
            <a:r>
              <a:rPr kumimoji="1" lang="en-US" altLang="ja-JP" sz="1050" dirty="0">
                <a:latin typeface="メイリオ" panose="020B0604030504040204" pitchFamily="50" charset="-128"/>
                <a:ea typeface="メイリオ" panose="020B0604030504040204" pitchFamily="50" charset="-128"/>
              </a:rPr>
              <a:t>ZEH</a:t>
            </a:r>
            <a:r>
              <a:rPr kumimoji="1" lang="ja-JP" altLang="en-US" sz="1050" dirty="0">
                <a:latin typeface="メイリオ" panose="020B0604030504040204" pitchFamily="50" charset="-128"/>
                <a:ea typeface="メイリオ" panose="020B0604030504040204" pitchFamily="50" charset="-128"/>
              </a:rPr>
              <a:t>を購入／断熱リフォームを実施したいと思いますか（</a:t>
            </a:r>
            <a:r>
              <a:rPr kumimoji="1" lang="en-US" altLang="ja-JP" sz="1050" dirty="0">
                <a:latin typeface="メイリオ" panose="020B0604030504040204" pitchFamily="50" charset="-128"/>
                <a:ea typeface="メイリオ" panose="020B0604030504040204" pitchFamily="50" charset="-128"/>
              </a:rPr>
              <a:t>1</a:t>
            </a:r>
            <a:r>
              <a:rPr kumimoji="1" lang="ja-JP" altLang="en-US" sz="1050" dirty="0">
                <a:latin typeface="メイリオ" panose="020B0604030504040204" pitchFamily="50" charset="-128"/>
                <a:ea typeface="メイリオ" panose="020B0604030504040204" pitchFamily="50" charset="-128"/>
              </a:rPr>
              <a:t>つ回答） 。</a:t>
            </a:r>
          </a:p>
        </p:txBody>
      </p:sp>
      <p:sp>
        <p:nvSpPr>
          <p:cNvPr id="57" name="角丸四角形 56"/>
          <p:cNvSpPr/>
          <p:nvPr/>
        </p:nvSpPr>
        <p:spPr bwMode="gray">
          <a:xfrm>
            <a:off x="316436" y="2876854"/>
            <a:ext cx="6300000" cy="252000"/>
          </a:xfrm>
          <a:prstGeom prst="roundRect">
            <a:avLst/>
          </a:prstGeom>
          <a:solidFill>
            <a:srgbClr val="F7AC1D"/>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ja-JP" altLang="en-US" sz="1400" b="1" dirty="0">
                <a:solidFill>
                  <a:schemeClr val="bg1"/>
                </a:solidFill>
                <a:latin typeface="メイリオ" panose="020B0604030504040204" pitchFamily="50" charset="-128"/>
                <a:ea typeface="メイリオ" panose="020B0604030504040204" pitchFamily="50" charset="-128"/>
              </a:rPr>
              <a:t>３．これまでの検討状況について</a:t>
            </a:r>
          </a:p>
        </p:txBody>
      </p:sp>
      <p:sp>
        <p:nvSpPr>
          <p:cNvPr id="66" name="テキスト ボックス 65"/>
          <p:cNvSpPr txBox="1"/>
          <p:nvPr/>
        </p:nvSpPr>
        <p:spPr>
          <a:xfrm>
            <a:off x="316436" y="3159891"/>
            <a:ext cx="6300000" cy="226591"/>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1050" dirty="0">
                <a:latin typeface="メイリオ" panose="020B0604030504040204" pitchFamily="50" charset="-128"/>
                <a:ea typeface="メイリオ" panose="020B0604030504040204" pitchFamily="50" charset="-128"/>
              </a:rPr>
              <a:t>◆</a:t>
            </a:r>
            <a:r>
              <a:rPr kumimoji="1" lang="ja-JP" altLang="en-US" sz="1050" b="1" u="sng" dirty="0">
                <a:latin typeface="メイリオ" panose="020B0604030504040204" pitchFamily="50" charset="-128"/>
                <a:ea typeface="メイリオ" panose="020B0604030504040204" pitchFamily="50" charset="-128"/>
              </a:rPr>
              <a:t>イベント前</a:t>
            </a:r>
            <a:r>
              <a:rPr kumimoji="1" lang="ja-JP" altLang="en-US" sz="1050" dirty="0">
                <a:latin typeface="メイリオ" panose="020B0604030504040204" pitchFamily="50" charset="-128"/>
                <a:ea typeface="メイリオ" panose="020B0604030504040204" pitchFamily="50" charset="-128"/>
              </a:rPr>
              <a:t>、下記の省エネ住宅について興味がありましたか。最も当てはまるものをお選びください（</a:t>
            </a:r>
            <a:r>
              <a:rPr kumimoji="1" lang="en-US" altLang="ja-JP" sz="1050" dirty="0">
                <a:latin typeface="メイリオ" panose="020B0604030504040204" pitchFamily="50" charset="-128"/>
                <a:ea typeface="メイリオ" panose="020B0604030504040204" pitchFamily="50" charset="-128"/>
              </a:rPr>
              <a:t>1</a:t>
            </a:r>
            <a:r>
              <a:rPr kumimoji="1" lang="ja-JP" altLang="en-US" sz="1050" dirty="0">
                <a:latin typeface="メイリオ" panose="020B0604030504040204" pitchFamily="50" charset="-128"/>
                <a:ea typeface="メイリオ" panose="020B0604030504040204" pitchFamily="50" charset="-128"/>
              </a:rPr>
              <a:t>つ回答） 。</a:t>
            </a:r>
          </a:p>
        </p:txBody>
      </p:sp>
      <p:grpSp>
        <p:nvGrpSpPr>
          <p:cNvPr id="6" name="グループ化 5"/>
          <p:cNvGrpSpPr/>
          <p:nvPr/>
        </p:nvGrpSpPr>
        <p:grpSpPr>
          <a:xfrm>
            <a:off x="1479223" y="339583"/>
            <a:ext cx="5184000" cy="579362"/>
            <a:chOff x="1479223" y="339583"/>
            <a:chExt cx="5184000" cy="579362"/>
          </a:xfrm>
        </p:grpSpPr>
        <p:sp>
          <p:nvSpPr>
            <p:cNvPr id="74" name="正方形/長方形 73"/>
            <p:cNvSpPr/>
            <p:nvPr/>
          </p:nvSpPr>
          <p:spPr bwMode="gray">
            <a:xfrm>
              <a:off x="1479223" y="339583"/>
              <a:ext cx="5184000" cy="388620"/>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2000" b="1" dirty="0">
                  <a:solidFill>
                    <a:srgbClr val="F7AC1D"/>
                  </a:solidFill>
                  <a:latin typeface="メイリオ" panose="020B0604030504040204" pitchFamily="50" charset="-128"/>
                  <a:ea typeface="メイリオ" panose="020B0604030504040204" pitchFamily="50" charset="-128"/>
                </a:rPr>
                <a:t>住宅の購入・リフォーム意向実態アンケート</a:t>
              </a:r>
            </a:p>
          </p:txBody>
        </p:sp>
        <p:sp>
          <p:nvSpPr>
            <p:cNvPr id="80" name="テキスト ボックス 79"/>
            <p:cNvSpPr txBox="1"/>
            <p:nvPr/>
          </p:nvSpPr>
          <p:spPr>
            <a:xfrm>
              <a:off x="1479223" y="692354"/>
              <a:ext cx="4565880" cy="226591"/>
            </a:xfrm>
            <a:prstGeom prst="rect">
              <a:avLst/>
            </a:prstGeom>
            <a:noFill/>
          </p:spPr>
          <p:txBody>
            <a:bodyPr wrap="square" lIns="36000" tIns="36000" rIns="36000" bIns="36000" rtlCol="0" anchor="ctr" anchorCtr="0">
              <a:noAutofit/>
            </a:bodyPr>
            <a:lstStyle/>
            <a:p>
              <a:pPr>
                <a:spcBef>
                  <a:spcPts val="0"/>
                </a:spcBef>
                <a:buSzPct val="100000"/>
              </a:pPr>
              <a:r>
                <a:rPr kumimoji="1" lang="ja-JP" altLang="en-US" sz="1000" dirty="0">
                  <a:latin typeface="メイリオ" panose="020B0604030504040204" pitchFamily="50" charset="-128"/>
                  <a:ea typeface="メイリオ" panose="020B0604030504040204" pitchFamily="50" charset="-128"/>
                </a:rPr>
                <a:t>住宅の購入・リフォーム意向を調査しています。わかる範囲でお答えください。</a:t>
              </a:r>
            </a:p>
          </p:txBody>
        </p:sp>
      </p:grpSp>
      <p:sp>
        <p:nvSpPr>
          <p:cNvPr id="99" name="テキスト ボックス 98"/>
          <p:cNvSpPr txBox="1"/>
          <p:nvPr/>
        </p:nvSpPr>
        <p:spPr>
          <a:xfrm>
            <a:off x="279000" y="1255819"/>
            <a:ext cx="6300000" cy="401618"/>
          </a:xfrm>
          <a:prstGeom prst="rect">
            <a:avLst/>
          </a:prstGeom>
          <a:noFill/>
        </p:spPr>
        <p:txBody>
          <a:bodyPr wrap="square" lIns="36000" tIns="36000" rIns="36000" bIns="36000" rtlCol="0" anchor="t" anchorCtr="0">
            <a:noAutofit/>
          </a:bodyPr>
          <a:lstStyle/>
          <a:p>
            <a:pPr>
              <a:spcBef>
                <a:spcPts val="0"/>
              </a:spcBef>
              <a:buSzPct val="100000"/>
              <a:tabLst>
                <a:tab pos="450850" algn="l"/>
              </a:tabLst>
            </a:pPr>
            <a:r>
              <a:rPr kumimoji="1" lang="ja-JP" altLang="en-US" sz="900" dirty="0">
                <a:latin typeface="メイリオ" panose="020B0604030504040204" pitchFamily="50" charset="-128"/>
                <a:ea typeface="メイリオ" panose="020B0604030504040204" pitchFamily="50" charset="-128"/>
              </a:rPr>
              <a:t>性別　</a:t>
            </a:r>
            <a:r>
              <a:rPr kumimoji="1" lang="en-US" altLang="ja-JP" sz="900" dirty="0">
                <a:latin typeface="メイリオ" panose="020B0604030504040204" pitchFamily="50" charset="-128"/>
                <a:ea typeface="メイリオ" panose="020B0604030504040204" pitchFamily="50" charset="-128"/>
              </a:rPr>
              <a:t>	</a:t>
            </a:r>
            <a:r>
              <a:rPr kumimoji="1" lang="ja-JP" altLang="en-US" sz="900" dirty="0">
                <a:latin typeface="メイリオ" panose="020B0604030504040204" pitchFamily="50" charset="-128"/>
                <a:ea typeface="メイリオ" panose="020B0604030504040204" pitchFamily="50" charset="-128"/>
              </a:rPr>
              <a:t>□ 男性　□ 女性　□ その他</a:t>
            </a:r>
            <a:endParaRPr kumimoji="1" lang="en-US" altLang="ja-JP" sz="900" dirty="0">
              <a:latin typeface="メイリオ" panose="020B0604030504040204" pitchFamily="50" charset="-128"/>
              <a:ea typeface="メイリオ" panose="020B0604030504040204" pitchFamily="50" charset="-128"/>
            </a:endParaRPr>
          </a:p>
          <a:p>
            <a:pPr>
              <a:spcBef>
                <a:spcPts val="0"/>
              </a:spcBef>
              <a:buSzPct val="100000"/>
              <a:tabLst>
                <a:tab pos="450850" algn="l"/>
              </a:tabLst>
            </a:pPr>
            <a:r>
              <a:rPr kumimoji="1" lang="ja-JP" altLang="en-US" sz="900" dirty="0">
                <a:latin typeface="メイリオ" panose="020B0604030504040204" pitchFamily="50" charset="-128"/>
                <a:ea typeface="メイリオ" panose="020B0604030504040204" pitchFamily="50" charset="-128"/>
              </a:rPr>
              <a:t>年齢　</a:t>
            </a:r>
            <a:r>
              <a:rPr kumimoji="1" lang="en-US" altLang="ja-JP" sz="900" dirty="0">
                <a:latin typeface="メイリオ" panose="020B0604030504040204" pitchFamily="50" charset="-128"/>
                <a:ea typeface="メイリオ" panose="020B0604030504040204" pitchFamily="50" charset="-128"/>
              </a:rPr>
              <a:t>	</a:t>
            </a:r>
            <a:r>
              <a:rPr kumimoji="1" lang="ja-JP" altLang="en-US" sz="900" dirty="0">
                <a:latin typeface="メイリオ" panose="020B0604030504040204" pitchFamily="50" charset="-128"/>
                <a:ea typeface="メイリオ" panose="020B0604030504040204" pitchFamily="50" charset="-128"/>
              </a:rPr>
              <a:t>□ </a:t>
            </a:r>
            <a:r>
              <a:rPr kumimoji="1" lang="en-US" altLang="ja-JP" sz="900" dirty="0">
                <a:latin typeface="メイリオ" panose="020B0604030504040204" pitchFamily="50" charset="-128"/>
                <a:ea typeface="メイリオ" panose="020B0604030504040204" pitchFamily="50" charset="-128"/>
              </a:rPr>
              <a:t>10</a:t>
            </a:r>
            <a:r>
              <a:rPr kumimoji="1" lang="ja-JP" altLang="en-US" sz="900" dirty="0">
                <a:latin typeface="メイリオ" panose="020B0604030504040204" pitchFamily="50" charset="-128"/>
                <a:ea typeface="メイリオ" panose="020B0604030504040204" pitchFamily="50" charset="-128"/>
              </a:rPr>
              <a:t>代以下　□ </a:t>
            </a:r>
            <a:r>
              <a:rPr kumimoji="1" lang="en-US" altLang="ja-JP" sz="900" dirty="0">
                <a:latin typeface="メイリオ" panose="020B0604030504040204" pitchFamily="50" charset="-128"/>
                <a:ea typeface="メイリオ" panose="020B0604030504040204" pitchFamily="50" charset="-128"/>
              </a:rPr>
              <a:t>20</a:t>
            </a:r>
            <a:r>
              <a:rPr kumimoji="1" lang="ja-JP" altLang="en-US" sz="900" dirty="0">
                <a:latin typeface="メイリオ" panose="020B0604030504040204" pitchFamily="50" charset="-128"/>
                <a:ea typeface="メイリオ" panose="020B0604030504040204" pitchFamily="50" charset="-128"/>
              </a:rPr>
              <a:t>代　□ </a:t>
            </a:r>
            <a:r>
              <a:rPr kumimoji="1" lang="en-US" altLang="ja-JP" sz="900" dirty="0">
                <a:latin typeface="メイリオ" panose="020B0604030504040204" pitchFamily="50" charset="-128"/>
                <a:ea typeface="メイリオ" panose="020B0604030504040204" pitchFamily="50" charset="-128"/>
              </a:rPr>
              <a:t>30</a:t>
            </a:r>
            <a:r>
              <a:rPr kumimoji="1" lang="ja-JP" altLang="en-US" sz="900" dirty="0">
                <a:latin typeface="メイリオ" panose="020B0604030504040204" pitchFamily="50" charset="-128"/>
                <a:ea typeface="メイリオ" panose="020B0604030504040204" pitchFamily="50" charset="-128"/>
              </a:rPr>
              <a:t>代　□ </a:t>
            </a:r>
            <a:r>
              <a:rPr kumimoji="1" lang="en-US" altLang="ja-JP" sz="900" dirty="0">
                <a:latin typeface="メイリオ" panose="020B0604030504040204" pitchFamily="50" charset="-128"/>
                <a:ea typeface="メイリオ" panose="020B0604030504040204" pitchFamily="50" charset="-128"/>
              </a:rPr>
              <a:t>40</a:t>
            </a:r>
            <a:r>
              <a:rPr kumimoji="1" lang="ja-JP" altLang="en-US" sz="900" dirty="0">
                <a:latin typeface="メイリオ" panose="020B0604030504040204" pitchFamily="50" charset="-128"/>
                <a:ea typeface="メイリオ" panose="020B0604030504040204" pitchFamily="50" charset="-128"/>
              </a:rPr>
              <a:t>代　□ </a:t>
            </a:r>
            <a:r>
              <a:rPr kumimoji="1" lang="en-US" altLang="ja-JP" sz="900" dirty="0">
                <a:latin typeface="メイリオ" panose="020B0604030504040204" pitchFamily="50" charset="-128"/>
                <a:ea typeface="メイリオ" panose="020B0604030504040204" pitchFamily="50" charset="-128"/>
              </a:rPr>
              <a:t>50</a:t>
            </a:r>
            <a:r>
              <a:rPr kumimoji="1" lang="ja-JP" altLang="en-US" sz="900" dirty="0">
                <a:latin typeface="メイリオ" panose="020B0604030504040204" pitchFamily="50" charset="-128"/>
                <a:ea typeface="メイリオ" panose="020B0604030504040204" pitchFamily="50" charset="-128"/>
              </a:rPr>
              <a:t>代　□ </a:t>
            </a:r>
            <a:r>
              <a:rPr kumimoji="1" lang="en-US" altLang="ja-JP" sz="900" dirty="0">
                <a:latin typeface="メイリオ" panose="020B0604030504040204" pitchFamily="50" charset="-128"/>
                <a:ea typeface="メイリオ" panose="020B0604030504040204" pitchFamily="50" charset="-128"/>
              </a:rPr>
              <a:t>60</a:t>
            </a:r>
            <a:r>
              <a:rPr kumimoji="1" lang="ja-JP" altLang="en-US" sz="900" dirty="0">
                <a:latin typeface="メイリオ" panose="020B0604030504040204" pitchFamily="50" charset="-128"/>
                <a:ea typeface="メイリオ" panose="020B0604030504040204" pitchFamily="50" charset="-128"/>
              </a:rPr>
              <a:t>代　□ </a:t>
            </a:r>
            <a:r>
              <a:rPr kumimoji="1" lang="en-US" altLang="ja-JP" sz="900" dirty="0">
                <a:latin typeface="メイリオ" panose="020B0604030504040204" pitchFamily="50" charset="-128"/>
                <a:ea typeface="メイリオ" panose="020B0604030504040204" pitchFamily="50" charset="-128"/>
              </a:rPr>
              <a:t>70</a:t>
            </a:r>
            <a:r>
              <a:rPr kumimoji="1" lang="ja-JP" altLang="en-US" sz="900" dirty="0">
                <a:latin typeface="メイリオ" panose="020B0604030504040204" pitchFamily="50" charset="-128"/>
                <a:ea typeface="メイリオ" panose="020B0604030504040204" pitchFamily="50" charset="-128"/>
              </a:rPr>
              <a:t>代以上</a:t>
            </a:r>
            <a:endParaRPr kumimoji="1" lang="en-US" altLang="ja-JP" sz="900" dirty="0">
              <a:latin typeface="メイリオ" panose="020B0604030504040204" pitchFamily="50" charset="-128"/>
              <a:ea typeface="メイリオ" panose="020B0604030504040204" pitchFamily="50" charset="-128"/>
            </a:endParaRPr>
          </a:p>
        </p:txBody>
      </p:sp>
      <p:sp>
        <p:nvSpPr>
          <p:cNvPr id="380" name="角丸四角形 379"/>
          <p:cNvSpPr/>
          <p:nvPr/>
        </p:nvSpPr>
        <p:spPr bwMode="gray">
          <a:xfrm>
            <a:off x="316436" y="5673080"/>
            <a:ext cx="6300000" cy="252000"/>
          </a:xfrm>
          <a:prstGeom prst="roundRect">
            <a:avLst/>
          </a:prstGeom>
          <a:solidFill>
            <a:srgbClr val="F7AC1D"/>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ja-JP" altLang="en-US" sz="1400" b="1" dirty="0">
                <a:solidFill>
                  <a:schemeClr val="bg1"/>
                </a:solidFill>
                <a:latin typeface="メイリオ" panose="020B0604030504040204" pitchFamily="50" charset="-128"/>
                <a:ea typeface="メイリオ" panose="020B0604030504040204" pitchFamily="50" charset="-128"/>
              </a:rPr>
              <a:t>５．実施意向の理由について</a:t>
            </a:r>
          </a:p>
        </p:txBody>
      </p:sp>
      <p:sp>
        <p:nvSpPr>
          <p:cNvPr id="381" name="テキスト ボックス 380"/>
          <p:cNvSpPr txBox="1"/>
          <p:nvPr/>
        </p:nvSpPr>
        <p:spPr>
          <a:xfrm>
            <a:off x="316436" y="6275008"/>
            <a:ext cx="6300000" cy="242066"/>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1050" dirty="0">
                <a:latin typeface="メイリオ" panose="020B0604030504040204" pitchFamily="50" charset="-128"/>
                <a:ea typeface="メイリオ" panose="020B0604030504040204" pitchFamily="50" charset="-128"/>
              </a:rPr>
              <a:t>◆なぜ、</a:t>
            </a:r>
            <a:r>
              <a:rPr kumimoji="1" lang="en-US" altLang="ja-JP" sz="1050" dirty="0">
                <a:latin typeface="メイリオ" panose="020B0604030504040204" pitchFamily="50" charset="-128"/>
                <a:ea typeface="メイリオ" panose="020B0604030504040204" pitchFamily="50" charset="-128"/>
              </a:rPr>
              <a:t>ZEH</a:t>
            </a:r>
            <a:r>
              <a:rPr kumimoji="1" lang="ja-JP" altLang="en-US" sz="1050" dirty="0">
                <a:latin typeface="メイリオ" panose="020B0604030504040204" pitchFamily="50" charset="-128"/>
                <a:ea typeface="メイリオ" panose="020B0604030504040204" pitchFamily="50" charset="-128"/>
              </a:rPr>
              <a:t>／断熱リフォームに興味を持ちましたか（</a:t>
            </a:r>
            <a:r>
              <a:rPr kumimoji="1" lang="en-US" altLang="ja-JP" sz="1050" dirty="0">
                <a:latin typeface="メイリオ" panose="020B0604030504040204" pitchFamily="50" charset="-128"/>
                <a:ea typeface="メイリオ" panose="020B0604030504040204" pitchFamily="50" charset="-128"/>
              </a:rPr>
              <a:t>3</a:t>
            </a:r>
            <a:r>
              <a:rPr kumimoji="1" lang="ja-JP" altLang="en-US" sz="1050" dirty="0">
                <a:latin typeface="メイリオ" panose="020B0604030504040204" pitchFamily="50" charset="-128"/>
                <a:ea typeface="メイリオ" panose="020B0604030504040204" pitchFamily="50" charset="-128"/>
              </a:rPr>
              <a:t>つまで） 。</a:t>
            </a:r>
          </a:p>
        </p:txBody>
      </p:sp>
      <p:grpSp>
        <p:nvGrpSpPr>
          <p:cNvPr id="43" name="グループ化 42"/>
          <p:cNvGrpSpPr/>
          <p:nvPr/>
        </p:nvGrpSpPr>
        <p:grpSpPr>
          <a:xfrm>
            <a:off x="346455" y="2132970"/>
            <a:ext cx="6156000" cy="698997"/>
            <a:chOff x="314925" y="2118780"/>
            <a:chExt cx="6156000" cy="698997"/>
          </a:xfrm>
        </p:grpSpPr>
        <p:sp>
          <p:nvSpPr>
            <p:cNvPr id="594" name="テキスト ボックス 593"/>
            <p:cNvSpPr txBox="1"/>
            <p:nvPr/>
          </p:nvSpPr>
          <p:spPr>
            <a:xfrm>
              <a:off x="389993" y="2321692"/>
              <a:ext cx="3346408" cy="496085"/>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900" dirty="0">
                  <a:latin typeface="メイリオ" panose="020B0604030504040204" pitchFamily="50" charset="-128"/>
                  <a:ea typeface="メイリオ" panose="020B0604030504040204" pitchFamily="50" charset="-128"/>
                </a:rPr>
                <a:t>今後</a:t>
              </a:r>
              <a:r>
                <a:rPr kumimoji="1" lang="en-US" altLang="ja-JP" sz="900" dirty="0">
                  <a:latin typeface="メイリオ" panose="020B0604030504040204" pitchFamily="50" charset="-128"/>
                  <a:ea typeface="メイリオ" panose="020B0604030504040204" pitchFamily="50" charset="-128"/>
                </a:rPr>
                <a:t>3</a:t>
              </a:r>
              <a:r>
                <a:rPr kumimoji="1" lang="ja-JP" altLang="en-US" sz="900" dirty="0">
                  <a:latin typeface="メイリオ" panose="020B0604030504040204" pitchFamily="50" charset="-128"/>
                  <a:ea typeface="メイリオ" panose="020B0604030504040204" pitchFamily="50" charset="-128"/>
                </a:rPr>
                <a:t>年以内に購入・実施を予定している</a:t>
              </a:r>
              <a:endParaRPr kumimoji="1" lang="en-US" altLang="ja-JP" sz="90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900" dirty="0">
                  <a:latin typeface="メイリオ" panose="020B0604030504040204" pitchFamily="50" charset="-128"/>
                  <a:ea typeface="メイリオ" panose="020B0604030504040204" pitchFamily="50" charset="-128"/>
                </a:rPr>
                <a:t>予定はないが、いつか購入・実施したい</a:t>
              </a:r>
            </a:p>
            <a:p>
              <a:pPr>
                <a:spcBef>
                  <a:spcPts val="0"/>
                </a:spcBef>
                <a:buSzPct val="100000"/>
              </a:pPr>
              <a:r>
                <a:rPr kumimoji="1" lang="ja-JP" altLang="en-US" sz="900" dirty="0">
                  <a:latin typeface="メイリオ" panose="020B0604030504040204" pitchFamily="50" charset="-128"/>
                  <a:ea typeface="メイリオ" panose="020B0604030504040204" pitchFamily="50" charset="-128"/>
                </a:rPr>
                <a:t>予定はなく、購入・実施意向もない</a:t>
              </a:r>
              <a:endParaRPr kumimoji="1" lang="en-US" altLang="ja-JP" sz="900" dirty="0">
                <a:latin typeface="メイリオ" panose="020B0604030504040204" pitchFamily="50" charset="-128"/>
                <a:ea typeface="メイリオ" panose="020B0604030504040204" pitchFamily="50" charset="-128"/>
              </a:endParaRPr>
            </a:p>
          </p:txBody>
        </p:sp>
        <p:grpSp>
          <p:nvGrpSpPr>
            <p:cNvPr id="39" name="グループ化 38"/>
            <p:cNvGrpSpPr/>
            <p:nvPr/>
          </p:nvGrpSpPr>
          <p:grpSpPr>
            <a:xfrm>
              <a:off x="314925" y="2118780"/>
              <a:ext cx="6156000" cy="656766"/>
              <a:chOff x="314925" y="2118780"/>
              <a:chExt cx="6156000" cy="656766"/>
            </a:xfrm>
          </p:grpSpPr>
          <p:sp>
            <p:nvSpPr>
              <p:cNvPr id="581" name="テキスト ボックス 580"/>
              <p:cNvSpPr txBox="1"/>
              <p:nvPr/>
            </p:nvSpPr>
            <p:spPr>
              <a:xfrm>
                <a:off x="3613486" y="2118780"/>
                <a:ext cx="1296000" cy="270474"/>
              </a:xfrm>
              <a:prstGeom prst="rect">
                <a:avLst/>
              </a:prstGeom>
              <a:noFill/>
            </p:spPr>
            <p:txBody>
              <a:bodyPr wrap="square" lIns="0" tIns="0" rIns="0" bIns="0" rtlCol="0" anchor="ctr" anchorCtr="0">
                <a:noAutofit/>
              </a:bodyPr>
              <a:lstStyle/>
              <a:p>
                <a:pPr algn="ctr">
                  <a:spcBef>
                    <a:spcPts val="0"/>
                  </a:spcBef>
                  <a:buSzPct val="100000"/>
                </a:pPr>
                <a:r>
                  <a:rPr kumimoji="1" lang="ja-JP" altLang="en-US" sz="900" dirty="0">
                    <a:latin typeface="メイリオ" panose="020B0604030504040204" pitchFamily="50" charset="-128"/>
                    <a:ea typeface="メイリオ" panose="020B0604030504040204" pitchFamily="50" charset="-128"/>
                  </a:rPr>
                  <a:t>住宅の購入</a:t>
                </a:r>
              </a:p>
            </p:txBody>
          </p:sp>
          <p:sp>
            <p:nvSpPr>
              <p:cNvPr id="582" name="テキスト ボックス 581"/>
              <p:cNvSpPr txBox="1"/>
              <p:nvPr/>
            </p:nvSpPr>
            <p:spPr>
              <a:xfrm>
                <a:off x="5076260" y="2118780"/>
                <a:ext cx="1296000" cy="270474"/>
              </a:xfrm>
              <a:prstGeom prst="rect">
                <a:avLst/>
              </a:prstGeom>
              <a:noFill/>
            </p:spPr>
            <p:txBody>
              <a:bodyPr wrap="square" lIns="0" tIns="0" rIns="0" bIns="0" rtlCol="0" anchor="ctr" anchorCtr="0">
                <a:noAutofit/>
              </a:bodyPr>
              <a:lstStyle/>
              <a:p>
                <a:pPr algn="ctr">
                  <a:spcBef>
                    <a:spcPts val="0"/>
                  </a:spcBef>
                  <a:buSzPct val="100000"/>
                </a:pPr>
                <a:r>
                  <a:rPr kumimoji="1" lang="ja-JP" altLang="en-US" sz="900" dirty="0">
                    <a:latin typeface="メイリオ" panose="020B0604030504040204" pitchFamily="50" charset="-128"/>
                    <a:ea typeface="メイリオ" panose="020B0604030504040204" pitchFamily="50" charset="-128"/>
                  </a:rPr>
                  <a:t>リフォームの実施</a:t>
                </a:r>
              </a:p>
            </p:txBody>
          </p:sp>
          <p:cxnSp>
            <p:nvCxnSpPr>
              <p:cNvPr id="583" name="直線コネクタ 582"/>
              <p:cNvCxnSpPr/>
              <p:nvPr/>
            </p:nvCxnSpPr>
            <p:spPr>
              <a:xfrm>
                <a:off x="314925" y="2315649"/>
                <a:ext cx="6156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4" name="直線コネクタ 583"/>
              <p:cNvCxnSpPr/>
              <p:nvPr/>
            </p:nvCxnSpPr>
            <p:spPr>
              <a:xfrm>
                <a:off x="3473934" y="2159570"/>
                <a:ext cx="0" cy="612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586" name="テキスト ボックス 585"/>
              <p:cNvSpPr txBox="1"/>
              <p:nvPr/>
            </p:nvSpPr>
            <p:spPr>
              <a:xfrm>
                <a:off x="4165963" y="2320073"/>
                <a:ext cx="192575" cy="133718"/>
              </a:xfrm>
              <a:prstGeom prst="rect">
                <a:avLst/>
              </a:prstGeom>
              <a:noFill/>
            </p:spPr>
            <p:txBody>
              <a:bodyPr wrap="square" lIns="36000" tIns="36000" rIns="36000" bIns="36000" rtlCol="0" anchor="t" anchorCtr="0">
                <a:noAutofit/>
              </a:bodyPr>
              <a:lstStyle/>
              <a:p>
                <a:pPr>
                  <a:spcBef>
                    <a:spcPts val="400"/>
                  </a:spcBef>
                  <a:buSzPct val="100000"/>
                  <a:tabLst>
                    <a:tab pos="450850" algn="l"/>
                  </a:tabLst>
                </a:pPr>
                <a:r>
                  <a:rPr kumimoji="1" lang="ja-JP" altLang="en-US" sz="900" dirty="0">
                    <a:latin typeface="メイリオ" panose="020B0604030504040204" pitchFamily="50" charset="-128"/>
                    <a:ea typeface="メイリオ" panose="020B0604030504040204" pitchFamily="50" charset="-128"/>
                  </a:rPr>
                  <a:t>□</a:t>
                </a:r>
                <a:endParaRPr kumimoji="1" lang="en-US" altLang="ja-JP" sz="900" dirty="0">
                  <a:latin typeface="メイリオ" panose="020B0604030504040204" pitchFamily="50" charset="-128"/>
                  <a:ea typeface="メイリオ" panose="020B0604030504040204" pitchFamily="50" charset="-128"/>
                </a:endParaRPr>
              </a:p>
            </p:txBody>
          </p:sp>
          <p:sp>
            <p:nvSpPr>
              <p:cNvPr id="587" name="テキスト ボックス 586"/>
              <p:cNvSpPr txBox="1"/>
              <p:nvPr/>
            </p:nvSpPr>
            <p:spPr>
              <a:xfrm>
                <a:off x="5654770" y="2320073"/>
                <a:ext cx="192575" cy="133718"/>
              </a:xfrm>
              <a:prstGeom prst="rect">
                <a:avLst/>
              </a:prstGeom>
              <a:noFill/>
            </p:spPr>
            <p:txBody>
              <a:bodyPr wrap="square" lIns="36000" tIns="36000" rIns="36000" bIns="36000" rtlCol="0" anchor="t" anchorCtr="0">
                <a:noAutofit/>
              </a:bodyPr>
              <a:lstStyle/>
              <a:p>
                <a:pPr>
                  <a:spcBef>
                    <a:spcPts val="400"/>
                  </a:spcBef>
                  <a:buSzPct val="100000"/>
                  <a:tabLst>
                    <a:tab pos="450850" algn="l"/>
                  </a:tabLst>
                </a:pPr>
                <a:r>
                  <a:rPr kumimoji="1" lang="ja-JP" altLang="en-US" sz="900" dirty="0">
                    <a:latin typeface="メイリオ" panose="020B0604030504040204" pitchFamily="50" charset="-128"/>
                    <a:ea typeface="メイリオ" panose="020B0604030504040204" pitchFamily="50" charset="-128"/>
                  </a:rPr>
                  <a:t>□</a:t>
                </a:r>
                <a:endParaRPr kumimoji="1" lang="en-US" altLang="ja-JP" sz="900" dirty="0">
                  <a:latin typeface="メイリオ" panose="020B0604030504040204" pitchFamily="50" charset="-128"/>
                  <a:ea typeface="メイリオ" panose="020B0604030504040204" pitchFamily="50" charset="-128"/>
                </a:endParaRPr>
              </a:p>
            </p:txBody>
          </p:sp>
          <p:sp>
            <p:nvSpPr>
              <p:cNvPr id="588" name="テキスト ボックス 587"/>
              <p:cNvSpPr txBox="1"/>
              <p:nvPr/>
            </p:nvSpPr>
            <p:spPr>
              <a:xfrm>
                <a:off x="4165963" y="2459975"/>
                <a:ext cx="192575" cy="133718"/>
              </a:xfrm>
              <a:prstGeom prst="rect">
                <a:avLst/>
              </a:prstGeom>
              <a:noFill/>
            </p:spPr>
            <p:txBody>
              <a:bodyPr wrap="square" lIns="36000" tIns="36000" rIns="36000" bIns="36000" rtlCol="0" anchor="t" anchorCtr="0">
                <a:noAutofit/>
              </a:bodyPr>
              <a:lstStyle/>
              <a:p>
                <a:pPr>
                  <a:spcBef>
                    <a:spcPts val="400"/>
                  </a:spcBef>
                  <a:buSzPct val="100000"/>
                  <a:tabLst>
                    <a:tab pos="450850" algn="l"/>
                  </a:tabLst>
                </a:pPr>
                <a:r>
                  <a:rPr kumimoji="1" lang="ja-JP" altLang="en-US" sz="900" dirty="0">
                    <a:latin typeface="メイリオ" panose="020B0604030504040204" pitchFamily="50" charset="-128"/>
                    <a:ea typeface="メイリオ" panose="020B0604030504040204" pitchFamily="50" charset="-128"/>
                  </a:rPr>
                  <a:t>□</a:t>
                </a:r>
                <a:endParaRPr kumimoji="1" lang="en-US" altLang="ja-JP" sz="900" dirty="0">
                  <a:latin typeface="メイリオ" panose="020B0604030504040204" pitchFamily="50" charset="-128"/>
                  <a:ea typeface="メイリオ" panose="020B0604030504040204" pitchFamily="50" charset="-128"/>
                </a:endParaRPr>
              </a:p>
            </p:txBody>
          </p:sp>
          <p:sp>
            <p:nvSpPr>
              <p:cNvPr id="589" name="テキスト ボックス 588"/>
              <p:cNvSpPr txBox="1"/>
              <p:nvPr/>
            </p:nvSpPr>
            <p:spPr>
              <a:xfrm>
                <a:off x="5654770" y="2459975"/>
                <a:ext cx="192575" cy="133718"/>
              </a:xfrm>
              <a:prstGeom prst="rect">
                <a:avLst/>
              </a:prstGeom>
              <a:noFill/>
            </p:spPr>
            <p:txBody>
              <a:bodyPr wrap="square" lIns="36000" tIns="36000" rIns="36000" bIns="36000" rtlCol="0" anchor="t" anchorCtr="0">
                <a:noAutofit/>
              </a:bodyPr>
              <a:lstStyle/>
              <a:p>
                <a:pPr>
                  <a:spcBef>
                    <a:spcPts val="400"/>
                  </a:spcBef>
                  <a:buSzPct val="100000"/>
                  <a:tabLst>
                    <a:tab pos="450850" algn="l"/>
                  </a:tabLst>
                </a:pPr>
                <a:r>
                  <a:rPr kumimoji="1" lang="ja-JP" altLang="en-US" sz="900" dirty="0">
                    <a:latin typeface="メイリオ" panose="020B0604030504040204" pitchFamily="50" charset="-128"/>
                    <a:ea typeface="メイリオ" panose="020B0604030504040204" pitchFamily="50" charset="-128"/>
                  </a:rPr>
                  <a:t>□</a:t>
                </a:r>
                <a:endParaRPr kumimoji="1" lang="en-US" altLang="ja-JP" sz="900" dirty="0">
                  <a:latin typeface="メイリオ" panose="020B0604030504040204" pitchFamily="50" charset="-128"/>
                  <a:ea typeface="メイリオ" panose="020B0604030504040204" pitchFamily="50" charset="-128"/>
                </a:endParaRPr>
              </a:p>
            </p:txBody>
          </p:sp>
          <p:sp>
            <p:nvSpPr>
              <p:cNvPr id="590" name="テキスト ボックス 589"/>
              <p:cNvSpPr txBox="1"/>
              <p:nvPr/>
            </p:nvSpPr>
            <p:spPr>
              <a:xfrm>
                <a:off x="4165963" y="2599877"/>
                <a:ext cx="192575" cy="133718"/>
              </a:xfrm>
              <a:prstGeom prst="rect">
                <a:avLst/>
              </a:prstGeom>
              <a:noFill/>
            </p:spPr>
            <p:txBody>
              <a:bodyPr wrap="square" lIns="36000" tIns="36000" rIns="36000" bIns="36000" rtlCol="0" anchor="t" anchorCtr="0">
                <a:noAutofit/>
              </a:bodyPr>
              <a:lstStyle/>
              <a:p>
                <a:pPr>
                  <a:spcBef>
                    <a:spcPts val="400"/>
                  </a:spcBef>
                  <a:buSzPct val="100000"/>
                  <a:tabLst>
                    <a:tab pos="450850" algn="l"/>
                  </a:tabLst>
                </a:pPr>
                <a:r>
                  <a:rPr kumimoji="1" lang="ja-JP" altLang="en-US" sz="900" dirty="0">
                    <a:latin typeface="メイリオ" panose="020B0604030504040204" pitchFamily="50" charset="-128"/>
                    <a:ea typeface="メイリオ" panose="020B0604030504040204" pitchFamily="50" charset="-128"/>
                  </a:rPr>
                  <a:t>□</a:t>
                </a:r>
                <a:endParaRPr kumimoji="1" lang="en-US" altLang="ja-JP" sz="900" dirty="0">
                  <a:latin typeface="メイリオ" panose="020B0604030504040204" pitchFamily="50" charset="-128"/>
                  <a:ea typeface="メイリオ" panose="020B0604030504040204" pitchFamily="50" charset="-128"/>
                </a:endParaRPr>
              </a:p>
            </p:txBody>
          </p:sp>
          <p:sp>
            <p:nvSpPr>
              <p:cNvPr id="591" name="テキスト ボックス 590"/>
              <p:cNvSpPr txBox="1"/>
              <p:nvPr/>
            </p:nvSpPr>
            <p:spPr>
              <a:xfrm>
                <a:off x="5654770" y="2599877"/>
                <a:ext cx="192575" cy="133718"/>
              </a:xfrm>
              <a:prstGeom prst="rect">
                <a:avLst/>
              </a:prstGeom>
              <a:noFill/>
            </p:spPr>
            <p:txBody>
              <a:bodyPr wrap="square" lIns="36000" tIns="36000" rIns="36000" bIns="36000" rtlCol="0" anchor="t" anchorCtr="0">
                <a:noAutofit/>
              </a:bodyPr>
              <a:lstStyle/>
              <a:p>
                <a:pPr>
                  <a:spcBef>
                    <a:spcPts val="400"/>
                  </a:spcBef>
                  <a:buSzPct val="100000"/>
                  <a:tabLst>
                    <a:tab pos="450850" algn="l"/>
                  </a:tabLst>
                </a:pPr>
                <a:r>
                  <a:rPr kumimoji="1" lang="ja-JP" altLang="en-US" sz="900" dirty="0">
                    <a:latin typeface="メイリオ" panose="020B0604030504040204" pitchFamily="50" charset="-128"/>
                    <a:ea typeface="メイリオ" panose="020B0604030504040204" pitchFamily="50" charset="-128"/>
                  </a:rPr>
                  <a:t>□</a:t>
                </a:r>
                <a:endParaRPr kumimoji="1" lang="en-US" altLang="ja-JP" sz="900" dirty="0">
                  <a:latin typeface="メイリオ" panose="020B0604030504040204" pitchFamily="50" charset="-128"/>
                  <a:ea typeface="メイリオ" panose="020B0604030504040204" pitchFamily="50" charset="-128"/>
                </a:endParaRPr>
              </a:p>
            </p:txBody>
          </p:sp>
          <p:cxnSp>
            <p:nvCxnSpPr>
              <p:cNvPr id="595" name="直線コネクタ 594"/>
              <p:cNvCxnSpPr/>
              <p:nvPr/>
            </p:nvCxnSpPr>
            <p:spPr>
              <a:xfrm>
                <a:off x="314925" y="2775546"/>
                <a:ext cx="6156000" cy="0"/>
              </a:xfrm>
              <a:prstGeom prst="line">
                <a:avLst/>
              </a:prstGeom>
              <a:ln w="9525">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691" name="直線コネクタ 690"/>
              <p:cNvCxnSpPr/>
              <p:nvPr/>
            </p:nvCxnSpPr>
            <p:spPr>
              <a:xfrm>
                <a:off x="314925" y="2614860"/>
                <a:ext cx="6156000" cy="0"/>
              </a:xfrm>
              <a:prstGeom prst="line">
                <a:avLst/>
              </a:prstGeom>
              <a:ln w="63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693" name="直線コネクタ 692"/>
              <p:cNvCxnSpPr/>
              <p:nvPr/>
            </p:nvCxnSpPr>
            <p:spPr>
              <a:xfrm>
                <a:off x="314925" y="2477343"/>
                <a:ext cx="6156000" cy="0"/>
              </a:xfrm>
              <a:prstGeom prst="line">
                <a:avLst/>
              </a:prstGeom>
              <a:ln w="6350">
                <a:solidFill>
                  <a:schemeClr val="tx2"/>
                </a:solidFill>
                <a:prstDash val="solid"/>
              </a:ln>
            </p:spPr>
            <p:style>
              <a:lnRef idx="1">
                <a:schemeClr val="accent1"/>
              </a:lnRef>
              <a:fillRef idx="0">
                <a:schemeClr val="accent1"/>
              </a:fillRef>
              <a:effectRef idx="0">
                <a:schemeClr val="accent1"/>
              </a:effectRef>
              <a:fontRef idx="minor">
                <a:schemeClr val="tx1"/>
              </a:fontRef>
            </p:style>
          </p:cxnSp>
        </p:grpSp>
      </p:grpSp>
      <p:sp>
        <p:nvSpPr>
          <p:cNvPr id="597" name="テキスト ボックス 596"/>
          <p:cNvSpPr txBox="1"/>
          <p:nvPr/>
        </p:nvSpPr>
        <p:spPr>
          <a:xfrm>
            <a:off x="3430528" y="3376886"/>
            <a:ext cx="1724976" cy="270474"/>
          </a:xfrm>
          <a:prstGeom prst="rect">
            <a:avLst/>
          </a:prstGeom>
          <a:noFill/>
        </p:spPr>
        <p:txBody>
          <a:bodyPr wrap="square" lIns="0" tIns="0" rIns="0" bIns="0" rtlCol="0" anchor="ctr" anchorCtr="0">
            <a:noAutofit/>
          </a:bodyPr>
          <a:lstStyle/>
          <a:p>
            <a:pPr algn="ctr">
              <a:spcBef>
                <a:spcPts val="0"/>
              </a:spcBef>
              <a:buSzPct val="100000"/>
            </a:pPr>
            <a:r>
              <a:rPr kumimoji="1" lang="en-US" altLang="ja-JP" sz="900" b="1" dirty="0">
                <a:latin typeface="メイリオ" panose="020B0604030504040204" pitchFamily="50" charset="-128"/>
                <a:ea typeface="メイリオ" panose="020B0604030504040204" pitchFamily="50" charset="-128"/>
              </a:rPr>
              <a:t>ZEH</a:t>
            </a:r>
          </a:p>
          <a:p>
            <a:pPr algn="ctr">
              <a:spcBef>
                <a:spcPts val="0"/>
              </a:spcBef>
              <a:buSzPct val="100000"/>
            </a:pPr>
            <a:r>
              <a:rPr kumimoji="1" lang="ja-JP" altLang="en-US" sz="700" b="1" dirty="0">
                <a:latin typeface="メイリオ" panose="020B0604030504040204" pitchFamily="50" charset="-128"/>
                <a:ea typeface="メイリオ" panose="020B0604030504040204" pitchFamily="50" charset="-128"/>
              </a:rPr>
              <a:t>（ネット・ゼロ・エネルギー・ハウス）</a:t>
            </a:r>
          </a:p>
        </p:txBody>
      </p:sp>
      <p:sp>
        <p:nvSpPr>
          <p:cNvPr id="598" name="テキスト ボックス 597"/>
          <p:cNvSpPr txBox="1"/>
          <p:nvPr/>
        </p:nvSpPr>
        <p:spPr>
          <a:xfrm>
            <a:off x="5107790" y="3366147"/>
            <a:ext cx="1296000" cy="270474"/>
          </a:xfrm>
          <a:prstGeom prst="rect">
            <a:avLst/>
          </a:prstGeom>
          <a:noFill/>
        </p:spPr>
        <p:txBody>
          <a:bodyPr wrap="square" lIns="0" tIns="0" rIns="0" bIns="0" rtlCol="0" anchor="ctr" anchorCtr="0">
            <a:noAutofit/>
          </a:bodyPr>
          <a:lstStyle/>
          <a:p>
            <a:pPr algn="ctr">
              <a:spcBef>
                <a:spcPts val="0"/>
              </a:spcBef>
              <a:buSzPct val="100000"/>
            </a:pPr>
            <a:r>
              <a:rPr kumimoji="1" lang="en-US" altLang="ja-JP" sz="900" b="1" dirty="0">
                <a:latin typeface="メイリオ" panose="020B0604030504040204" pitchFamily="50" charset="-128"/>
                <a:ea typeface="メイリオ" panose="020B0604030504040204" pitchFamily="50" charset="-128"/>
              </a:rPr>
              <a:t>“</a:t>
            </a:r>
            <a:r>
              <a:rPr kumimoji="1" lang="ja-JP" altLang="en-US" sz="900" b="1" dirty="0">
                <a:latin typeface="メイリオ" panose="020B0604030504040204" pitchFamily="50" charset="-128"/>
                <a:ea typeface="メイリオ" panose="020B0604030504040204" pitchFamily="50" charset="-128"/>
              </a:rPr>
              <a:t>断熱</a:t>
            </a:r>
            <a:r>
              <a:rPr kumimoji="1" lang="en-US" altLang="ja-JP" sz="900" b="1" dirty="0">
                <a:latin typeface="メイリオ" panose="020B0604030504040204" pitchFamily="50" charset="-128"/>
                <a:ea typeface="メイリオ" panose="020B0604030504040204" pitchFamily="50" charset="-128"/>
              </a:rPr>
              <a:t>”</a:t>
            </a:r>
            <a:r>
              <a:rPr kumimoji="1" lang="ja-JP" altLang="en-US" sz="900" b="1" dirty="0">
                <a:latin typeface="メイリオ" panose="020B0604030504040204" pitchFamily="50" charset="-128"/>
                <a:ea typeface="メイリオ" panose="020B0604030504040204" pitchFamily="50" charset="-128"/>
              </a:rPr>
              <a:t>リフォーム</a:t>
            </a:r>
          </a:p>
        </p:txBody>
      </p:sp>
      <p:cxnSp>
        <p:nvCxnSpPr>
          <p:cNvPr id="599" name="直線コネクタ 598"/>
          <p:cNvCxnSpPr/>
          <p:nvPr/>
        </p:nvCxnSpPr>
        <p:spPr>
          <a:xfrm>
            <a:off x="346455" y="3650755"/>
            <a:ext cx="6156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0" name="直線コネクタ 599"/>
          <p:cNvCxnSpPr/>
          <p:nvPr/>
        </p:nvCxnSpPr>
        <p:spPr>
          <a:xfrm>
            <a:off x="3505464" y="3439936"/>
            <a:ext cx="0" cy="792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602" name="テキスト ボックス 601"/>
          <p:cNvSpPr txBox="1"/>
          <p:nvPr/>
        </p:nvSpPr>
        <p:spPr>
          <a:xfrm>
            <a:off x="4197493" y="3655179"/>
            <a:ext cx="192575" cy="133718"/>
          </a:xfrm>
          <a:prstGeom prst="rect">
            <a:avLst/>
          </a:prstGeom>
          <a:noFill/>
        </p:spPr>
        <p:txBody>
          <a:bodyPr wrap="square" lIns="36000" tIns="36000" rIns="36000" bIns="36000" rtlCol="0" anchor="t" anchorCtr="0">
            <a:noAutofit/>
          </a:bodyPr>
          <a:lstStyle/>
          <a:p>
            <a:pPr>
              <a:spcBef>
                <a:spcPts val="400"/>
              </a:spcBef>
              <a:buSzPct val="100000"/>
              <a:tabLst>
                <a:tab pos="450850" algn="l"/>
              </a:tabLst>
            </a:pPr>
            <a:r>
              <a:rPr kumimoji="1" lang="ja-JP" altLang="en-US" sz="900" dirty="0">
                <a:latin typeface="メイリオ" panose="020B0604030504040204" pitchFamily="50" charset="-128"/>
                <a:ea typeface="メイリオ" panose="020B0604030504040204" pitchFamily="50" charset="-128"/>
              </a:rPr>
              <a:t>□</a:t>
            </a:r>
            <a:endParaRPr kumimoji="1" lang="en-US" altLang="ja-JP" sz="900" dirty="0">
              <a:latin typeface="メイリオ" panose="020B0604030504040204" pitchFamily="50" charset="-128"/>
              <a:ea typeface="メイリオ" panose="020B0604030504040204" pitchFamily="50" charset="-128"/>
            </a:endParaRPr>
          </a:p>
        </p:txBody>
      </p:sp>
      <p:sp>
        <p:nvSpPr>
          <p:cNvPr id="603" name="テキスト ボックス 602"/>
          <p:cNvSpPr txBox="1"/>
          <p:nvPr/>
        </p:nvSpPr>
        <p:spPr>
          <a:xfrm>
            <a:off x="5686300" y="3655179"/>
            <a:ext cx="192575" cy="133718"/>
          </a:xfrm>
          <a:prstGeom prst="rect">
            <a:avLst/>
          </a:prstGeom>
          <a:noFill/>
        </p:spPr>
        <p:txBody>
          <a:bodyPr wrap="square" lIns="36000" tIns="36000" rIns="36000" bIns="36000" rtlCol="0" anchor="t" anchorCtr="0">
            <a:noAutofit/>
          </a:bodyPr>
          <a:lstStyle/>
          <a:p>
            <a:pPr>
              <a:spcBef>
                <a:spcPts val="400"/>
              </a:spcBef>
              <a:buSzPct val="100000"/>
              <a:tabLst>
                <a:tab pos="450850" algn="l"/>
              </a:tabLst>
            </a:pPr>
            <a:r>
              <a:rPr kumimoji="1" lang="ja-JP" altLang="en-US" sz="900" dirty="0">
                <a:latin typeface="メイリオ" panose="020B0604030504040204" pitchFamily="50" charset="-128"/>
                <a:ea typeface="メイリオ" panose="020B0604030504040204" pitchFamily="50" charset="-128"/>
              </a:rPr>
              <a:t>□</a:t>
            </a:r>
            <a:endParaRPr kumimoji="1" lang="en-US" altLang="ja-JP" sz="900" dirty="0">
              <a:latin typeface="メイリオ" panose="020B0604030504040204" pitchFamily="50" charset="-128"/>
              <a:ea typeface="メイリオ" panose="020B0604030504040204" pitchFamily="50" charset="-128"/>
            </a:endParaRPr>
          </a:p>
        </p:txBody>
      </p:sp>
      <p:sp>
        <p:nvSpPr>
          <p:cNvPr id="604" name="テキスト ボックス 603"/>
          <p:cNvSpPr txBox="1"/>
          <p:nvPr/>
        </p:nvSpPr>
        <p:spPr>
          <a:xfrm>
            <a:off x="4197493" y="3795081"/>
            <a:ext cx="192575" cy="133718"/>
          </a:xfrm>
          <a:prstGeom prst="rect">
            <a:avLst/>
          </a:prstGeom>
          <a:noFill/>
        </p:spPr>
        <p:txBody>
          <a:bodyPr wrap="square" lIns="36000" tIns="36000" rIns="36000" bIns="36000" rtlCol="0" anchor="t" anchorCtr="0">
            <a:noAutofit/>
          </a:bodyPr>
          <a:lstStyle/>
          <a:p>
            <a:pPr>
              <a:spcBef>
                <a:spcPts val="400"/>
              </a:spcBef>
              <a:buSzPct val="100000"/>
              <a:tabLst>
                <a:tab pos="450850" algn="l"/>
              </a:tabLst>
            </a:pPr>
            <a:r>
              <a:rPr kumimoji="1" lang="ja-JP" altLang="en-US" sz="900" dirty="0">
                <a:latin typeface="メイリオ" panose="020B0604030504040204" pitchFamily="50" charset="-128"/>
                <a:ea typeface="メイリオ" panose="020B0604030504040204" pitchFamily="50" charset="-128"/>
              </a:rPr>
              <a:t>□</a:t>
            </a:r>
            <a:endParaRPr kumimoji="1" lang="en-US" altLang="ja-JP" sz="900" dirty="0">
              <a:latin typeface="メイリオ" panose="020B0604030504040204" pitchFamily="50" charset="-128"/>
              <a:ea typeface="メイリオ" panose="020B0604030504040204" pitchFamily="50" charset="-128"/>
            </a:endParaRPr>
          </a:p>
        </p:txBody>
      </p:sp>
      <p:sp>
        <p:nvSpPr>
          <p:cNvPr id="605" name="テキスト ボックス 604"/>
          <p:cNvSpPr txBox="1"/>
          <p:nvPr/>
        </p:nvSpPr>
        <p:spPr>
          <a:xfrm>
            <a:off x="5686300" y="3795081"/>
            <a:ext cx="192575" cy="133718"/>
          </a:xfrm>
          <a:prstGeom prst="rect">
            <a:avLst/>
          </a:prstGeom>
          <a:noFill/>
        </p:spPr>
        <p:txBody>
          <a:bodyPr wrap="square" lIns="36000" tIns="36000" rIns="36000" bIns="36000" rtlCol="0" anchor="t" anchorCtr="0">
            <a:noAutofit/>
          </a:bodyPr>
          <a:lstStyle/>
          <a:p>
            <a:pPr>
              <a:spcBef>
                <a:spcPts val="400"/>
              </a:spcBef>
              <a:buSzPct val="100000"/>
              <a:tabLst>
                <a:tab pos="450850" algn="l"/>
              </a:tabLst>
            </a:pPr>
            <a:r>
              <a:rPr kumimoji="1" lang="ja-JP" altLang="en-US" sz="900" dirty="0">
                <a:latin typeface="メイリオ" panose="020B0604030504040204" pitchFamily="50" charset="-128"/>
                <a:ea typeface="メイリオ" panose="020B0604030504040204" pitchFamily="50" charset="-128"/>
              </a:rPr>
              <a:t>□</a:t>
            </a:r>
            <a:endParaRPr kumimoji="1" lang="en-US" altLang="ja-JP" sz="900" dirty="0">
              <a:latin typeface="メイリオ" panose="020B0604030504040204" pitchFamily="50" charset="-128"/>
              <a:ea typeface="メイリオ" panose="020B0604030504040204" pitchFamily="50" charset="-128"/>
            </a:endParaRPr>
          </a:p>
        </p:txBody>
      </p:sp>
      <p:sp>
        <p:nvSpPr>
          <p:cNvPr id="606" name="テキスト ボックス 605"/>
          <p:cNvSpPr txBox="1"/>
          <p:nvPr/>
        </p:nvSpPr>
        <p:spPr>
          <a:xfrm>
            <a:off x="4197493" y="3934983"/>
            <a:ext cx="192575" cy="133718"/>
          </a:xfrm>
          <a:prstGeom prst="rect">
            <a:avLst/>
          </a:prstGeom>
          <a:noFill/>
        </p:spPr>
        <p:txBody>
          <a:bodyPr wrap="square" lIns="36000" tIns="36000" rIns="36000" bIns="36000" rtlCol="0" anchor="t" anchorCtr="0">
            <a:noAutofit/>
          </a:bodyPr>
          <a:lstStyle/>
          <a:p>
            <a:pPr>
              <a:spcBef>
                <a:spcPts val="400"/>
              </a:spcBef>
              <a:buSzPct val="100000"/>
              <a:tabLst>
                <a:tab pos="450850" algn="l"/>
              </a:tabLst>
            </a:pPr>
            <a:r>
              <a:rPr kumimoji="1" lang="ja-JP" altLang="en-US" sz="900" dirty="0">
                <a:latin typeface="メイリオ" panose="020B0604030504040204" pitchFamily="50" charset="-128"/>
                <a:ea typeface="メイリオ" panose="020B0604030504040204" pitchFamily="50" charset="-128"/>
              </a:rPr>
              <a:t>□</a:t>
            </a:r>
            <a:endParaRPr kumimoji="1" lang="en-US" altLang="ja-JP" sz="900" dirty="0">
              <a:latin typeface="メイリオ" panose="020B0604030504040204" pitchFamily="50" charset="-128"/>
              <a:ea typeface="メイリオ" panose="020B0604030504040204" pitchFamily="50" charset="-128"/>
            </a:endParaRPr>
          </a:p>
        </p:txBody>
      </p:sp>
      <p:sp>
        <p:nvSpPr>
          <p:cNvPr id="607" name="テキスト ボックス 606"/>
          <p:cNvSpPr txBox="1"/>
          <p:nvPr/>
        </p:nvSpPr>
        <p:spPr>
          <a:xfrm>
            <a:off x="5686300" y="3934983"/>
            <a:ext cx="192575" cy="133718"/>
          </a:xfrm>
          <a:prstGeom prst="rect">
            <a:avLst/>
          </a:prstGeom>
          <a:noFill/>
        </p:spPr>
        <p:txBody>
          <a:bodyPr wrap="square" lIns="36000" tIns="36000" rIns="36000" bIns="36000" rtlCol="0" anchor="t" anchorCtr="0">
            <a:noAutofit/>
          </a:bodyPr>
          <a:lstStyle/>
          <a:p>
            <a:pPr>
              <a:spcBef>
                <a:spcPts val="400"/>
              </a:spcBef>
              <a:buSzPct val="100000"/>
              <a:tabLst>
                <a:tab pos="450850" algn="l"/>
              </a:tabLst>
            </a:pPr>
            <a:r>
              <a:rPr kumimoji="1" lang="ja-JP" altLang="en-US" sz="900" dirty="0">
                <a:latin typeface="メイリオ" panose="020B0604030504040204" pitchFamily="50" charset="-128"/>
                <a:ea typeface="メイリオ" panose="020B0604030504040204" pitchFamily="50" charset="-128"/>
              </a:rPr>
              <a:t>□</a:t>
            </a:r>
            <a:endParaRPr kumimoji="1" lang="en-US" altLang="ja-JP" sz="900" dirty="0">
              <a:latin typeface="メイリオ" panose="020B0604030504040204" pitchFamily="50" charset="-128"/>
              <a:ea typeface="メイリオ" panose="020B0604030504040204" pitchFamily="50" charset="-128"/>
            </a:endParaRPr>
          </a:p>
        </p:txBody>
      </p:sp>
      <p:sp>
        <p:nvSpPr>
          <p:cNvPr id="608" name="テキスト ボックス 607"/>
          <p:cNvSpPr txBox="1"/>
          <p:nvPr/>
        </p:nvSpPr>
        <p:spPr>
          <a:xfrm>
            <a:off x="4197493" y="4074886"/>
            <a:ext cx="192575" cy="133718"/>
          </a:xfrm>
          <a:prstGeom prst="rect">
            <a:avLst/>
          </a:prstGeom>
          <a:noFill/>
        </p:spPr>
        <p:txBody>
          <a:bodyPr wrap="square" lIns="36000" tIns="36000" rIns="36000" bIns="36000" rtlCol="0" anchor="t" anchorCtr="0">
            <a:noAutofit/>
          </a:bodyPr>
          <a:lstStyle/>
          <a:p>
            <a:pPr>
              <a:spcBef>
                <a:spcPts val="400"/>
              </a:spcBef>
              <a:buSzPct val="100000"/>
              <a:tabLst>
                <a:tab pos="450850" algn="l"/>
              </a:tabLst>
            </a:pPr>
            <a:r>
              <a:rPr kumimoji="1" lang="ja-JP" altLang="en-US" sz="900" dirty="0">
                <a:latin typeface="メイリオ" panose="020B0604030504040204" pitchFamily="50" charset="-128"/>
                <a:ea typeface="メイリオ" panose="020B0604030504040204" pitchFamily="50" charset="-128"/>
              </a:rPr>
              <a:t>□</a:t>
            </a:r>
            <a:endParaRPr kumimoji="1" lang="en-US" altLang="ja-JP" sz="900" dirty="0">
              <a:latin typeface="メイリオ" panose="020B0604030504040204" pitchFamily="50" charset="-128"/>
              <a:ea typeface="メイリオ" panose="020B0604030504040204" pitchFamily="50" charset="-128"/>
            </a:endParaRPr>
          </a:p>
        </p:txBody>
      </p:sp>
      <p:sp>
        <p:nvSpPr>
          <p:cNvPr id="609" name="テキスト ボックス 608"/>
          <p:cNvSpPr txBox="1"/>
          <p:nvPr/>
        </p:nvSpPr>
        <p:spPr>
          <a:xfrm>
            <a:off x="5686300" y="4074886"/>
            <a:ext cx="192575" cy="133718"/>
          </a:xfrm>
          <a:prstGeom prst="rect">
            <a:avLst/>
          </a:prstGeom>
          <a:noFill/>
        </p:spPr>
        <p:txBody>
          <a:bodyPr wrap="square" lIns="36000" tIns="36000" rIns="36000" bIns="36000" rtlCol="0" anchor="t" anchorCtr="0">
            <a:noAutofit/>
          </a:bodyPr>
          <a:lstStyle/>
          <a:p>
            <a:pPr>
              <a:spcBef>
                <a:spcPts val="400"/>
              </a:spcBef>
              <a:buSzPct val="100000"/>
              <a:tabLst>
                <a:tab pos="450850" algn="l"/>
              </a:tabLst>
            </a:pPr>
            <a:r>
              <a:rPr kumimoji="1" lang="ja-JP" altLang="en-US" sz="900" dirty="0">
                <a:latin typeface="メイリオ" panose="020B0604030504040204" pitchFamily="50" charset="-128"/>
                <a:ea typeface="メイリオ" panose="020B0604030504040204" pitchFamily="50" charset="-128"/>
              </a:rPr>
              <a:t>□</a:t>
            </a:r>
            <a:endParaRPr kumimoji="1" lang="en-US" altLang="ja-JP" sz="900" dirty="0">
              <a:latin typeface="メイリオ" panose="020B0604030504040204" pitchFamily="50" charset="-128"/>
              <a:ea typeface="メイリオ" panose="020B0604030504040204" pitchFamily="50" charset="-128"/>
            </a:endParaRPr>
          </a:p>
        </p:txBody>
      </p:sp>
      <p:sp>
        <p:nvSpPr>
          <p:cNvPr id="610" name="テキスト ボックス 609"/>
          <p:cNvSpPr txBox="1"/>
          <p:nvPr/>
        </p:nvSpPr>
        <p:spPr>
          <a:xfrm>
            <a:off x="421523" y="3667308"/>
            <a:ext cx="2802103" cy="727091"/>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900" dirty="0">
                <a:latin typeface="メイリオ" panose="020B0604030504040204" pitchFamily="50" charset="-128"/>
                <a:ea typeface="メイリオ" panose="020B0604030504040204" pitchFamily="50" charset="-128"/>
              </a:rPr>
              <a:t>すでに購入・実施したことがある</a:t>
            </a:r>
            <a:endParaRPr kumimoji="1" lang="en-US" altLang="ja-JP" sz="90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900" dirty="0">
                <a:latin typeface="メイリオ" panose="020B0604030504040204" pitchFamily="50" charset="-128"/>
                <a:ea typeface="メイリオ" panose="020B0604030504040204" pitchFamily="50" charset="-128"/>
              </a:rPr>
              <a:t>内容を知っていて、興味もあった</a:t>
            </a:r>
          </a:p>
          <a:p>
            <a:pPr>
              <a:spcBef>
                <a:spcPts val="0"/>
              </a:spcBef>
              <a:buSzPct val="100000"/>
            </a:pPr>
            <a:r>
              <a:rPr kumimoji="1" lang="ja-JP" altLang="en-US" sz="900" dirty="0">
                <a:latin typeface="メイリオ" panose="020B0604030504040204" pitchFamily="50" charset="-128"/>
                <a:ea typeface="メイリオ" panose="020B0604030504040204" pitchFamily="50" charset="-128"/>
              </a:rPr>
              <a:t>内容は知っていたが、興味はなかった</a:t>
            </a:r>
          </a:p>
          <a:p>
            <a:pPr>
              <a:spcBef>
                <a:spcPts val="0"/>
              </a:spcBef>
              <a:buSzPct val="100000"/>
            </a:pPr>
            <a:r>
              <a:rPr kumimoji="1" lang="ja-JP" altLang="en-US" sz="900" dirty="0">
                <a:latin typeface="メイリオ" panose="020B0604030504040204" pitchFamily="50" charset="-128"/>
                <a:ea typeface="メイリオ" panose="020B0604030504040204" pitchFamily="50" charset="-128"/>
              </a:rPr>
              <a:t>知らなかった</a:t>
            </a:r>
            <a:endParaRPr kumimoji="1" lang="en-US" altLang="ja-JP" sz="900" dirty="0">
              <a:latin typeface="メイリオ" panose="020B0604030504040204" pitchFamily="50" charset="-128"/>
              <a:ea typeface="メイリオ" panose="020B0604030504040204" pitchFamily="50" charset="-128"/>
            </a:endParaRPr>
          </a:p>
        </p:txBody>
      </p:sp>
      <p:cxnSp>
        <p:nvCxnSpPr>
          <p:cNvPr id="611" name="直線コネクタ 610"/>
          <p:cNvCxnSpPr/>
          <p:nvPr/>
        </p:nvCxnSpPr>
        <p:spPr>
          <a:xfrm>
            <a:off x="346455" y="4231752"/>
            <a:ext cx="6156000" cy="0"/>
          </a:xfrm>
          <a:prstGeom prst="line">
            <a:avLst/>
          </a:prstGeom>
          <a:ln w="9525">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688" name="直線コネクタ 687"/>
          <p:cNvCxnSpPr/>
          <p:nvPr/>
        </p:nvCxnSpPr>
        <p:spPr>
          <a:xfrm>
            <a:off x="346455" y="3812550"/>
            <a:ext cx="6156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9" name="直線コネクタ 688"/>
          <p:cNvCxnSpPr/>
          <p:nvPr/>
        </p:nvCxnSpPr>
        <p:spPr>
          <a:xfrm>
            <a:off x="346455" y="3950050"/>
            <a:ext cx="6156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0" name="直線コネクタ 689"/>
          <p:cNvCxnSpPr/>
          <p:nvPr/>
        </p:nvCxnSpPr>
        <p:spPr>
          <a:xfrm>
            <a:off x="346455" y="4087549"/>
            <a:ext cx="6156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670" name="グループ化 669"/>
          <p:cNvGrpSpPr/>
          <p:nvPr/>
        </p:nvGrpSpPr>
        <p:grpSpPr>
          <a:xfrm>
            <a:off x="346455" y="6357156"/>
            <a:ext cx="6156000" cy="1116124"/>
            <a:chOff x="7090184" y="4618819"/>
            <a:chExt cx="6156000" cy="1116124"/>
          </a:xfrm>
        </p:grpSpPr>
        <p:sp>
          <p:nvSpPr>
            <p:cNvPr id="671" name="テキスト ボックス 670"/>
            <p:cNvSpPr txBox="1"/>
            <p:nvPr/>
          </p:nvSpPr>
          <p:spPr>
            <a:xfrm>
              <a:off x="10388745" y="4618819"/>
              <a:ext cx="1296000" cy="270474"/>
            </a:xfrm>
            <a:prstGeom prst="rect">
              <a:avLst/>
            </a:prstGeom>
            <a:noFill/>
          </p:spPr>
          <p:txBody>
            <a:bodyPr wrap="square" lIns="0" tIns="0" rIns="0" bIns="0" rtlCol="0" anchor="ctr" anchorCtr="0">
              <a:noAutofit/>
            </a:bodyPr>
            <a:lstStyle/>
            <a:p>
              <a:pPr algn="ctr">
                <a:spcBef>
                  <a:spcPts val="0"/>
                </a:spcBef>
                <a:buSzPct val="100000"/>
              </a:pPr>
              <a:r>
                <a:rPr kumimoji="1" lang="en-US" altLang="ja-JP" sz="900" b="1" dirty="0">
                  <a:latin typeface="メイリオ" panose="020B0604030504040204" pitchFamily="50" charset="-128"/>
                  <a:ea typeface="メイリオ" panose="020B0604030504040204" pitchFamily="50" charset="-128"/>
                </a:rPr>
                <a:t>ZEH</a:t>
              </a:r>
            </a:p>
          </p:txBody>
        </p:sp>
        <p:sp>
          <p:nvSpPr>
            <p:cNvPr id="672" name="テキスト ボックス 671"/>
            <p:cNvSpPr txBox="1"/>
            <p:nvPr/>
          </p:nvSpPr>
          <p:spPr>
            <a:xfrm>
              <a:off x="11851519" y="4618819"/>
              <a:ext cx="1296000" cy="270474"/>
            </a:xfrm>
            <a:prstGeom prst="rect">
              <a:avLst/>
            </a:prstGeom>
            <a:noFill/>
          </p:spPr>
          <p:txBody>
            <a:bodyPr wrap="square" lIns="0" tIns="0" rIns="0" bIns="0" rtlCol="0" anchor="ctr" anchorCtr="0">
              <a:noAutofit/>
            </a:bodyPr>
            <a:lstStyle/>
            <a:p>
              <a:pPr algn="ctr">
                <a:spcBef>
                  <a:spcPts val="0"/>
                </a:spcBef>
                <a:buSzPct val="100000"/>
              </a:pPr>
              <a:r>
                <a:rPr kumimoji="1" lang="en-US" altLang="ja-JP" sz="900" b="1" dirty="0">
                  <a:latin typeface="メイリオ" panose="020B0604030504040204" pitchFamily="50" charset="-128"/>
                  <a:ea typeface="メイリオ" panose="020B0604030504040204" pitchFamily="50" charset="-128"/>
                </a:rPr>
                <a:t>“</a:t>
              </a:r>
              <a:r>
                <a:rPr kumimoji="1" lang="ja-JP" altLang="en-US" sz="900" b="1" dirty="0">
                  <a:latin typeface="メイリオ" panose="020B0604030504040204" pitchFamily="50" charset="-128"/>
                  <a:ea typeface="メイリオ" panose="020B0604030504040204" pitchFamily="50" charset="-128"/>
                </a:rPr>
                <a:t>断熱</a:t>
              </a:r>
              <a:r>
                <a:rPr kumimoji="1" lang="en-US" altLang="ja-JP" sz="900" b="1" dirty="0">
                  <a:latin typeface="メイリオ" panose="020B0604030504040204" pitchFamily="50" charset="-128"/>
                  <a:ea typeface="メイリオ" panose="020B0604030504040204" pitchFamily="50" charset="-128"/>
                </a:rPr>
                <a:t>”</a:t>
              </a:r>
              <a:r>
                <a:rPr kumimoji="1" lang="ja-JP" altLang="en-US" sz="900" b="1" dirty="0">
                  <a:latin typeface="メイリオ" panose="020B0604030504040204" pitchFamily="50" charset="-128"/>
                  <a:ea typeface="メイリオ" panose="020B0604030504040204" pitchFamily="50" charset="-128"/>
                </a:rPr>
                <a:t>リフォーム</a:t>
              </a:r>
            </a:p>
          </p:txBody>
        </p:sp>
        <p:cxnSp>
          <p:nvCxnSpPr>
            <p:cNvPr id="673" name="直線コネクタ 672"/>
            <p:cNvCxnSpPr/>
            <p:nvPr/>
          </p:nvCxnSpPr>
          <p:spPr>
            <a:xfrm>
              <a:off x="7090184" y="4815688"/>
              <a:ext cx="6156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4" name="直線コネクタ 673"/>
            <p:cNvCxnSpPr/>
            <p:nvPr/>
          </p:nvCxnSpPr>
          <p:spPr>
            <a:xfrm>
              <a:off x="10249193" y="4815688"/>
              <a:ext cx="0" cy="919255"/>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6" name="直線コネクタ 675"/>
            <p:cNvCxnSpPr/>
            <p:nvPr/>
          </p:nvCxnSpPr>
          <p:spPr>
            <a:xfrm>
              <a:off x="7090184" y="5734943"/>
              <a:ext cx="6156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677" name="テキスト ボックス 676"/>
            <p:cNvSpPr txBox="1"/>
            <p:nvPr/>
          </p:nvSpPr>
          <p:spPr>
            <a:xfrm>
              <a:off x="10941222" y="4820112"/>
              <a:ext cx="192575" cy="133718"/>
            </a:xfrm>
            <a:prstGeom prst="rect">
              <a:avLst/>
            </a:prstGeom>
            <a:noFill/>
          </p:spPr>
          <p:txBody>
            <a:bodyPr wrap="square" lIns="36000" tIns="36000" rIns="36000" bIns="36000" rtlCol="0" anchor="t" anchorCtr="0">
              <a:noAutofit/>
            </a:bodyPr>
            <a:lstStyle/>
            <a:p>
              <a:pPr>
                <a:spcBef>
                  <a:spcPts val="400"/>
                </a:spcBef>
                <a:buSzPct val="100000"/>
                <a:tabLst>
                  <a:tab pos="450850" algn="l"/>
                </a:tabLst>
              </a:pPr>
              <a:r>
                <a:rPr kumimoji="1" lang="ja-JP" altLang="en-US" sz="900" dirty="0">
                  <a:latin typeface="メイリオ" panose="020B0604030504040204" pitchFamily="50" charset="-128"/>
                  <a:ea typeface="メイリオ" panose="020B0604030504040204" pitchFamily="50" charset="-128"/>
                </a:rPr>
                <a:t>□</a:t>
              </a:r>
              <a:endParaRPr kumimoji="1" lang="en-US" altLang="ja-JP" sz="900" dirty="0">
                <a:latin typeface="メイリオ" panose="020B0604030504040204" pitchFamily="50" charset="-128"/>
                <a:ea typeface="メイリオ" panose="020B0604030504040204" pitchFamily="50" charset="-128"/>
              </a:endParaRPr>
            </a:p>
          </p:txBody>
        </p:sp>
        <p:sp>
          <p:nvSpPr>
            <p:cNvPr id="678" name="テキスト ボックス 677"/>
            <p:cNvSpPr txBox="1"/>
            <p:nvPr/>
          </p:nvSpPr>
          <p:spPr>
            <a:xfrm>
              <a:off x="12430029" y="4820112"/>
              <a:ext cx="192575" cy="133718"/>
            </a:xfrm>
            <a:prstGeom prst="rect">
              <a:avLst/>
            </a:prstGeom>
            <a:noFill/>
          </p:spPr>
          <p:txBody>
            <a:bodyPr wrap="square" lIns="36000" tIns="36000" rIns="36000" bIns="36000" rtlCol="0" anchor="t" anchorCtr="0">
              <a:noAutofit/>
            </a:bodyPr>
            <a:lstStyle/>
            <a:p>
              <a:pPr>
                <a:spcBef>
                  <a:spcPts val="400"/>
                </a:spcBef>
                <a:buSzPct val="100000"/>
                <a:tabLst>
                  <a:tab pos="450850" algn="l"/>
                </a:tabLst>
              </a:pPr>
              <a:r>
                <a:rPr kumimoji="1" lang="ja-JP" altLang="en-US" sz="900" dirty="0">
                  <a:latin typeface="メイリオ" panose="020B0604030504040204" pitchFamily="50" charset="-128"/>
                  <a:ea typeface="メイリオ" panose="020B0604030504040204" pitchFamily="50" charset="-128"/>
                </a:rPr>
                <a:t>□</a:t>
              </a:r>
              <a:endParaRPr kumimoji="1" lang="en-US" altLang="ja-JP" sz="900" dirty="0">
                <a:latin typeface="メイリオ" panose="020B0604030504040204" pitchFamily="50" charset="-128"/>
                <a:ea typeface="メイリオ" panose="020B0604030504040204" pitchFamily="50" charset="-128"/>
              </a:endParaRPr>
            </a:p>
          </p:txBody>
        </p:sp>
        <p:sp>
          <p:nvSpPr>
            <p:cNvPr id="679" name="テキスト ボックス 678"/>
            <p:cNvSpPr txBox="1"/>
            <p:nvPr/>
          </p:nvSpPr>
          <p:spPr>
            <a:xfrm>
              <a:off x="10941222" y="4960014"/>
              <a:ext cx="192575" cy="133718"/>
            </a:xfrm>
            <a:prstGeom prst="rect">
              <a:avLst/>
            </a:prstGeom>
            <a:noFill/>
          </p:spPr>
          <p:txBody>
            <a:bodyPr wrap="square" lIns="36000" tIns="36000" rIns="36000" bIns="36000" rtlCol="0" anchor="t" anchorCtr="0">
              <a:noAutofit/>
            </a:bodyPr>
            <a:lstStyle/>
            <a:p>
              <a:pPr>
                <a:spcBef>
                  <a:spcPts val="400"/>
                </a:spcBef>
                <a:buSzPct val="100000"/>
                <a:tabLst>
                  <a:tab pos="450850" algn="l"/>
                </a:tabLst>
              </a:pPr>
              <a:r>
                <a:rPr kumimoji="1" lang="ja-JP" altLang="en-US" sz="900" dirty="0">
                  <a:latin typeface="メイリオ" panose="020B0604030504040204" pitchFamily="50" charset="-128"/>
                  <a:ea typeface="メイリオ" panose="020B0604030504040204" pitchFamily="50" charset="-128"/>
                </a:rPr>
                <a:t>□</a:t>
              </a:r>
              <a:endParaRPr kumimoji="1" lang="en-US" altLang="ja-JP" sz="900" dirty="0">
                <a:latin typeface="メイリオ" panose="020B0604030504040204" pitchFamily="50" charset="-128"/>
                <a:ea typeface="メイリオ" panose="020B0604030504040204" pitchFamily="50" charset="-128"/>
              </a:endParaRPr>
            </a:p>
          </p:txBody>
        </p:sp>
        <p:sp>
          <p:nvSpPr>
            <p:cNvPr id="680" name="テキスト ボックス 679"/>
            <p:cNvSpPr txBox="1"/>
            <p:nvPr/>
          </p:nvSpPr>
          <p:spPr>
            <a:xfrm>
              <a:off x="12430029" y="4960014"/>
              <a:ext cx="192575" cy="133718"/>
            </a:xfrm>
            <a:prstGeom prst="rect">
              <a:avLst/>
            </a:prstGeom>
            <a:noFill/>
          </p:spPr>
          <p:txBody>
            <a:bodyPr wrap="square" lIns="36000" tIns="36000" rIns="36000" bIns="36000" rtlCol="0" anchor="t" anchorCtr="0">
              <a:noAutofit/>
            </a:bodyPr>
            <a:lstStyle/>
            <a:p>
              <a:pPr>
                <a:spcBef>
                  <a:spcPts val="400"/>
                </a:spcBef>
                <a:buSzPct val="100000"/>
                <a:tabLst>
                  <a:tab pos="450850" algn="l"/>
                </a:tabLst>
              </a:pPr>
              <a:r>
                <a:rPr kumimoji="1" lang="ja-JP" altLang="en-US" sz="900" dirty="0">
                  <a:latin typeface="メイリオ" panose="020B0604030504040204" pitchFamily="50" charset="-128"/>
                  <a:ea typeface="メイリオ" panose="020B0604030504040204" pitchFamily="50" charset="-128"/>
                </a:rPr>
                <a:t>□</a:t>
              </a:r>
              <a:endParaRPr kumimoji="1" lang="en-US" altLang="ja-JP" sz="900" dirty="0">
                <a:latin typeface="メイリオ" panose="020B0604030504040204" pitchFamily="50" charset="-128"/>
                <a:ea typeface="メイリオ" panose="020B0604030504040204" pitchFamily="50" charset="-128"/>
              </a:endParaRPr>
            </a:p>
          </p:txBody>
        </p:sp>
        <p:sp>
          <p:nvSpPr>
            <p:cNvPr id="681" name="テキスト ボックス 680"/>
            <p:cNvSpPr txBox="1"/>
            <p:nvPr/>
          </p:nvSpPr>
          <p:spPr>
            <a:xfrm>
              <a:off x="10941222" y="5099916"/>
              <a:ext cx="192575" cy="133718"/>
            </a:xfrm>
            <a:prstGeom prst="rect">
              <a:avLst/>
            </a:prstGeom>
            <a:noFill/>
          </p:spPr>
          <p:txBody>
            <a:bodyPr wrap="square" lIns="36000" tIns="36000" rIns="36000" bIns="36000" rtlCol="0" anchor="t" anchorCtr="0">
              <a:noAutofit/>
            </a:bodyPr>
            <a:lstStyle/>
            <a:p>
              <a:pPr>
                <a:spcBef>
                  <a:spcPts val="400"/>
                </a:spcBef>
                <a:buSzPct val="100000"/>
                <a:tabLst>
                  <a:tab pos="450850" algn="l"/>
                </a:tabLst>
              </a:pPr>
              <a:r>
                <a:rPr kumimoji="1" lang="ja-JP" altLang="en-US" sz="900" dirty="0">
                  <a:latin typeface="メイリオ" panose="020B0604030504040204" pitchFamily="50" charset="-128"/>
                  <a:ea typeface="メイリオ" panose="020B0604030504040204" pitchFamily="50" charset="-128"/>
                </a:rPr>
                <a:t>□</a:t>
              </a:r>
              <a:endParaRPr kumimoji="1" lang="en-US" altLang="ja-JP" sz="900" dirty="0">
                <a:latin typeface="メイリオ" panose="020B0604030504040204" pitchFamily="50" charset="-128"/>
                <a:ea typeface="メイリオ" panose="020B0604030504040204" pitchFamily="50" charset="-128"/>
              </a:endParaRPr>
            </a:p>
          </p:txBody>
        </p:sp>
        <p:sp>
          <p:nvSpPr>
            <p:cNvPr id="682" name="テキスト ボックス 681"/>
            <p:cNvSpPr txBox="1"/>
            <p:nvPr/>
          </p:nvSpPr>
          <p:spPr>
            <a:xfrm>
              <a:off x="12430029" y="5099916"/>
              <a:ext cx="192575" cy="133718"/>
            </a:xfrm>
            <a:prstGeom prst="rect">
              <a:avLst/>
            </a:prstGeom>
            <a:noFill/>
          </p:spPr>
          <p:txBody>
            <a:bodyPr wrap="square" lIns="36000" tIns="36000" rIns="36000" bIns="36000" rtlCol="0" anchor="t" anchorCtr="0">
              <a:noAutofit/>
            </a:bodyPr>
            <a:lstStyle/>
            <a:p>
              <a:pPr>
                <a:spcBef>
                  <a:spcPts val="400"/>
                </a:spcBef>
                <a:buSzPct val="100000"/>
                <a:tabLst>
                  <a:tab pos="450850" algn="l"/>
                </a:tabLst>
              </a:pPr>
              <a:r>
                <a:rPr kumimoji="1" lang="ja-JP" altLang="en-US" sz="900" dirty="0">
                  <a:latin typeface="メイリオ" panose="020B0604030504040204" pitchFamily="50" charset="-128"/>
                  <a:ea typeface="メイリオ" panose="020B0604030504040204" pitchFamily="50" charset="-128"/>
                </a:rPr>
                <a:t>□</a:t>
              </a:r>
              <a:endParaRPr kumimoji="1" lang="en-US" altLang="ja-JP" sz="900" dirty="0">
                <a:latin typeface="メイリオ" panose="020B0604030504040204" pitchFamily="50" charset="-128"/>
                <a:ea typeface="メイリオ" panose="020B0604030504040204" pitchFamily="50" charset="-128"/>
              </a:endParaRPr>
            </a:p>
          </p:txBody>
        </p:sp>
        <p:sp>
          <p:nvSpPr>
            <p:cNvPr id="683" name="テキスト ボックス 682"/>
            <p:cNvSpPr txBox="1"/>
            <p:nvPr/>
          </p:nvSpPr>
          <p:spPr>
            <a:xfrm>
              <a:off x="10941222" y="5239819"/>
              <a:ext cx="192575" cy="133718"/>
            </a:xfrm>
            <a:prstGeom prst="rect">
              <a:avLst/>
            </a:prstGeom>
            <a:noFill/>
          </p:spPr>
          <p:txBody>
            <a:bodyPr wrap="square" lIns="36000" tIns="36000" rIns="36000" bIns="36000" rtlCol="0" anchor="t" anchorCtr="0">
              <a:noAutofit/>
            </a:bodyPr>
            <a:lstStyle/>
            <a:p>
              <a:pPr>
                <a:spcBef>
                  <a:spcPts val="400"/>
                </a:spcBef>
                <a:buSzPct val="100000"/>
                <a:tabLst>
                  <a:tab pos="450850" algn="l"/>
                </a:tabLst>
              </a:pPr>
              <a:r>
                <a:rPr kumimoji="1" lang="ja-JP" altLang="en-US" sz="900" dirty="0">
                  <a:latin typeface="メイリオ" panose="020B0604030504040204" pitchFamily="50" charset="-128"/>
                  <a:ea typeface="メイリオ" panose="020B0604030504040204" pitchFamily="50" charset="-128"/>
                </a:rPr>
                <a:t>□</a:t>
              </a:r>
              <a:endParaRPr kumimoji="1" lang="en-US" altLang="ja-JP" sz="900" dirty="0">
                <a:latin typeface="メイリオ" panose="020B0604030504040204" pitchFamily="50" charset="-128"/>
                <a:ea typeface="メイリオ" panose="020B0604030504040204" pitchFamily="50" charset="-128"/>
              </a:endParaRPr>
            </a:p>
          </p:txBody>
        </p:sp>
        <p:sp>
          <p:nvSpPr>
            <p:cNvPr id="684" name="テキスト ボックス 683"/>
            <p:cNvSpPr txBox="1"/>
            <p:nvPr/>
          </p:nvSpPr>
          <p:spPr>
            <a:xfrm>
              <a:off x="12430029" y="5239819"/>
              <a:ext cx="192575" cy="133718"/>
            </a:xfrm>
            <a:prstGeom prst="rect">
              <a:avLst/>
            </a:prstGeom>
            <a:noFill/>
          </p:spPr>
          <p:txBody>
            <a:bodyPr wrap="square" lIns="36000" tIns="36000" rIns="36000" bIns="36000" rtlCol="0" anchor="t" anchorCtr="0">
              <a:noAutofit/>
            </a:bodyPr>
            <a:lstStyle/>
            <a:p>
              <a:pPr>
                <a:spcBef>
                  <a:spcPts val="400"/>
                </a:spcBef>
                <a:buSzPct val="100000"/>
                <a:tabLst>
                  <a:tab pos="450850" algn="l"/>
                </a:tabLst>
              </a:pPr>
              <a:r>
                <a:rPr kumimoji="1" lang="ja-JP" altLang="en-US" sz="900" dirty="0">
                  <a:latin typeface="メイリオ" panose="020B0604030504040204" pitchFamily="50" charset="-128"/>
                  <a:ea typeface="メイリオ" panose="020B0604030504040204" pitchFamily="50" charset="-128"/>
                </a:rPr>
                <a:t>□</a:t>
              </a:r>
              <a:endParaRPr kumimoji="1" lang="en-US" altLang="ja-JP" sz="900" dirty="0">
                <a:latin typeface="メイリオ" panose="020B0604030504040204" pitchFamily="50" charset="-128"/>
                <a:ea typeface="メイリオ" panose="020B0604030504040204" pitchFamily="50" charset="-128"/>
              </a:endParaRPr>
            </a:p>
          </p:txBody>
        </p:sp>
        <p:sp>
          <p:nvSpPr>
            <p:cNvPr id="685" name="テキスト ボックス 684"/>
            <p:cNvSpPr txBox="1"/>
            <p:nvPr/>
          </p:nvSpPr>
          <p:spPr>
            <a:xfrm>
              <a:off x="7173424" y="4821731"/>
              <a:ext cx="3346408" cy="727091"/>
            </a:xfrm>
            <a:prstGeom prst="rect">
              <a:avLst/>
            </a:prstGeom>
            <a:noFill/>
          </p:spPr>
          <p:txBody>
            <a:bodyPr wrap="square" lIns="36000" tIns="36000" rIns="36000" bIns="36000" rtlCol="0" anchor="t" anchorCtr="0">
              <a:noAutofit/>
            </a:bodyPr>
            <a:lstStyle/>
            <a:p>
              <a:pPr>
                <a:spcBef>
                  <a:spcPts val="0"/>
                </a:spcBef>
                <a:buSzPct val="100000"/>
              </a:pPr>
              <a:r>
                <a:rPr kumimoji="1" lang="en-US" altLang="ja-JP" sz="900" dirty="0">
                  <a:latin typeface="メイリオ" panose="020B0604030504040204" pitchFamily="50" charset="-128"/>
                  <a:ea typeface="メイリオ" panose="020B0604030504040204" pitchFamily="50" charset="-128"/>
                </a:rPr>
                <a:t>CO</a:t>
              </a:r>
              <a:r>
                <a:rPr kumimoji="1" lang="ja-JP" altLang="en-US" sz="900" dirty="0">
                  <a:latin typeface="メイリオ" panose="020B0604030504040204" pitchFamily="50" charset="-128"/>
                  <a:ea typeface="メイリオ" panose="020B0604030504040204" pitchFamily="50" charset="-128"/>
                </a:rPr>
                <a:t>２削減に貢献するため</a:t>
              </a:r>
              <a:endParaRPr kumimoji="1" lang="en-US" altLang="ja-JP" sz="90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900" dirty="0">
                  <a:latin typeface="メイリオ" panose="020B0604030504040204" pitchFamily="50" charset="-128"/>
                  <a:ea typeface="メイリオ" panose="020B0604030504040204" pitchFamily="50" charset="-128"/>
                </a:rPr>
                <a:t>光熱費が安くなるなど経済的なメリットが期待できるため</a:t>
              </a:r>
              <a:endParaRPr kumimoji="1" lang="en-US" altLang="ja-JP" sz="90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900" dirty="0">
                  <a:latin typeface="メイリオ" panose="020B0604030504040204" pitchFamily="50" charset="-128"/>
                  <a:ea typeface="メイリオ" panose="020B0604030504040204" pitchFamily="50" charset="-128"/>
                </a:rPr>
                <a:t>住環境が快適になるため</a:t>
              </a:r>
              <a:endParaRPr kumimoji="1" lang="en-US" altLang="ja-JP" sz="90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900" dirty="0">
                  <a:latin typeface="メイリオ" panose="020B0604030504040204" pitchFamily="50" charset="-128"/>
                  <a:ea typeface="メイリオ" panose="020B0604030504040204" pitchFamily="50" charset="-128"/>
                </a:rPr>
                <a:t>疾患のリスクの軽減が期待できるため</a:t>
              </a:r>
              <a:endParaRPr kumimoji="1" lang="en-US" altLang="ja-JP" sz="900" dirty="0">
                <a:latin typeface="メイリオ" panose="020B0604030504040204" pitchFamily="50" charset="-128"/>
                <a:ea typeface="メイリオ" panose="020B0604030504040204" pitchFamily="50" charset="-128"/>
              </a:endParaRPr>
            </a:p>
            <a:p>
              <a:pPr>
                <a:spcBef>
                  <a:spcPts val="0"/>
                </a:spcBef>
                <a:buSzPct val="100000"/>
              </a:pPr>
              <a:endParaRPr kumimoji="1" lang="ja-JP" altLang="en-US" sz="90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900" dirty="0">
                  <a:latin typeface="メイリオ" panose="020B0604030504040204" pitchFamily="50" charset="-128"/>
                  <a:ea typeface="メイリオ" panose="020B0604030504040204" pitchFamily="50" charset="-128"/>
                </a:rPr>
                <a:t>その他（右のスペースにご記入ください）</a:t>
              </a:r>
            </a:p>
            <a:p>
              <a:pPr>
                <a:spcBef>
                  <a:spcPts val="0"/>
                </a:spcBef>
                <a:buSzPct val="100000"/>
              </a:pPr>
              <a:endParaRPr kumimoji="1" lang="en-US" altLang="ja-JP" sz="900" dirty="0">
                <a:latin typeface="メイリオ" panose="020B0604030504040204" pitchFamily="50" charset="-128"/>
                <a:ea typeface="メイリオ" panose="020B0604030504040204" pitchFamily="50" charset="-128"/>
              </a:endParaRPr>
            </a:p>
          </p:txBody>
        </p:sp>
        <p:cxnSp>
          <p:nvCxnSpPr>
            <p:cNvPr id="686" name="直線コネクタ 685"/>
            <p:cNvCxnSpPr/>
            <p:nvPr/>
          </p:nvCxnSpPr>
          <p:spPr>
            <a:xfrm>
              <a:off x="7090184" y="5396141"/>
              <a:ext cx="6156000" cy="0"/>
            </a:xfrm>
            <a:prstGeom prst="line">
              <a:avLst/>
            </a:prstGeom>
            <a:ln w="63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697" name="直線コネクタ 696"/>
            <p:cNvCxnSpPr/>
            <p:nvPr/>
          </p:nvCxnSpPr>
          <p:spPr>
            <a:xfrm>
              <a:off x="7090184" y="4976085"/>
              <a:ext cx="6156000" cy="0"/>
            </a:xfrm>
            <a:prstGeom prst="line">
              <a:avLst/>
            </a:prstGeom>
            <a:ln w="63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698" name="直線コネクタ 697"/>
            <p:cNvCxnSpPr/>
            <p:nvPr/>
          </p:nvCxnSpPr>
          <p:spPr>
            <a:xfrm>
              <a:off x="7090184" y="5116104"/>
              <a:ext cx="6156000" cy="0"/>
            </a:xfrm>
            <a:prstGeom prst="line">
              <a:avLst/>
            </a:prstGeom>
            <a:ln w="63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699" name="直線コネクタ 698"/>
            <p:cNvCxnSpPr/>
            <p:nvPr/>
          </p:nvCxnSpPr>
          <p:spPr>
            <a:xfrm>
              <a:off x="7090184" y="5256123"/>
              <a:ext cx="6156000" cy="0"/>
            </a:xfrm>
            <a:prstGeom prst="line">
              <a:avLst/>
            </a:prstGeom>
            <a:ln w="6350">
              <a:solidFill>
                <a:schemeClr val="tx2"/>
              </a:solidFill>
              <a:prstDash val="solid"/>
            </a:ln>
          </p:spPr>
          <p:style>
            <a:lnRef idx="1">
              <a:schemeClr val="accent1"/>
            </a:lnRef>
            <a:fillRef idx="0">
              <a:schemeClr val="accent1"/>
            </a:fillRef>
            <a:effectRef idx="0">
              <a:schemeClr val="accent1"/>
            </a:effectRef>
            <a:fontRef idx="minor">
              <a:schemeClr val="tx1"/>
            </a:fontRef>
          </p:style>
        </p:cxnSp>
      </p:grpSp>
      <p:grpSp>
        <p:nvGrpSpPr>
          <p:cNvPr id="612" name="グループ化 611"/>
          <p:cNvGrpSpPr/>
          <p:nvPr/>
        </p:nvGrpSpPr>
        <p:grpSpPr>
          <a:xfrm>
            <a:off x="346455" y="4770459"/>
            <a:ext cx="6156000" cy="930003"/>
            <a:chOff x="7090184" y="6221741"/>
            <a:chExt cx="6156000" cy="930003"/>
          </a:xfrm>
        </p:grpSpPr>
        <p:sp>
          <p:nvSpPr>
            <p:cNvPr id="613" name="テキスト ボックス 612"/>
            <p:cNvSpPr txBox="1"/>
            <p:nvPr/>
          </p:nvSpPr>
          <p:spPr>
            <a:xfrm>
              <a:off x="10388745" y="6221741"/>
              <a:ext cx="1296000" cy="270474"/>
            </a:xfrm>
            <a:prstGeom prst="rect">
              <a:avLst/>
            </a:prstGeom>
            <a:noFill/>
          </p:spPr>
          <p:txBody>
            <a:bodyPr wrap="square" lIns="0" tIns="0" rIns="0" bIns="0" rtlCol="0" anchor="ctr" anchorCtr="0">
              <a:noAutofit/>
            </a:bodyPr>
            <a:lstStyle/>
            <a:p>
              <a:pPr algn="ctr">
                <a:spcBef>
                  <a:spcPts val="0"/>
                </a:spcBef>
                <a:buSzPct val="100000"/>
              </a:pPr>
              <a:r>
                <a:rPr kumimoji="1" lang="en-US" altLang="ja-JP" sz="900" b="1" dirty="0">
                  <a:latin typeface="メイリオ" panose="020B0604030504040204" pitchFamily="50" charset="-128"/>
                  <a:ea typeface="メイリオ" panose="020B0604030504040204" pitchFamily="50" charset="-128"/>
                </a:rPr>
                <a:t>ZEH</a:t>
              </a:r>
            </a:p>
          </p:txBody>
        </p:sp>
        <p:sp>
          <p:nvSpPr>
            <p:cNvPr id="614" name="テキスト ボックス 613"/>
            <p:cNvSpPr txBox="1"/>
            <p:nvPr/>
          </p:nvSpPr>
          <p:spPr>
            <a:xfrm>
              <a:off x="11851519" y="6221741"/>
              <a:ext cx="1296000" cy="270474"/>
            </a:xfrm>
            <a:prstGeom prst="rect">
              <a:avLst/>
            </a:prstGeom>
            <a:noFill/>
          </p:spPr>
          <p:txBody>
            <a:bodyPr wrap="square" lIns="0" tIns="0" rIns="0" bIns="0" rtlCol="0" anchor="ctr" anchorCtr="0">
              <a:noAutofit/>
            </a:bodyPr>
            <a:lstStyle/>
            <a:p>
              <a:pPr algn="ctr">
                <a:spcBef>
                  <a:spcPts val="0"/>
                </a:spcBef>
                <a:buSzPct val="100000"/>
              </a:pPr>
              <a:r>
                <a:rPr kumimoji="1" lang="en-US" altLang="ja-JP" sz="900" b="1" dirty="0">
                  <a:latin typeface="メイリオ" panose="020B0604030504040204" pitchFamily="50" charset="-128"/>
                  <a:ea typeface="メイリオ" panose="020B0604030504040204" pitchFamily="50" charset="-128"/>
                </a:rPr>
                <a:t>“</a:t>
              </a:r>
              <a:r>
                <a:rPr kumimoji="1" lang="ja-JP" altLang="en-US" sz="900" b="1" dirty="0">
                  <a:latin typeface="メイリオ" panose="020B0604030504040204" pitchFamily="50" charset="-128"/>
                  <a:ea typeface="メイリオ" panose="020B0604030504040204" pitchFamily="50" charset="-128"/>
                </a:rPr>
                <a:t>断熱</a:t>
              </a:r>
              <a:r>
                <a:rPr kumimoji="1" lang="en-US" altLang="ja-JP" sz="900" b="1" dirty="0">
                  <a:latin typeface="メイリオ" panose="020B0604030504040204" pitchFamily="50" charset="-128"/>
                  <a:ea typeface="メイリオ" panose="020B0604030504040204" pitchFamily="50" charset="-128"/>
                </a:rPr>
                <a:t>”</a:t>
              </a:r>
              <a:r>
                <a:rPr kumimoji="1" lang="ja-JP" altLang="en-US" sz="900" b="1" dirty="0">
                  <a:latin typeface="メイリオ" panose="020B0604030504040204" pitchFamily="50" charset="-128"/>
                  <a:ea typeface="メイリオ" panose="020B0604030504040204" pitchFamily="50" charset="-128"/>
                </a:rPr>
                <a:t>リフォーム</a:t>
              </a:r>
            </a:p>
          </p:txBody>
        </p:sp>
        <p:cxnSp>
          <p:nvCxnSpPr>
            <p:cNvPr id="615" name="直線コネクタ 614"/>
            <p:cNvCxnSpPr/>
            <p:nvPr/>
          </p:nvCxnSpPr>
          <p:spPr>
            <a:xfrm>
              <a:off x="7090184" y="6418610"/>
              <a:ext cx="6156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6" name="直線コネクタ 615"/>
            <p:cNvCxnSpPr/>
            <p:nvPr/>
          </p:nvCxnSpPr>
          <p:spPr>
            <a:xfrm>
              <a:off x="10249193" y="6262531"/>
              <a:ext cx="0" cy="756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618" name="テキスト ボックス 617"/>
            <p:cNvSpPr txBox="1"/>
            <p:nvPr/>
          </p:nvSpPr>
          <p:spPr>
            <a:xfrm>
              <a:off x="10941222" y="6423034"/>
              <a:ext cx="192575" cy="133718"/>
            </a:xfrm>
            <a:prstGeom prst="rect">
              <a:avLst/>
            </a:prstGeom>
            <a:noFill/>
          </p:spPr>
          <p:txBody>
            <a:bodyPr wrap="square" lIns="36000" tIns="36000" rIns="36000" bIns="36000" rtlCol="0" anchor="t" anchorCtr="0">
              <a:noAutofit/>
            </a:bodyPr>
            <a:lstStyle/>
            <a:p>
              <a:pPr>
                <a:spcBef>
                  <a:spcPts val="400"/>
                </a:spcBef>
                <a:buSzPct val="100000"/>
                <a:tabLst>
                  <a:tab pos="450850" algn="l"/>
                </a:tabLst>
              </a:pPr>
              <a:r>
                <a:rPr kumimoji="1" lang="ja-JP" altLang="en-US" sz="900" dirty="0">
                  <a:latin typeface="メイリオ" panose="020B0604030504040204" pitchFamily="50" charset="-128"/>
                  <a:ea typeface="メイリオ" panose="020B0604030504040204" pitchFamily="50" charset="-128"/>
                </a:rPr>
                <a:t>□</a:t>
              </a:r>
              <a:endParaRPr kumimoji="1" lang="en-US" altLang="ja-JP" sz="900" dirty="0">
                <a:latin typeface="メイリオ" panose="020B0604030504040204" pitchFamily="50" charset="-128"/>
                <a:ea typeface="メイリオ" panose="020B0604030504040204" pitchFamily="50" charset="-128"/>
              </a:endParaRPr>
            </a:p>
          </p:txBody>
        </p:sp>
        <p:sp>
          <p:nvSpPr>
            <p:cNvPr id="619" name="テキスト ボックス 618"/>
            <p:cNvSpPr txBox="1"/>
            <p:nvPr/>
          </p:nvSpPr>
          <p:spPr>
            <a:xfrm>
              <a:off x="12430029" y="6423034"/>
              <a:ext cx="192575" cy="133718"/>
            </a:xfrm>
            <a:prstGeom prst="rect">
              <a:avLst/>
            </a:prstGeom>
            <a:noFill/>
          </p:spPr>
          <p:txBody>
            <a:bodyPr wrap="square" lIns="36000" tIns="36000" rIns="36000" bIns="36000" rtlCol="0" anchor="t" anchorCtr="0">
              <a:noAutofit/>
            </a:bodyPr>
            <a:lstStyle/>
            <a:p>
              <a:pPr>
                <a:spcBef>
                  <a:spcPts val="400"/>
                </a:spcBef>
                <a:buSzPct val="100000"/>
                <a:tabLst>
                  <a:tab pos="450850" algn="l"/>
                </a:tabLst>
              </a:pPr>
              <a:r>
                <a:rPr kumimoji="1" lang="ja-JP" altLang="en-US" sz="900" dirty="0">
                  <a:latin typeface="メイリオ" panose="020B0604030504040204" pitchFamily="50" charset="-128"/>
                  <a:ea typeface="メイリオ" panose="020B0604030504040204" pitchFamily="50" charset="-128"/>
                </a:rPr>
                <a:t>□</a:t>
              </a:r>
              <a:endParaRPr kumimoji="1" lang="en-US" altLang="ja-JP" sz="900" dirty="0">
                <a:latin typeface="メイリオ" panose="020B0604030504040204" pitchFamily="50" charset="-128"/>
                <a:ea typeface="メイリオ" panose="020B0604030504040204" pitchFamily="50" charset="-128"/>
              </a:endParaRPr>
            </a:p>
          </p:txBody>
        </p:sp>
        <p:sp>
          <p:nvSpPr>
            <p:cNvPr id="620" name="テキスト ボックス 619"/>
            <p:cNvSpPr txBox="1"/>
            <p:nvPr/>
          </p:nvSpPr>
          <p:spPr>
            <a:xfrm>
              <a:off x="10941222" y="6562936"/>
              <a:ext cx="192575" cy="133718"/>
            </a:xfrm>
            <a:prstGeom prst="rect">
              <a:avLst/>
            </a:prstGeom>
            <a:noFill/>
          </p:spPr>
          <p:txBody>
            <a:bodyPr wrap="square" lIns="36000" tIns="36000" rIns="36000" bIns="36000" rtlCol="0" anchor="t" anchorCtr="0">
              <a:noAutofit/>
            </a:bodyPr>
            <a:lstStyle/>
            <a:p>
              <a:pPr>
                <a:spcBef>
                  <a:spcPts val="400"/>
                </a:spcBef>
                <a:buSzPct val="100000"/>
                <a:tabLst>
                  <a:tab pos="450850" algn="l"/>
                </a:tabLst>
              </a:pPr>
              <a:r>
                <a:rPr kumimoji="1" lang="ja-JP" altLang="en-US" sz="900" dirty="0">
                  <a:latin typeface="メイリオ" panose="020B0604030504040204" pitchFamily="50" charset="-128"/>
                  <a:ea typeface="メイリオ" panose="020B0604030504040204" pitchFamily="50" charset="-128"/>
                </a:rPr>
                <a:t>□</a:t>
              </a:r>
              <a:endParaRPr kumimoji="1" lang="en-US" altLang="ja-JP" sz="900" dirty="0">
                <a:latin typeface="メイリオ" panose="020B0604030504040204" pitchFamily="50" charset="-128"/>
                <a:ea typeface="メイリオ" panose="020B0604030504040204" pitchFamily="50" charset="-128"/>
              </a:endParaRPr>
            </a:p>
          </p:txBody>
        </p:sp>
        <p:sp>
          <p:nvSpPr>
            <p:cNvPr id="621" name="テキスト ボックス 620"/>
            <p:cNvSpPr txBox="1"/>
            <p:nvPr/>
          </p:nvSpPr>
          <p:spPr>
            <a:xfrm>
              <a:off x="12430029" y="6562936"/>
              <a:ext cx="192575" cy="133718"/>
            </a:xfrm>
            <a:prstGeom prst="rect">
              <a:avLst/>
            </a:prstGeom>
            <a:noFill/>
          </p:spPr>
          <p:txBody>
            <a:bodyPr wrap="square" lIns="36000" tIns="36000" rIns="36000" bIns="36000" rtlCol="0" anchor="t" anchorCtr="0">
              <a:noAutofit/>
            </a:bodyPr>
            <a:lstStyle/>
            <a:p>
              <a:pPr>
                <a:spcBef>
                  <a:spcPts val="400"/>
                </a:spcBef>
                <a:buSzPct val="100000"/>
                <a:tabLst>
                  <a:tab pos="450850" algn="l"/>
                </a:tabLst>
              </a:pPr>
              <a:r>
                <a:rPr kumimoji="1" lang="ja-JP" altLang="en-US" sz="900" dirty="0">
                  <a:latin typeface="メイリオ" panose="020B0604030504040204" pitchFamily="50" charset="-128"/>
                  <a:ea typeface="メイリオ" panose="020B0604030504040204" pitchFamily="50" charset="-128"/>
                </a:rPr>
                <a:t>□</a:t>
              </a:r>
              <a:endParaRPr kumimoji="1" lang="en-US" altLang="ja-JP" sz="900" dirty="0">
                <a:latin typeface="メイリオ" panose="020B0604030504040204" pitchFamily="50" charset="-128"/>
                <a:ea typeface="メイリオ" panose="020B0604030504040204" pitchFamily="50" charset="-128"/>
              </a:endParaRPr>
            </a:p>
          </p:txBody>
        </p:sp>
        <p:sp>
          <p:nvSpPr>
            <p:cNvPr id="622" name="テキスト ボックス 621"/>
            <p:cNvSpPr txBox="1"/>
            <p:nvPr/>
          </p:nvSpPr>
          <p:spPr>
            <a:xfrm>
              <a:off x="10941222" y="6702838"/>
              <a:ext cx="192575" cy="133718"/>
            </a:xfrm>
            <a:prstGeom prst="rect">
              <a:avLst/>
            </a:prstGeom>
            <a:noFill/>
          </p:spPr>
          <p:txBody>
            <a:bodyPr wrap="square" lIns="36000" tIns="36000" rIns="36000" bIns="36000" rtlCol="0" anchor="t" anchorCtr="0">
              <a:noAutofit/>
            </a:bodyPr>
            <a:lstStyle/>
            <a:p>
              <a:pPr>
                <a:spcBef>
                  <a:spcPts val="400"/>
                </a:spcBef>
                <a:buSzPct val="100000"/>
                <a:tabLst>
                  <a:tab pos="450850" algn="l"/>
                </a:tabLst>
              </a:pPr>
              <a:r>
                <a:rPr kumimoji="1" lang="ja-JP" altLang="en-US" sz="900" dirty="0">
                  <a:latin typeface="メイリオ" panose="020B0604030504040204" pitchFamily="50" charset="-128"/>
                  <a:ea typeface="メイリオ" panose="020B0604030504040204" pitchFamily="50" charset="-128"/>
                </a:rPr>
                <a:t>□</a:t>
              </a:r>
              <a:endParaRPr kumimoji="1" lang="en-US" altLang="ja-JP" sz="900" dirty="0">
                <a:latin typeface="メイリオ" panose="020B0604030504040204" pitchFamily="50" charset="-128"/>
                <a:ea typeface="メイリオ" panose="020B0604030504040204" pitchFamily="50" charset="-128"/>
              </a:endParaRPr>
            </a:p>
          </p:txBody>
        </p:sp>
        <p:sp>
          <p:nvSpPr>
            <p:cNvPr id="623" name="テキスト ボックス 622"/>
            <p:cNvSpPr txBox="1"/>
            <p:nvPr/>
          </p:nvSpPr>
          <p:spPr>
            <a:xfrm>
              <a:off x="12430029" y="6702838"/>
              <a:ext cx="192575" cy="133718"/>
            </a:xfrm>
            <a:prstGeom prst="rect">
              <a:avLst/>
            </a:prstGeom>
            <a:noFill/>
          </p:spPr>
          <p:txBody>
            <a:bodyPr wrap="square" lIns="36000" tIns="36000" rIns="36000" bIns="36000" rtlCol="0" anchor="t" anchorCtr="0">
              <a:noAutofit/>
            </a:bodyPr>
            <a:lstStyle/>
            <a:p>
              <a:pPr>
                <a:spcBef>
                  <a:spcPts val="400"/>
                </a:spcBef>
                <a:buSzPct val="100000"/>
                <a:tabLst>
                  <a:tab pos="450850" algn="l"/>
                </a:tabLst>
              </a:pPr>
              <a:r>
                <a:rPr kumimoji="1" lang="ja-JP" altLang="en-US" sz="900" dirty="0">
                  <a:latin typeface="メイリオ" panose="020B0604030504040204" pitchFamily="50" charset="-128"/>
                  <a:ea typeface="メイリオ" panose="020B0604030504040204" pitchFamily="50" charset="-128"/>
                </a:rPr>
                <a:t>□</a:t>
              </a:r>
              <a:endParaRPr kumimoji="1" lang="en-US" altLang="ja-JP" sz="900" dirty="0">
                <a:latin typeface="メイリオ" panose="020B0604030504040204" pitchFamily="50" charset="-128"/>
                <a:ea typeface="メイリオ" panose="020B0604030504040204" pitchFamily="50" charset="-128"/>
              </a:endParaRPr>
            </a:p>
          </p:txBody>
        </p:sp>
        <p:sp>
          <p:nvSpPr>
            <p:cNvPr id="624" name="テキスト ボックス 623"/>
            <p:cNvSpPr txBox="1"/>
            <p:nvPr/>
          </p:nvSpPr>
          <p:spPr>
            <a:xfrm>
              <a:off x="10941222" y="6842741"/>
              <a:ext cx="192575" cy="133718"/>
            </a:xfrm>
            <a:prstGeom prst="rect">
              <a:avLst/>
            </a:prstGeom>
            <a:noFill/>
          </p:spPr>
          <p:txBody>
            <a:bodyPr wrap="square" lIns="36000" tIns="36000" rIns="36000" bIns="36000" rtlCol="0" anchor="t" anchorCtr="0">
              <a:noAutofit/>
            </a:bodyPr>
            <a:lstStyle/>
            <a:p>
              <a:pPr>
                <a:spcBef>
                  <a:spcPts val="400"/>
                </a:spcBef>
                <a:buSzPct val="100000"/>
                <a:tabLst>
                  <a:tab pos="450850" algn="l"/>
                </a:tabLst>
              </a:pPr>
              <a:r>
                <a:rPr kumimoji="1" lang="ja-JP" altLang="en-US" sz="900" dirty="0">
                  <a:latin typeface="メイリオ" panose="020B0604030504040204" pitchFamily="50" charset="-128"/>
                  <a:ea typeface="メイリオ" panose="020B0604030504040204" pitchFamily="50" charset="-128"/>
                </a:rPr>
                <a:t>□</a:t>
              </a:r>
              <a:endParaRPr kumimoji="1" lang="en-US" altLang="ja-JP" sz="900" dirty="0">
                <a:latin typeface="メイリオ" panose="020B0604030504040204" pitchFamily="50" charset="-128"/>
                <a:ea typeface="メイリオ" panose="020B0604030504040204" pitchFamily="50" charset="-128"/>
              </a:endParaRPr>
            </a:p>
          </p:txBody>
        </p:sp>
        <p:sp>
          <p:nvSpPr>
            <p:cNvPr id="625" name="テキスト ボックス 624"/>
            <p:cNvSpPr txBox="1"/>
            <p:nvPr/>
          </p:nvSpPr>
          <p:spPr>
            <a:xfrm>
              <a:off x="12430029" y="6842741"/>
              <a:ext cx="192575" cy="133718"/>
            </a:xfrm>
            <a:prstGeom prst="rect">
              <a:avLst/>
            </a:prstGeom>
            <a:noFill/>
          </p:spPr>
          <p:txBody>
            <a:bodyPr wrap="square" lIns="36000" tIns="36000" rIns="36000" bIns="36000" rtlCol="0" anchor="t" anchorCtr="0">
              <a:noAutofit/>
            </a:bodyPr>
            <a:lstStyle/>
            <a:p>
              <a:pPr>
                <a:spcBef>
                  <a:spcPts val="400"/>
                </a:spcBef>
                <a:buSzPct val="100000"/>
                <a:tabLst>
                  <a:tab pos="450850" algn="l"/>
                </a:tabLst>
              </a:pPr>
              <a:r>
                <a:rPr kumimoji="1" lang="ja-JP" altLang="en-US" sz="900" dirty="0">
                  <a:latin typeface="メイリオ" panose="020B0604030504040204" pitchFamily="50" charset="-128"/>
                  <a:ea typeface="メイリオ" panose="020B0604030504040204" pitchFamily="50" charset="-128"/>
                </a:rPr>
                <a:t>□</a:t>
              </a:r>
              <a:endParaRPr kumimoji="1" lang="en-US" altLang="ja-JP" sz="900" dirty="0">
                <a:latin typeface="メイリオ" panose="020B0604030504040204" pitchFamily="50" charset="-128"/>
                <a:ea typeface="メイリオ" panose="020B0604030504040204" pitchFamily="50" charset="-128"/>
              </a:endParaRPr>
            </a:p>
          </p:txBody>
        </p:sp>
        <p:sp>
          <p:nvSpPr>
            <p:cNvPr id="626" name="テキスト ボックス 625"/>
            <p:cNvSpPr txBox="1"/>
            <p:nvPr/>
          </p:nvSpPr>
          <p:spPr>
            <a:xfrm>
              <a:off x="7173424" y="6424653"/>
              <a:ext cx="2793931" cy="727091"/>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900" dirty="0">
                  <a:latin typeface="メイリオ" panose="020B0604030504040204" pitchFamily="50" charset="-128"/>
                  <a:ea typeface="メイリオ" panose="020B0604030504040204" pitchFamily="50" charset="-128"/>
                </a:rPr>
                <a:t>すでに購入・実施した</a:t>
              </a:r>
              <a:endParaRPr kumimoji="1" lang="en-US" altLang="ja-JP" sz="90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900" dirty="0">
                  <a:latin typeface="メイリオ" panose="020B0604030504040204" pitchFamily="50" charset="-128"/>
                  <a:ea typeface="メイリオ" panose="020B0604030504040204" pitchFamily="50" charset="-128"/>
                </a:rPr>
                <a:t>機会があれば購入・実施したい</a:t>
              </a:r>
            </a:p>
            <a:p>
              <a:pPr>
                <a:spcBef>
                  <a:spcPts val="0"/>
                </a:spcBef>
                <a:buSzPct val="100000"/>
              </a:pPr>
              <a:r>
                <a:rPr kumimoji="1" lang="ja-JP" altLang="en-US" sz="900" dirty="0">
                  <a:latin typeface="メイリオ" panose="020B0604030504040204" pitchFamily="50" charset="-128"/>
                  <a:ea typeface="メイリオ" panose="020B0604030504040204" pitchFamily="50" charset="-128"/>
                </a:rPr>
                <a:t>興味はあるが、購入・実施対象には入らない</a:t>
              </a:r>
            </a:p>
            <a:p>
              <a:pPr>
                <a:spcBef>
                  <a:spcPts val="0"/>
                </a:spcBef>
                <a:buSzPct val="100000"/>
              </a:pPr>
              <a:r>
                <a:rPr kumimoji="1" lang="ja-JP" altLang="en-US" sz="900" dirty="0">
                  <a:latin typeface="メイリオ" panose="020B0604030504040204" pitchFamily="50" charset="-128"/>
                  <a:ea typeface="メイリオ" panose="020B0604030504040204" pitchFamily="50" charset="-128"/>
                </a:rPr>
                <a:t>興味がない</a:t>
              </a:r>
              <a:endParaRPr kumimoji="1" lang="en-US" altLang="ja-JP" sz="900" dirty="0">
                <a:latin typeface="メイリオ" panose="020B0604030504040204" pitchFamily="50" charset="-128"/>
                <a:ea typeface="メイリオ" panose="020B0604030504040204" pitchFamily="50" charset="-128"/>
              </a:endParaRPr>
            </a:p>
          </p:txBody>
        </p:sp>
        <p:cxnSp>
          <p:nvCxnSpPr>
            <p:cNvPr id="627" name="直線コネクタ 626"/>
            <p:cNvCxnSpPr/>
            <p:nvPr/>
          </p:nvCxnSpPr>
          <p:spPr>
            <a:xfrm>
              <a:off x="7090184" y="7003296"/>
              <a:ext cx="6156000" cy="0"/>
            </a:xfrm>
            <a:prstGeom prst="line">
              <a:avLst/>
            </a:prstGeom>
            <a:ln w="9525">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694" name="直線コネクタ 693"/>
            <p:cNvCxnSpPr/>
            <p:nvPr/>
          </p:nvCxnSpPr>
          <p:spPr>
            <a:xfrm>
              <a:off x="7090184" y="6857125"/>
              <a:ext cx="6156000" cy="0"/>
            </a:xfrm>
            <a:prstGeom prst="line">
              <a:avLst/>
            </a:prstGeom>
            <a:ln w="63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695" name="直線コネクタ 694"/>
            <p:cNvCxnSpPr/>
            <p:nvPr/>
          </p:nvCxnSpPr>
          <p:spPr>
            <a:xfrm>
              <a:off x="7090184" y="6717303"/>
              <a:ext cx="6156000" cy="0"/>
            </a:xfrm>
            <a:prstGeom prst="line">
              <a:avLst/>
            </a:prstGeom>
            <a:ln w="63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696" name="直線コネクタ 695"/>
            <p:cNvCxnSpPr/>
            <p:nvPr/>
          </p:nvCxnSpPr>
          <p:spPr>
            <a:xfrm>
              <a:off x="7090184" y="6577481"/>
              <a:ext cx="6156000" cy="0"/>
            </a:xfrm>
            <a:prstGeom prst="line">
              <a:avLst/>
            </a:prstGeom>
            <a:ln w="6350">
              <a:solidFill>
                <a:schemeClr val="tx2"/>
              </a:solidFill>
              <a:prstDash val="solid"/>
            </a:ln>
          </p:spPr>
          <p:style>
            <a:lnRef idx="1">
              <a:schemeClr val="accent1"/>
            </a:lnRef>
            <a:fillRef idx="0">
              <a:schemeClr val="accent1"/>
            </a:fillRef>
            <a:effectRef idx="0">
              <a:schemeClr val="accent1"/>
            </a:effectRef>
            <a:fontRef idx="minor">
              <a:schemeClr val="tx1"/>
            </a:fontRef>
          </p:style>
        </p:cxnSp>
      </p:grpSp>
      <p:sp>
        <p:nvSpPr>
          <p:cNvPr id="100" name="テキスト ボックス 99"/>
          <p:cNvSpPr txBox="1"/>
          <p:nvPr/>
        </p:nvSpPr>
        <p:spPr>
          <a:xfrm>
            <a:off x="298301" y="5925108"/>
            <a:ext cx="6300000" cy="216000"/>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en-US" altLang="ja-JP" sz="900" dirty="0">
                <a:latin typeface="メイリオ" panose="020B0604030504040204" pitchFamily="50" charset="-128"/>
                <a:ea typeface="メイリオ" panose="020B0604030504040204" pitchFamily="50" charset="-128"/>
              </a:rPr>
              <a:t>Q4</a:t>
            </a:r>
            <a:r>
              <a:rPr kumimoji="1" lang="ja-JP" altLang="en-US" sz="900" dirty="0">
                <a:latin typeface="メイリオ" panose="020B0604030504040204" pitchFamily="50" charset="-128"/>
                <a:ea typeface="メイリオ" panose="020B0604030504040204" pitchFamily="50" charset="-128"/>
              </a:rPr>
              <a:t>で「すでに購入・実施した」「機会があれば購入・実施したい」「興味はあるが、購入・実施対象には入らない」の</a:t>
            </a:r>
            <a:endParaRPr kumimoji="1" lang="en-US" altLang="ja-JP" sz="900" dirty="0">
              <a:latin typeface="メイリオ" panose="020B0604030504040204" pitchFamily="50" charset="-128"/>
              <a:ea typeface="メイリオ" panose="020B0604030504040204" pitchFamily="50" charset="-128"/>
            </a:endParaRPr>
          </a:p>
          <a:p>
            <a:pPr>
              <a:spcBef>
                <a:spcPts val="0"/>
              </a:spcBef>
              <a:buSzPct val="100000"/>
              <a:tabLst>
                <a:tab pos="182563" algn="l"/>
              </a:tabLst>
            </a:pPr>
            <a:r>
              <a:rPr kumimoji="1" lang="ja-JP" altLang="en-US" sz="900" dirty="0">
                <a:latin typeface="メイリオ" panose="020B0604030504040204" pitchFamily="50" charset="-128"/>
                <a:ea typeface="メイリオ" panose="020B0604030504040204" pitchFamily="50" charset="-128"/>
              </a:rPr>
              <a:t>いずれかを選択された方にお尋ねします。</a:t>
            </a:r>
            <a:endParaRPr kumimoji="1" lang="en-US" altLang="ja-JP" sz="900" dirty="0">
              <a:latin typeface="メイリオ" panose="020B0604030504040204" pitchFamily="50" charset="-128"/>
              <a:ea typeface="メイリオ" panose="020B0604030504040204" pitchFamily="50" charset="-128"/>
            </a:endParaRPr>
          </a:p>
        </p:txBody>
      </p:sp>
      <p:sp>
        <p:nvSpPr>
          <p:cNvPr id="98" name="テキスト ボックス 97">
            <a:extLst>
              <a:ext uri="{FF2B5EF4-FFF2-40B4-BE49-F238E27FC236}">
                <a16:creationId xmlns:a16="http://schemas.microsoft.com/office/drawing/2014/main" id="{A936082A-A1E6-4BA4-A12F-04A6510ED72C}"/>
              </a:ext>
            </a:extLst>
          </p:cNvPr>
          <p:cNvSpPr txBox="1"/>
          <p:nvPr/>
        </p:nvSpPr>
        <p:spPr>
          <a:xfrm>
            <a:off x="189000" y="90173"/>
            <a:ext cx="6480000" cy="195814"/>
          </a:xfrm>
          <a:prstGeom prst="rect">
            <a:avLst/>
          </a:prstGeom>
          <a:noFill/>
        </p:spPr>
        <p:txBody>
          <a:bodyPr wrap="square" lIns="36000" tIns="36000" rIns="36000" bIns="36000" rtlCol="0" anchor="ctr" anchorCtr="0">
            <a:noAutofit/>
          </a:bodyPr>
          <a:lstStyle/>
          <a:p>
            <a:pPr algn="ctr">
              <a:spcBef>
                <a:spcPts val="0"/>
              </a:spcBef>
              <a:buSzPct val="100000"/>
            </a:pPr>
            <a:r>
              <a:rPr kumimoji="1" lang="ja-JP" altLang="en-US" sz="700" dirty="0">
                <a:latin typeface="メイリオ" panose="020B0604030504040204" pitchFamily="50" charset="-128"/>
                <a:ea typeface="メイリオ" panose="020B0604030504040204" pitchFamily="50" charset="-128"/>
              </a:rPr>
              <a:t>本アンケートは、環境省「脱炭素ライフスタイル推進事業の高度化検討等委託業務」の一環で実施しています。</a:t>
            </a:r>
          </a:p>
        </p:txBody>
      </p:sp>
      <p:grpSp>
        <p:nvGrpSpPr>
          <p:cNvPr id="106" name="グループ化 105">
            <a:extLst>
              <a:ext uri="{FF2B5EF4-FFF2-40B4-BE49-F238E27FC236}">
                <a16:creationId xmlns:a16="http://schemas.microsoft.com/office/drawing/2014/main" id="{DF672FAF-6930-4CA9-A684-82472A2DDA61}"/>
              </a:ext>
            </a:extLst>
          </p:cNvPr>
          <p:cNvGrpSpPr/>
          <p:nvPr/>
        </p:nvGrpSpPr>
        <p:grpSpPr>
          <a:xfrm>
            <a:off x="277941" y="8660450"/>
            <a:ext cx="6301059" cy="1127621"/>
            <a:chOff x="277941" y="8660450"/>
            <a:chExt cx="6301059" cy="1127621"/>
          </a:xfrm>
        </p:grpSpPr>
        <p:grpSp>
          <p:nvGrpSpPr>
            <p:cNvPr id="107" name="グループ化 106">
              <a:extLst>
                <a:ext uri="{FF2B5EF4-FFF2-40B4-BE49-F238E27FC236}">
                  <a16:creationId xmlns:a16="http://schemas.microsoft.com/office/drawing/2014/main" id="{70DEDDD4-25E2-4FAF-A028-18999A5226A9}"/>
                </a:ext>
              </a:extLst>
            </p:cNvPr>
            <p:cNvGrpSpPr/>
            <p:nvPr/>
          </p:nvGrpSpPr>
          <p:grpSpPr>
            <a:xfrm>
              <a:off x="277941" y="8883574"/>
              <a:ext cx="6301059" cy="904497"/>
              <a:chOff x="277941" y="8883574"/>
              <a:chExt cx="6301059" cy="904497"/>
            </a:xfrm>
          </p:grpSpPr>
          <p:sp>
            <p:nvSpPr>
              <p:cNvPr id="109" name="正方形/長方形 108">
                <a:extLst>
                  <a:ext uri="{FF2B5EF4-FFF2-40B4-BE49-F238E27FC236}">
                    <a16:creationId xmlns:a16="http://schemas.microsoft.com/office/drawing/2014/main" id="{459B6955-D9BB-4A34-8E9A-77499D79315A}"/>
                  </a:ext>
                </a:extLst>
              </p:cNvPr>
              <p:cNvSpPr/>
              <p:nvPr/>
            </p:nvSpPr>
            <p:spPr bwMode="gray">
              <a:xfrm>
                <a:off x="277941" y="8883574"/>
                <a:ext cx="6300000" cy="711361"/>
              </a:xfrm>
              <a:prstGeom prst="rect">
                <a:avLst/>
              </a:prstGeom>
              <a:solidFill>
                <a:schemeClr val="bg1">
                  <a:lumMod val="85000"/>
                </a:schemeClr>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tabLst>
                    <a:tab pos="144000" algn="l"/>
                  </a:tabLst>
                </a:pPr>
                <a:r>
                  <a:rPr kumimoji="1" lang="en-US" altLang="ja-JP" sz="600" dirty="0">
                    <a:ea typeface="メイリオ" panose="020B0604030504040204" pitchFamily="50" charset="-128"/>
                  </a:rPr>
                  <a:t>*1: 	</a:t>
                </a:r>
                <a:r>
                  <a:rPr kumimoji="1" lang="ja-JP" altLang="en-US" sz="600" dirty="0">
                    <a:ea typeface="メイリオ" panose="020B0604030504040204" pitchFamily="50" charset="-128"/>
                  </a:rPr>
                  <a:t>地球温暖化防止にかかる普及啓発活動の改善のため、後日、簡単な</a:t>
                </a:r>
                <a:r>
                  <a:rPr kumimoji="1" lang="en-US" altLang="ja-JP" sz="600" dirty="0">
                    <a:ea typeface="メイリオ" panose="020B0604030504040204" pitchFamily="50" charset="-128"/>
                  </a:rPr>
                  <a:t>WEB</a:t>
                </a:r>
                <a:r>
                  <a:rPr kumimoji="1" lang="ja-JP" altLang="en-US" sz="600" dirty="0">
                    <a:ea typeface="メイリオ" panose="020B0604030504040204" pitchFamily="50" charset="-128"/>
                  </a:rPr>
                  <a:t>アンケートを実施する予定です。ご理解・ご協力をいただけます場合には、アンケートをお送りする</a:t>
                </a:r>
                <a:br>
                  <a:rPr kumimoji="1" lang="en-US" altLang="ja-JP" sz="600" dirty="0">
                    <a:ea typeface="メイリオ" panose="020B0604030504040204" pitchFamily="50" charset="-128"/>
                  </a:rPr>
                </a:b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メールアドレスを上の欄にご記入ください。本</a:t>
                </a:r>
                <a:r>
                  <a:rPr kumimoji="1" lang="en-US" altLang="ja-JP" sz="600" dirty="0">
                    <a:ea typeface="メイリオ" panose="020B0604030504040204" pitchFamily="50" charset="-128"/>
                  </a:rPr>
                  <a:t>WEB</a:t>
                </a:r>
                <a:r>
                  <a:rPr kumimoji="1" lang="ja-JP" altLang="en-US" sz="600" dirty="0">
                    <a:ea typeface="メイリオ" panose="020B0604030504040204" pitchFamily="50" charset="-128"/>
                  </a:rPr>
                  <a:t>アンケートは、環境省事業の一環として、「脱炭素ライフスタイル推進事業の高度化検討等委託業務」受託者が実施します。</a:t>
                </a:r>
                <a:endParaRPr kumimoji="1" lang="en-US" altLang="ja-JP" sz="600" dirty="0">
                  <a:ea typeface="メイリオ" panose="020B0604030504040204" pitchFamily="50" charset="-128"/>
                </a:endParaRPr>
              </a:p>
              <a:p>
                <a:pPr>
                  <a:spcBef>
                    <a:spcPts val="300"/>
                  </a:spcBef>
                  <a:buFont typeface="Wingdings 2" pitchFamily="18" charset="2"/>
                  <a:buNone/>
                  <a:tabLst>
                    <a:tab pos="87313" algn="l"/>
                  </a:tabLst>
                </a:pPr>
                <a:r>
                  <a:rPr kumimoji="1" lang="ja-JP" altLang="en-US" sz="600" dirty="0">
                    <a:ea typeface="メイリオ" panose="020B0604030504040204" pitchFamily="50" charset="-128"/>
                  </a:rPr>
                  <a:t>〇</a:t>
                </a: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迷惑メール防止機能により、</a:t>
                </a:r>
                <a:r>
                  <a:rPr kumimoji="1" lang="en-US" altLang="ja-JP" sz="600" dirty="0">
                    <a:ea typeface="メイリオ" panose="020B0604030504040204" pitchFamily="50" charset="-128"/>
                  </a:rPr>
                  <a:t>WEB</a:t>
                </a:r>
                <a:r>
                  <a:rPr kumimoji="1" lang="ja-JP" altLang="en-US" sz="600" dirty="0">
                    <a:ea typeface="メイリオ" panose="020B0604030504040204" pitchFamily="50" charset="-128"/>
                  </a:rPr>
                  <a:t>アンケートメールが 迷惑メールフォルダやゴミ箱に自動的に振り分けられている可能性があります。一度ご確認頂きますようお願いいたします。</a:t>
                </a:r>
                <a:br>
                  <a:rPr kumimoji="1" lang="en-US" altLang="ja-JP" sz="600" dirty="0">
                    <a:ea typeface="メイリオ" panose="020B0604030504040204" pitchFamily="50" charset="-128"/>
                  </a:rPr>
                </a:b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ご記入いただいたメールアドレス等の個人情報は</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「脱炭素ライフスタイル推進事業の高度化検討等委託業務」において統計･分析処理され</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個別の内容が公表等されることはあり</a:t>
                </a:r>
                <a:br>
                  <a:rPr kumimoji="1" lang="en-US" altLang="ja-JP" sz="600" dirty="0">
                    <a:ea typeface="メイリオ" panose="020B0604030504040204" pitchFamily="50" charset="-128"/>
                  </a:rPr>
                </a:b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ません。また</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個人情報に該当する情報は</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当該業務遂行の目的のみのために利用し</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委託元である環境省</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受託者以外の第三者に開示せず</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厳重に管理します。</a:t>
                </a:r>
                <a:endParaRPr kumimoji="1" lang="en-US" altLang="ja-JP" sz="600" dirty="0">
                  <a:ea typeface="メイリオ" panose="020B0604030504040204" pitchFamily="50" charset="-128"/>
                </a:endParaRPr>
              </a:p>
            </p:txBody>
          </p:sp>
          <p:sp>
            <p:nvSpPr>
              <p:cNvPr id="110" name="テキスト ボックス 109">
                <a:extLst>
                  <a:ext uri="{FF2B5EF4-FFF2-40B4-BE49-F238E27FC236}">
                    <a16:creationId xmlns:a16="http://schemas.microsoft.com/office/drawing/2014/main" id="{3B85C697-6E98-46FF-99F3-810336238518}"/>
                  </a:ext>
                </a:extLst>
              </p:cNvPr>
              <p:cNvSpPr txBox="1"/>
              <p:nvPr/>
            </p:nvSpPr>
            <p:spPr>
              <a:xfrm>
                <a:off x="279000" y="9608071"/>
                <a:ext cx="6300000" cy="180000"/>
              </a:xfrm>
              <a:prstGeom prst="rect">
                <a:avLst/>
              </a:prstGeom>
              <a:noFill/>
            </p:spPr>
            <p:txBody>
              <a:bodyPr wrap="square" lIns="36000" tIns="36000" rIns="36000" bIns="36000" rtlCol="0" anchor="t" anchorCtr="0">
                <a:noAutofit/>
              </a:bodyPr>
              <a:lstStyle/>
              <a:p>
                <a:pPr algn="ctr">
                  <a:spcBef>
                    <a:spcPts val="0"/>
                  </a:spcBef>
                  <a:buSzPct val="100000"/>
                </a:pPr>
                <a:r>
                  <a:rPr kumimoji="1" lang="ja-JP" altLang="en-US" sz="1000" dirty="0">
                    <a:latin typeface="メイリオ" panose="020B0604030504040204" pitchFamily="50" charset="-128"/>
                    <a:ea typeface="メイリオ" panose="020B0604030504040204" pitchFamily="50" charset="-128"/>
                  </a:rPr>
                  <a:t>環境省</a:t>
                </a:r>
              </a:p>
            </p:txBody>
          </p:sp>
        </p:grpSp>
        <p:sp>
          <p:nvSpPr>
            <p:cNvPr id="108" name="テキスト ボックス 107">
              <a:extLst>
                <a:ext uri="{FF2B5EF4-FFF2-40B4-BE49-F238E27FC236}">
                  <a16:creationId xmlns:a16="http://schemas.microsoft.com/office/drawing/2014/main" id="{10A5C03A-D9D7-487A-9955-070D0E2BEBA8}"/>
                </a:ext>
              </a:extLst>
            </p:cNvPr>
            <p:cNvSpPr txBox="1"/>
            <p:nvPr/>
          </p:nvSpPr>
          <p:spPr>
            <a:xfrm>
              <a:off x="278470" y="8660450"/>
              <a:ext cx="6300000" cy="226591"/>
            </a:xfrm>
            <a:prstGeom prst="rect">
              <a:avLst/>
            </a:prstGeom>
            <a:noFill/>
          </p:spPr>
          <p:txBody>
            <a:bodyPr wrap="square" lIns="36000" tIns="36000" rIns="36000" bIns="36000" rtlCol="0" anchor="t" anchorCtr="0">
              <a:noAutofit/>
            </a:bodyPr>
            <a:lstStyle/>
            <a:p>
              <a:pPr algn="ctr">
                <a:spcBef>
                  <a:spcPts val="0"/>
                </a:spcBef>
                <a:buSzPct val="100000"/>
              </a:pPr>
              <a:r>
                <a:rPr kumimoji="1" lang="ja-JP" altLang="en-US" sz="1100" dirty="0">
                  <a:latin typeface="メイリオ" panose="020B0604030504040204" pitchFamily="50" charset="-128"/>
                  <a:ea typeface="メイリオ" panose="020B0604030504040204" pitchFamily="50" charset="-128"/>
                </a:rPr>
                <a:t>★ご協力ありがとうございました。</a:t>
              </a:r>
            </a:p>
          </p:txBody>
        </p:sp>
      </p:grpSp>
      <p:sp>
        <p:nvSpPr>
          <p:cNvPr id="101" name="正方形/長方形 100">
            <a:extLst>
              <a:ext uri="{FF2B5EF4-FFF2-40B4-BE49-F238E27FC236}">
                <a16:creationId xmlns:a16="http://schemas.microsoft.com/office/drawing/2014/main" id="{5A5A25EE-29C6-4289-9FC4-453F067417B2}"/>
              </a:ext>
            </a:extLst>
          </p:cNvPr>
          <p:cNvSpPr/>
          <p:nvPr/>
        </p:nvSpPr>
        <p:spPr bwMode="gray">
          <a:xfrm>
            <a:off x="6501320" y="-3411"/>
            <a:ext cx="360000" cy="144000"/>
          </a:xfrm>
          <a:prstGeom prst="rect">
            <a:avLst/>
          </a:prstGeom>
          <a:solidFill>
            <a:schemeClr val="accent6"/>
          </a:solidFill>
          <a:ln w="12700" algn="ctr">
            <a:solidFill>
              <a:schemeClr val="accent6"/>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050" b="1" dirty="0">
                <a:solidFill>
                  <a:schemeClr val="bg1"/>
                </a:solidFill>
              </a:rPr>
              <a:t>既存</a:t>
            </a:r>
          </a:p>
        </p:txBody>
      </p:sp>
    </p:spTree>
    <p:extLst>
      <p:ext uri="{BB962C8B-B14F-4D97-AF65-F5344CB8AC3E}">
        <p14:creationId xmlns:p14="http://schemas.microsoft.com/office/powerpoint/2010/main" val="20023951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4731115A-F58E-4B95-B467-139A954DDE4C}"/>
              </a:ext>
            </a:extLst>
          </p:cNvPr>
          <p:cNvGraphicFramePr>
            <a:graphicFrameLocks noChangeAspect="1"/>
          </p:cNvGraphicFramePr>
          <p:nvPr>
            <p:custDataLst>
              <p:tags r:id="rId2"/>
            </p:custDataLst>
            <p:extLst>
              <p:ext uri="{D42A27DB-BD31-4B8C-83A1-F6EECF244321}">
                <p14:modId xmlns:p14="http://schemas.microsoft.com/office/powerpoint/2010/main" val="24608026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069" name="think-cell スライド" r:id="rId4" imgW="353" imgH="353" progId="TCLayout.ActiveDocument.1">
                  <p:embed/>
                </p:oleObj>
              </mc:Choice>
              <mc:Fallback>
                <p:oleObj name="think-cell スライド" r:id="rId4" imgW="353" imgH="35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9" name="図 38">
            <a:extLst>
              <a:ext uri="{FF2B5EF4-FFF2-40B4-BE49-F238E27FC236}">
                <a16:creationId xmlns:a16="http://schemas.microsoft.com/office/drawing/2014/main" id="{DD38D388-C4F6-4AC0-A791-444939A735AD}"/>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56685" y="170983"/>
            <a:ext cx="1233471" cy="1053061"/>
          </a:xfrm>
          <a:prstGeom prst="rect">
            <a:avLst/>
          </a:prstGeom>
        </p:spPr>
      </p:pic>
      <p:sp>
        <p:nvSpPr>
          <p:cNvPr id="5" name="角丸四角形 4"/>
          <p:cNvSpPr/>
          <p:nvPr/>
        </p:nvSpPr>
        <p:spPr bwMode="gray">
          <a:xfrm>
            <a:off x="279000" y="972782"/>
            <a:ext cx="6300000" cy="252000"/>
          </a:xfrm>
          <a:prstGeom prst="roundRect">
            <a:avLst/>
          </a:prstGeom>
          <a:solidFill>
            <a:srgbClr val="F7AC1D"/>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en-US" altLang="ja-JP" sz="1400" b="1" dirty="0">
                <a:solidFill>
                  <a:schemeClr val="bg1"/>
                </a:solidFill>
                <a:latin typeface="メイリオ" panose="020B0604030504040204" pitchFamily="50" charset="-128"/>
                <a:ea typeface="メイリオ" panose="020B0604030504040204" pitchFamily="50" charset="-128"/>
              </a:rPr>
              <a:t>1</a:t>
            </a:r>
            <a:r>
              <a:rPr kumimoji="1" lang="ja-JP" altLang="en-US" sz="1400" b="1" dirty="0" err="1">
                <a:solidFill>
                  <a:schemeClr val="bg1"/>
                </a:solidFill>
                <a:latin typeface="メイリオ" panose="020B0604030504040204" pitchFamily="50" charset="-128"/>
                <a:ea typeface="メイリオ" panose="020B0604030504040204" pitchFamily="50" charset="-128"/>
              </a:rPr>
              <a:t>．</a:t>
            </a:r>
            <a:r>
              <a:rPr kumimoji="1" lang="ja-JP" altLang="en-US" sz="1400" b="1" dirty="0">
                <a:solidFill>
                  <a:schemeClr val="bg1"/>
                </a:solidFill>
                <a:latin typeface="メイリオ" panose="020B0604030504040204" pitchFamily="50" charset="-128"/>
                <a:ea typeface="メイリオ" panose="020B0604030504040204" pitchFamily="50" charset="-128"/>
              </a:rPr>
              <a:t>あなたご自身について</a:t>
            </a:r>
          </a:p>
        </p:txBody>
      </p:sp>
      <p:sp>
        <p:nvSpPr>
          <p:cNvPr id="7" name="角丸四角形 6"/>
          <p:cNvSpPr/>
          <p:nvPr/>
        </p:nvSpPr>
        <p:spPr bwMode="gray">
          <a:xfrm>
            <a:off x="279000" y="1748523"/>
            <a:ext cx="6300000" cy="252000"/>
          </a:xfrm>
          <a:prstGeom prst="roundRect">
            <a:avLst/>
          </a:prstGeom>
          <a:solidFill>
            <a:srgbClr val="F7AC1D"/>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ja-JP" altLang="en-US" sz="1400" b="1" dirty="0">
                <a:solidFill>
                  <a:schemeClr val="bg1"/>
                </a:solidFill>
                <a:latin typeface="メイリオ" panose="020B0604030504040204" pitchFamily="50" charset="-128"/>
                <a:ea typeface="メイリオ" panose="020B0604030504040204" pitchFamily="50" charset="-128"/>
              </a:rPr>
              <a:t>２．住宅の購入意向・予定について</a:t>
            </a:r>
          </a:p>
        </p:txBody>
      </p:sp>
      <p:sp>
        <p:nvSpPr>
          <p:cNvPr id="58" name="テキスト ボックス 57"/>
          <p:cNvSpPr txBox="1"/>
          <p:nvPr/>
        </p:nvSpPr>
        <p:spPr>
          <a:xfrm>
            <a:off x="279000" y="2031559"/>
            <a:ext cx="6408000" cy="432000"/>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1200" dirty="0">
                <a:latin typeface="メイリオ" panose="020B0604030504040204" pitchFamily="50" charset="-128"/>
                <a:ea typeface="メイリオ" panose="020B0604030504040204" pitchFamily="50" charset="-128"/>
              </a:rPr>
              <a:t>◆住宅の購入意向・予定について、最も当てはまるものをお選びください（</a:t>
            </a:r>
            <a:r>
              <a:rPr kumimoji="1" lang="en-US" altLang="ja-JP" sz="1200" dirty="0">
                <a:latin typeface="メイリオ" panose="020B0604030504040204" pitchFamily="50" charset="-128"/>
                <a:ea typeface="メイリオ" panose="020B0604030504040204" pitchFamily="50" charset="-128"/>
              </a:rPr>
              <a:t>1</a:t>
            </a:r>
            <a:r>
              <a:rPr kumimoji="1" lang="ja-JP" altLang="en-US" sz="1200" dirty="0">
                <a:latin typeface="メイリオ" panose="020B0604030504040204" pitchFamily="50" charset="-128"/>
                <a:ea typeface="メイリオ" panose="020B0604030504040204" pitchFamily="50" charset="-128"/>
              </a:rPr>
              <a:t>つ回答） 。</a:t>
            </a:r>
          </a:p>
        </p:txBody>
      </p:sp>
      <p:sp>
        <p:nvSpPr>
          <p:cNvPr id="9" name="角丸四角形 8"/>
          <p:cNvSpPr/>
          <p:nvPr/>
        </p:nvSpPr>
        <p:spPr bwMode="gray">
          <a:xfrm>
            <a:off x="316436" y="4340932"/>
            <a:ext cx="6300000" cy="252000"/>
          </a:xfrm>
          <a:prstGeom prst="roundRect">
            <a:avLst/>
          </a:prstGeom>
          <a:solidFill>
            <a:srgbClr val="F7AC1D"/>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ja-JP" altLang="en-US" sz="1400" b="1" dirty="0">
                <a:solidFill>
                  <a:schemeClr val="bg1"/>
                </a:solidFill>
                <a:latin typeface="メイリオ" panose="020B0604030504040204" pitchFamily="50" charset="-128"/>
                <a:ea typeface="メイリオ" panose="020B0604030504040204" pitchFamily="50" charset="-128"/>
              </a:rPr>
              <a:t>４．今後の購入意向について</a:t>
            </a:r>
          </a:p>
        </p:txBody>
      </p:sp>
      <p:sp>
        <p:nvSpPr>
          <p:cNvPr id="72" name="テキスト ボックス 71"/>
          <p:cNvSpPr txBox="1"/>
          <p:nvPr/>
        </p:nvSpPr>
        <p:spPr>
          <a:xfrm>
            <a:off x="316436" y="4623969"/>
            <a:ext cx="6300000" cy="242066"/>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1200" dirty="0">
                <a:latin typeface="メイリオ" panose="020B0604030504040204" pitchFamily="50" charset="-128"/>
                <a:ea typeface="メイリオ" panose="020B0604030504040204" pitchFamily="50" charset="-128"/>
              </a:rPr>
              <a:t>◆</a:t>
            </a:r>
            <a:r>
              <a:rPr kumimoji="1" lang="ja-JP" altLang="en-US" sz="1200" b="1" u="sng" dirty="0">
                <a:latin typeface="メイリオ" panose="020B0604030504040204" pitchFamily="50" charset="-128"/>
                <a:ea typeface="メイリオ" panose="020B0604030504040204" pitchFamily="50" charset="-128"/>
              </a:rPr>
              <a:t>今後</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ZEH</a:t>
            </a:r>
            <a:r>
              <a:rPr kumimoji="1" lang="ja-JP" altLang="en-US" sz="1200" dirty="0">
                <a:latin typeface="メイリオ" panose="020B0604030504040204" pitchFamily="50" charset="-128"/>
                <a:ea typeface="メイリオ" panose="020B0604030504040204" pitchFamily="50" charset="-128"/>
              </a:rPr>
              <a:t>を購入したいと思いますか（</a:t>
            </a:r>
            <a:r>
              <a:rPr kumimoji="1" lang="en-US" altLang="ja-JP" sz="1200" dirty="0">
                <a:latin typeface="メイリオ" panose="020B0604030504040204" pitchFamily="50" charset="-128"/>
                <a:ea typeface="メイリオ" panose="020B0604030504040204" pitchFamily="50" charset="-128"/>
              </a:rPr>
              <a:t>1</a:t>
            </a:r>
            <a:r>
              <a:rPr kumimoji="1" lang="ja-JP" altLang="en-US" sz="1200" dirty="0">
                <a:latin typeface="メイリオ" panose="020B0604030504040204" pitchFamily="50" charset="-128"/>
                <a:ea typeface="メイリオ" panose="020B0604030504040204" pitchFamily="50" charset="-128"/>
              </a:rPr>
              <a:t>つ回答） 。</a:t>
            </a:r>
          </a:p>
        </p:txBody>
      </p:sp>
      <p:sp>
        <p:nvSpPr>
          <p:cNvPr id="57" name="角丸四角形 56"/>
          <p:cNvSpPr/>
          <p:nvPr/>
        </p:nvSpPr>
        <p:spPr bwMode="gray">
          <a:xfrm>
            <a:off x="316436" y="2894063"/>
            <a:ext cx="6300000" cy="252000"/>
          </a:xfrm>
          <a:prstGeom prst="roundRect">
            <a:avLst/>
          </a:prstGeom>
          <a:solidFill>
            <a:srgbClr val="F7AC1D"/>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ja-JP" altLang="en-US" sz="1400" b="1" dirty="0">
                <a:solidFill>
                  <a:schemeClr val="bg1"/>
                </a:solidFill>
                <a:latin typeface="メイリオ" panose="020B0604030504040204" pitchFamily="50" charset="-128"/>
                <a:ea typeface="メイリオ" panose="020B0604030504040204" pitchFamily="50" charset="-128"/>
              </a:rPr>
              <a:t>３．これまでの検討状況について</a:t>
            </a:r>
          </a:p>
        </p:txBody>
      </p:sp>
      <p:sp>
        <p:nvSpPr>
          <p:cNvPr id="66" name="テキスト ボックス 65"/>
          <p:cNvSpPr txBox="1"/>
          <p:nvPr/>
        </p:nvSpPr>
        <p:spPr>
          <a:xfrm>
            <a:off x="316436" y="3177100"/>
            <a:ext cx="6300000" cy="226591"/>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1200" dirty="0">
                <a:latin typeface="メイリオ" panose="020B0604030504040204" pitchFamily="50" charset="-128"/>
                <a:ea typeface="メイリオ" panose="020B0604030504040204" pitchFamily="50" charset="-128"/>
              </a:rPr>
              <a:t>◆</a:t>
            </a:r>
            <a:r>
              <a:rPr kumimoji="1" lang="ja-JP" altLang="en-US" sz="1200" b="1" u="sng" dirty="0">
                <a:latin typeface="メイリオ" panose="020B0604030504040204" pitchFamily="50" charset="-128"/>
                <a:ea typeface="メイリオ" panose="020B0604030504040204" pitchFamily="50" charset="-128"/>
              </a:rPr>
              <a:t>イベント前</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ZEH</a:t>
            </a:r>
            <a:r>
              <a:rPr kumimoji="1" lang="ja-JP" altLang="en-US" sz="1200" dirty="0">
                <a:latin typeface="メイリオ" panose="020B0604030504040204" pitchFamily="50" charset="-128"/>
                <a:ea typeface="メイリオ" panose="020B0604030504040204" pitchFamily="50" charset="-128"/>
              </a:rPr>
              <a:t>（ネット・ゼロ・エネルギー・ハウス）に興味ありましたか。</a:t>
            </a:r>
            <a:endParaRPr kumimoji="1" lang="en-US" altLang="ja-JP" sz="1200" dirty="0">
              <a:latin typeface="メイリオ" panose="020B0604030504040204" pitchFamily="50" charset="-128"/>
              <a:ea typeface="メイリオ" panose="020B0604030504040204" pitchFamily="50" charset="-128"/>
            </a:endParaRPr>
          </a:p>
          <a:p>
            <a:pPr>
              <a:spcBef>
                <a:spcPts val="0"/>
              </a:spcBef>
              <a:buSzPct val="100000"/>
              <a:tabLst>
                <a:tab pos="182563" algn="l"/>
              </a:tabLst>
            </a:pPr>
            <a:r>
              <a:rPr kumimoji="1" lang="ja-JP" altLang="en-US" sz="1200" dirty="0">
                <a:latin typeface="メイリオ" panose="020B0604030504040204" pitchFamily="50" charset="-128"/>
                <a:ea typeface="メイリオ" panose="020B0604030504040204" pitchFamily="50" charset="-128"/>
              </a:rPr>
              <a:t>　最も当てはまるものをお選びください（</a:t>
            </a:r>
            <a:r>
              <a:rPr kumimoji="1" lang="en-US" altLang="ja-JP" sz="1200" dirty="0">
                <a:latin typeface="メイリオ" panose="020B0604030504040204" pitchFamily="50" charset="-128"/>
                <a:ea typeface="メイリオ" panose="020B0604030504040204" pitchFamily="50" charset="-128"/>
              </a:rPr>
              <a:t>1</a:t>
            </a:r>
            <a:r>
              <a:rPr kumimoji="1" lang="ja-JP" altLang="en-US" sz="1200" dirty="0">
                <a:latin typeface="メイリオ" panose="020B0604030504040204" pitchFamily="50" charset="-128"/>
                <a:ea typeface="メイリオ" panose="020B0604030504040204" pitchFamily="50" charset="-128"/>
              </a:rPr>
              <a:t>つ回答） 。</a:t>
            </a:r>
          </a:p>
        </p:txBody>
      </p:sp>
      <p:grpSp>
        <p:nvGrpSpPr>
          <p:cNvPr id="6" name="グループ化 5"/>
          <p:cNvGrpSpPr/>
          <p:nvPr/>
        </p:nvGrpSpPr>
        <p:grpSpPr>
          <a:xfrm>
            <a:off x="1381760" y="339583"/>
            <a:ext cx="5281463" cy="579362"/>
            <a:chOff x="1381760" y="339583"/>
            <a:chExt cx="5281463" cy="579362"/>
          </a:xfrm>
        </p:grpSpPr>
        <p:sp>
          <p:nvSpPr>
            <p:cNvPr id="74" name="正方形/長方形 73"/>
            <p:cNvSpPr/>
            <p:nvPr/>
          </p:nvSpPr>
          <p:spPr bwMode="gray">
            <a:xfrm>
              <a:off x="1381760" y="339583"/>
              <a:ext cx="5281463" cy="388620"/>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Font typeface="Wingdings 2" pitchFamily="18" charset="2"/>
                <a:buNone/>
              </a:pPr>
              <a:r>
                <a:rPr kumimoji="1" lang="ja-JP" altLang="en-US" sz="2000" b="1" dirty="0">
                  <a:solidFill>
                    <a:srgbClr val="F7AC1D"/>
                  </a:solidFill>
                  <a:latin typeface="メイリオ" panose="020B0604030504040204" pitchFamily="50" charset="-128"/>
                  <a:ea typeface="メイリオ" panose="020B0604030504040204" pitchFamily="50" charset="-128"/>
                </a:rPr>
                <a:t>住宅の購入意向実態アンケート</a:t>
              </a:r>
            </a:p>
          </p:txBody>
        </p:sp>
        <p:sp>
          <p:nvSpPr>
            <p:cNvPr id="80" name="テキスト ボックス 79"/>
            <p:cNvSpPr txBox="1"/>
            <p:nvPr/>
          </p:nvSpPr>
          <p:spPr>
            <a:xfrm>
              <a:off x="1736689" y="692354"/>
              <a:ext cx="4680000" cy="226591"/>
            </a:xfrm>
            <a:prstGeom prst="rect">
              <a:avLst/>
            </a:prstGeom>
            <a:noFill/>
          </p:spPr>
          <p:txBody>
            <a:bodyPr wrap="square" lIns="36000" tIns="36000" rIns="36000" bIns="36000" rtlCol="0" anchor="ctr" anchorCtr="0">
              <a:noAutofit/>
            </a:bodyPr>
            <a:lstStyle/>
            <a:p>
              <a:pPr algn="ctr">
                <a:spcBef>
                  <a:spcPts val="0"/>
                </a:spcBef>
                <a:buSzPct val="100000"/>
              </a:pPr>
              <a:r>
                <a:rPr kumimoji="1" lang="ja-JP" altLang="en-US" sz="1000" dirty="0">
                  <a:latin typeface="メイリオ" panose="020B0604030504040204" pitchFamily="50" charset="-128"/>
                  <a:ea typeface="メイリオ" panose="020B0604030504040204" pitchFamily="50" charset="-128"/>
                </a:rPr>
                <a:t>住宅の購入意向を調査しています。わかる範囲でお答えください。</a:t>
              </a:r>
            </a:p>
          </p:txBody>
        </p:sp>
      </p:grpSp>
      <p:sp>
        <p:nvSpPr>
          <p:cNvPr id="99" name="テキスト ボックス 98"/>
          <p:cNvSpPr txBox="1"/>
          <p:nvPr/>
        </p:nvSpPr>
        <p:spPr>
          <a:xfrm>
            <a:off x="279000" y="1255819"/>
            <a:ext cx="6300000" cy="401618"/>
          </a:xfrm>
          <a:prstGeom prst="rect">
            <a:avLst/>
          </a:prstGeom>
          <a:noFill/>
        </p:spPr>
        <p:txBody>
          <a:bodyPr wrap="square" lIns="36000" tIns="36000" rIns="36000" bIns="36000" rtlCol="0" anchor="t" anchorCtr="0">
            <a:noAutofit/>
          </a:bodyPr>
          <a:lstStyle/>
          <a:p>
            <a:pPr>
              <a:spcBef>
                <a:spcPts val="0"/>
              </a:spcBef>
              <a:buSzPct val="100000"/>
              <a:tabLst>
                <a:tab pos="450850" algn="l"/>
              </a:tabLst>
            </a:pPr>
            <a:r>
              <a:rPr kumimoji="1" lang="ja-JP" altLang="en-US" sz="1050" dirty="0">
                <a:latin typeface="メイリオ" panose="020B0604030504040204" pitchFamily="50" charset="-128"/>
                <a:ea typeface="メイリオ" panose="020B0604030504040204" pitchFamily="50" charset="-128"/>
              </a:rPr>
              <a:t>性別　</a:t>
            </a:r>
            <a:r>
              <a:rPr kumimoji="1" lang="en-US" altLang="ja-JP" sz="105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 男性　□ 女性　□ その他</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tabLst>
                <a:tab pos="450850" algn="l"/>
              </a:tabLst>
            </a:pPr>
            <a:r>
              <a:rPr kumimoji="1" lang="ja-JP" altLang="en-US" sz="1050" dirty="0">
                <a:latin typeface="メイリオ" panose="020B0604030504040204" pitchFamily="50" charset="-128"/>
                <a:ea typeface="メイリオ" panose="020B0604030504040204" pitchFamily="50" charset="-128"/>
              </a:rPr>
              <a:t>年齢　</a:t>
            </a:r>
            <a:r>
              <a:rPr kumimoji="1" lang="en-US" altLang="ja-JP" sz="105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 </a:t>
            </a:r>
            <a:r>
              <a:rPr kumimoji="1" lang="en-US" altLang="ja-JP" sz="1050" dirty="0">
                <a:latin typeface="メイリオ" panose="020B0604030504040204" pitchFamily="50" charset="-128"/>
                <a:ea typeface="メイリオ" panose="020B0604030504040204" pitchFamily="50" charset="-128"/>
              </a:rPr>
              <a:t>10</a:t>
            </a:r>
            <a:r>
              <a:rPr kumimoji="1" lang="ja-JP" altLang="en-US" sz="1050" dirty="0">
                <a:latin typeface="メイリオ" panose="020B0604030504040204" pitchFamily="50" charset="-128"/>
                <a:ea typeface="メイリオ" panose="020B0604030504040204" pitchFamily="50" charset="-128"/>
              </a:rPr>
              <a:t>代以下　□ </a:t>
            </a:r>
            <a:r>
              <a:rPr kumimoji="1" lang="en-US" altLang="ja-JP" sz="1050" dirty="0">
                <a:latin typeface="メイリオ" panose="020B0604030504040204" pitchFamily="50" charset="-128"/>
                <a:ea typeface="メイリオ" panose="020B0604030504040204" pitchFamily="50" charset="-128"/>
              </a:rPr>
              <a:t>20</a:t>
            </a:r>
            <a:r>
              <a:rPr kumimoji="1" lang="ja-JP" altLang="en-US" sz="1050" dirty="0">
                <a:latin typeface="メイリオ" panose="020B0604030504040204" pitchFamily="50" charset="-128"/>
                <a:ea typeface="メイリオ" panose="020B0604030504040204" pitchFamily="50" charset="-128"/>
              </a:rPr>
              <a:t>代　□ </a:t>
            </a:r>
            <a:r>
              <a:rPr kumimoji="1" lang="en-US" altLang="ja-JP" sz="1050" dirty="0">
                <a:latin typeface="メイリオ" panose="020B0604030504040204" pitchFamily="50" charset="-128"/>
                <a:ea typeface="メイリオ" panose="020B0604030504040204" pitchFamily="50" charset="-128"/>
              </a:rPr>
              <a:t>30</a:t>
            </a:r>
            <a:r>
              <a:rPr kumimoji="1" lang="ja-JP" altLang="en-US" sz="1050" dirty="0">
                <a:latin typeface="メイリオ" panose="020B0604030504040204" pitchFamily="50" charset="-128"/>
                <a:ea typeface="メイリオ" panose="020B0604030504040204" pitchFamily="50" charset="-128"/>
              </a:rPr>
              <a:t>代　□ </a:t>
            </a:r>
            <a:r>
              <a:rPr kumimoji="1" lang="en-US" altLang="ja-JP" sz="1050" dirty="0">
                <a:latin typeface="メイリオ" panose="020B0604030504040204" pitchFamily="50" charset="-128"/>
                <a:ea typeface="メイリオ" panose="020B0604030504040204" pitchFamily="50" charset="-128"/>
              </a:rPr>
              <a:t>40</a:t>
            </a:r>
            <a:r>
              <a:rPr kumimoji="1" lang="ja-JP" altLang="en-US" sz="1050" dirty="0">
                <a:latin typeface="メイリオ" panose="020B0604030504040204" pitchFamily="50" charset="-128"/>
                <a:ea typeface="メイリオ" panose="020B0604030504040204" pitchFamily="50" charset="-128"/>
              </a:rPr>
              <a:t>代　□ </a:t>
            </a:r>
            <a:r>
              <a:rPr kumimoji="1" lang="en-US" altLang="ja-JP" sz="1050" dirty="0">
                <a:latin typeface="メイリオ" panose="020B0604030504040204" pitchFamily="50" charset="-128"/>
                <a:ea typeface="メイリオ" panose="020B0604030504040204" pitchFamily="50" charset="-128"/>
              </a:rPr>
              <a:t>50</a:t>
            </a:r>
            <a:r>
              <a:rPr kumimoji="1" lang="ja-JP" altLang="en-US" sz="1050" dirty="0">
                <a:latin typeface="メイリオ" panose="020B0604030504040204" pitchFamily="50" charset="-128"/>
                <a:ea typeface="メイリオ" panose="020B0604030504040204" pitchFamily="50" charset="-128"/>
              </a:rPr>
              <a:t>代　□ </a:t>
            </a:r>
            <a:r>
              <a:rPr kumimoji="1" lang="en-US" altLang="ja-JP" sz="1050" dirty="0">
                <a:latin typeface="メイリオ" panose="020B0604030504040204" pitchFamily="50" charset="-128"/>
                <a:ea typeface="メイリオ" panose="020B0604030504040204" pitchFamily="50" charset="-128"/>
              </a:rPr>
              <a:t>60</a:t>
            </a:r>
            <a:r>
              <a:rPr kumimoji="1" lang="ja-JP" altLang="en-US" sz="1050" dirty="0">
                <a:latin typeface="メイリオ" panose="020B0604030504040204" pitchFamily="50" charset="-128"/>
                <a:ea typeface="メイリオ" panose="020B0604030504040204" pitchFamily="50" charset="-128"/>
              </a:rPr>
              <a:t>代　□ </a:t>
            </a:r>
            <a:r>
              <a:rPr kumimoji="1" lang="en-US" altLang="ja-JP" sz="1050" dirty="0">
                <a:latin typeface="メイリオ" panose="020B0604030504040204" pitchFamily="50" charset="-128"/>
                <a:ea typeface="メイリオ" panose="020B0604030504040204" pitchFamily="50" charset="-128"/>
              </a:rPr>
              <a:t>70</a:t>
            </a:r>
            <a:r>
              <a:rPr kumimoji="1" lang="ja-JP" altLang="en-US" sz="1050" dirty="0">
                <a:latin typeface="メイリオ" panose="020B0604030504040204" pitchFamily="50" charset="-128"/>
                <a:ea typeface="メイリオ" panose="020B0604030504040204" pitchFamily="50" charset="-128"/>
              </a:rPr>
              <a:t>代以上</a:t>
            </a:r>
            <a:endParaRPr kumimoji="1" lang="en-US" altLang="ja-JP" sz="1050" dirty="0">
              <a:latin typeface="メイリオ" panose="020B0604030504040204" pitchFamily="50" charset="-128"/>
              <a:ea typeface="メイリオ" panose="020B0604030504040204" pitchFamily="50" charset="-128"/>
            </a:endParaRPr>
          </a:p>
        </p:txBody>
      </p:sp>
      <p:sp>
        <p:nvSpPr>
          <p:cNvPr id="380" name="角丸四角形 379"/>
          <p:cNvSpPr/>
          <p:nvPr/>
        </p:nvSpPr>
        <p:spPr bwMode="gray">
          <a:xfrm>
            <a:off x="316436" y="5601072"/>
            <a:ext cx="6300000" cy="252000"/>
          </a:xfrm>
          <a:prstGeom prst="roundRect">
            <a:avLst/>
          </a:prstGeom>
          <a:solidFill>
            <a:srgbClr val="F7AC1D"/>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ja-JP" altLang="en-US" sz="1400" b="1" dirty="0">
                <a:solidFill>
                  <a:schemeClr val="bg1"/>
                </a:solidFill>
                <a:latin typeface="メイリオ" panose="020B0604030504040204" pitchFamily="50" charset="-128"/>
                <a:ea typeface="メイリオ" panose="020B0604030504040204" pitchFamily="50" charset="-128"/>
              </a:rPr>
              <a:t>５．購入意向の理由について</a:t>
            </a:r>
          </a:p>
        </p:txBody>
      </p:sp>
      <p:sp>
        <p:nvSpPr>
          <p:cNvPr id="381" name="テキスト ボックス 380"/>
          <p:cNvSpPr txBox="1"/>
          <p:nvPr/>
        </p:nvSpPr>
        <p:spPr>
          <a:xfrm>
            <a:off x="316436" y="6239004"/>
            <a:ext cx="6300000" cy="242066"/>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1200" dirty="0">
                <a:latin typeface="メイリオ" panose="020B0604030504040204" pitchFamily="50" charset="-128"/>
                <a:ea typeface="メイリオ" panose="020B0604030504040204" pitchFamily="50" charset="-128"/>
              </a:rPr>
              <a:t>◆なぜ、</a:t>
            </a:r>
            <a:r>
              <a:rPr kumimoji="1" lang="en-US" altLang="ja-JP" sz="1200" dirty="0">
                <a:latin typeface="メイリオ" panose="020B0604030504040204" pitchFamily="50" charset="-128"/>
                <a:ea typeface="メイリオ" panose="020B0604030504040204" pitchFamily="50" charset="-128"/>
              </a:rPr>
              <a:t>ZEH</a:t>
            </a:r>
            <a:r>
              <a:rPr kumimoji="1" lang="ja-JP" altLang="en-US" sz="1200" dirty="0">
                <a:latin typeface="メイリオ" panose="020B0604030504040204" pitchFamily="50" charset="-128"/>
                <a:ea typeface="メイリオ" panose="020B0604030504040204" pitchFamily="50" charset="-128"/>
              </a:rPr>
              <a:t>に興味を持ちましたか（</a:t>
            </a:r>
            <a:r>
              <a:rPr kumimoji="1" lang="en-US" altLang="ja-JP" sz="1200" dirty="0">
                <a:latin typeface="メイリオ" panose="020B0604030504040204" pitchFamily="50" charset="-128"/>
                <a:ea typeface="メイリオ" panose="020B0604030504040204" pitchFamily="50" charset="-128"/>
              </a:rPr>
              <a:t>3</a:t>
            </a:r>
            <a:r>
              <a:rPr kumimoji="1" lang="ja-JP" altLang="en-US" sz="1200" dirty="0">
                <a:latin typeface="メイリオ" panose="020B0604030504040204" pitchFamily="50" charset="-128"/>
                <a:ea typeface="メイリオ" panose="020B0604030504040204" pitchFamily="50" charset="-128"/>
              </a:rPr>
              <a:t>つまで） 。</a:t>
            </a:r>
          </a:p>
        </p:txBody>
      </p:sp>
      <p:sp>
        <p:nvSpPr>
          <p:cNvPr id="594" name="テキスト ボックス 593"/>
          <p:cNvSpPr txBox="1"/>
          <p:nvPr/>
        </p:nvSpPr>
        <p:spPr>
          <a:xfrm>
            <a:off x="287338" y="2249032"/>
            <a:ext cx="3346408" cy="496085"/>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今後</a:t>
            </a:r>
            <a:r>
              <a:rPr kumimoji="1" lang="en-US" altLang="ja-JP" sz="1050" dirty="0">
                <a:latin typeface="メイリオ" panose="020B0604030504040204" pitchFamily="50" charset="-128"/>
                <a:ea typeface="メイリオ" panose="020B0604030504040204" pitchFamily="50" charset="-128"/>
              </a:rPr>
              <a:t>3</a:t>
            </a:r>
            <a:r>
              <a:rPr kumimoji="1" lang="ja-JP" altLang="en-US" sz="1050" dirty="0">
                <a:latin typeface="メイリオ" panose="020B0604030504040204" pitchFamily="50" charset="-128"/>
                <a:ea typeface="メイリオ" panose="020B0604030504040204" pitchFamily="50" charset="-128"/>
              </a:rPr>
              <a:t>年以内に購入を予定している</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予定はないが、いつか購入したい</a:t>
            </a: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予定はなく、購入意向もない</a:t>
            </a:r>
            <a:endParaRPr kumimoji="1" lang="en-US" altLang="ja-JP" sz="1050" dirty="0">
              <a:latin typeface="メイリオ" panose="020B0604030504040204" pitchFamily="50" charset="-128"/>
              <a:ea typeface="メイリオ" panose="020B0604030504040204" pitchFamily="50" charset="-128"/>
            </a:endParaRPr>
          </a:p>
        </p:txBody>
      </p:sp>
      <p:sp>
        <p:nvSpPr>
          <p:cNvPr id="610" name="テキスト ボックス 609"/>
          <p:cNvSpPr txBox="1"/>
          <p:nvPr/>
        </p:nvSpPr>
        <p:spPr>
          <a:xfrm>
            <a:off x="287338" y="3597156"/>
            <a:ext cx="2802103" cy="727091"/>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すでに購入したことがある</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内容を知っていて、興味もあった</a:t>
            </a: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内容は知っていたが、興味はなかった</a:t>
            </a: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知らなかった</a:t>
            </a:r>
            <a:endParaRPr kumimoji="1" lang="en-US" altLang="ja-JP" sz="1050" dirty="0">
              <a:latin typeface="メイリオ" panose="020B0604030504040204" pitchFamily="50" charset="-128"/>
              <a:ea typeface="メイリオ" panose="020B0604030504040204" pitchFamily="50" charset="-128"/>
            </a:endParaRPr>
          </a:p>
        </p:txBody>
      </p:sp>
      <p:sp>
        <p:nvSpPr>
          <p:cNvPr id="685" name="テキスト ボックス 684"/>
          <p:cNvSpPr txBox="1"/>
          <p:nvPr/>
        </p:nvSpPr>
        <p:spPr>
          <a:xfrm>
            <a:off x="287338" y="6482010"/>
            <a:ext cx="5302238" cy="727091"/>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a:t>
            </a:r>
            <a:r>
              <a:rPr kumimoji="1" lang="en-US" altLang="ja-JP" sz="1050" dirty="0">
                <a:latin typeface="メイリオ" panose="020B0604030504040204" pitchFamily="50" charset="-128"/>
                <a:ea typeface="メイリオ" panose="020B0604030504040204" pitchFamily="50" charset="-128"/>
              </a:rPr>
              <a:t>CO</a:t>
            </a:r>
            <a:r>
              <a:rPr kumimoji="1" lang="ja-JP" altLang="en-US" sz="1050" dirty="0">
                <a:latin typeface="メイリオ" panose="020B0604030504040204" pitchFamily="50" charset="-128"/>
                <a:ea typeface="メイリオ" panose="020B0604030504040204" pitchFamily="50" charset="-128"/>
              </a:rPr>
              <a:t>２削減に貢献するため</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光熱費が安くなるなど経済的なメリットが期待できるため</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住環境が快適になるため</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疾患のリスクの軽減が期待できるため</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その他（　　　　　　　　　　　　　　　　　　　　　　　　　　　　　　）</a:t>
            </a:r>
            <a:endParaRPr kumimoji="1" lang="en-US" altLang="ja-JP" sz="1050" dirty="0">
              <a:latin typeface="メイリオ" panose="020B0604030504040204" pitchFamily="50" charset="-128"/>
              <a:ea typeface="メイリオ" panose="020B0604030504040204" pitchFamily="50" charset="-128"/>
            </a:endParaRPr>
          </a:p>
        </p:txBody>
      </p:sp>
      <p:sp>
        <p:nvSpPr>
          <p:cNvPr id="626" name="テキスト ボックス 625"/>
          <p:cNvSpPr txBox="1"/>
          <p:nvPr/>
        </p:nvSpPr>
        <p:spPr>
          <a:xfrm>
            <a:off x="287338" y="4844988"/>
            <a:ext cx="2793931" cy="727091"/>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すでに購入した</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機会があれば購入したい</a:t>
            </a: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興味はあるが、購入対象には入らない</a:t>
            </a: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a:t>
            </a:r>
            <a:r>
              <a:rPr kumimoji="1" lang="en-US" altLang="ja-JP" sz="1050" dirty="0">
                <a:latin typeface="メイリオ" panose="020B0604030504040204" pitchFamily="50" charset="-128"/>
                <a:ea typeface="メイリオ" panose="020B0604030504040204" pitchFamily="50" charset="-128"/>
              </a:rPr>
              <a:t>ZEH</a:t>
            </a:r>
            <a:r>
              <a:rPr kumimoji="1" lang="ja-JP" altLang="en-US" sz="1050" dirty="0">
                <a:latin typeface="メイリオ" panose="020B0604030504040204" pitchFamily="50" charset="-128"/>
                <a:ea typeface="メイリオ" panose="020B0604030504040204" pitchFamily="50" charset="-128"/>
              </a:rPr>
              <a:t>に興味がない　</a:t>
            </a:r>
            <a:endParaRPr kumimoji="1" lang="en-US" altLang="ja-JP" sz="1050" dirty="0">
              <a:latin typeface="メイリオ" panose="020B0604030504040204" pitchFamily="50" charset="-128"/>
              <a:ea typeface="メイリオ" panose="020B0604030504040204" pitchFamily="50" charset="-128"/>
            </a:endParaRPr>
          </a:p>
        </p:txBody>
      </p:sp>
      <p:sp>
        <p:nvSpPr>
          <p:cNvPr id="735" name="角丸四角形 734"/>
          <p:cNvSpPr/>
          <p:nvPr/>
        </p:nvSpPr>
        <p:spPr bwMode="gray">
          <a:xfrm>
            <a:off x="279000" y="7397100"/>
            <a:ext cx="6300000" cy="252000"/>
          </a:xfrm>
          <a:prstGeom prst="roundRect">
            <a:avLst/>
          </a:prstGeom>
          <a:solidFill>
            <a:srgbClr val="F7AC1D"/>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ja-JP" altLang="en-US" sz="1400" b="1" dirty="0">
                <a:solidFill>
                  <a:schemeClr val="bg1"/>
                </a:solidFill>
                <a:latin typeface="メイリオ" panose="020B0604030504040204" pitchFamily="50" charset="-128"/>
                <a:ea typeface="メイリオ" panose="020B0604030504040204" pitchFamily="50" charset="-128"/>
              </a:rPr>
              <a:t>６．追跡アンケートへのご協力のお願い</a:t>
            </a:r>
          </a:p>
        </p:txBody>
      </p:sp>
      <p:sp>
        <p:nvSpPr>
          <p:cNvPr id="736" name="テキスト ボックス 735"/>
          <p:cNvSpPr txBox="1"/>
          <p:nvPr/>
        </p:nvSpPr>
        <p:spPr>
          <a:xfrm>
            <a:off x="278999" y="7674537"/>
            <a:ext cx="6300000" cy="226591"/>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WEB</a:t>
            </a:r>
            <a:r>
              <a:rPr kumimoji="1" lang="ja-JP" altLang="en-US" sz="1200" dirty="0">
                <a:latin typeface="メイリオ" panose="020B0604030504040204" pitchFamily="50" charset="-128"/>
                <a:ea typeface="メイリオ" panose="020B0604030504040204" pitchFamily="50" charset="-128"/>
              </a:rPr>
              <a:t>アンケート実施のためメールアドレスをご記入ください</a:t>
            </a:r>
            <a:r>
              <a:rPr kumimoji="1" lang="ja-JP" altLang="en-US" sz="1200" baseline="30000" dirty="0">
                <a:latin typeface="メイリオ" panose="020B0604030504040204" pitchFamily="50" charset="-128"/>
                <a:ea typeface="メイリオ" panose="020B0604030504040204" pitchFamily="50" charset="-128"/>
              </a:rPr>
              <a:t>*</a:t>
            </a:r>
            <a:r>
              <a:rPr kumimoji="1" lang="en-US" altLang="ja-JP" sz="1200" baseline="30000" dirty="0">
                <a:latin typeface="メイリオ" panose="020B0604030504040204" pitchFamily="50" charset="-128"/>
                <a:ea typeface="メイリオ" panose="020B0604030504040204" pitchFamily="50" charset="-128"/>
              </a:rPr>
              <a:t>1</a:t>
            </a:r>
            <a:r>
              <a:rPr kumimoji="1" lang="ja-JP" altLang="en-US" sz="1200" dirty="0" err="1">
                <a:latin typeface="メイリオ" panose="020B0604030504040204" pitchFamily="50" charset="-128"/>
                <a:ea typeface="メイリオ" panose="020B0604030504040204" pitchFamily="50" charset="-128"/>
              </a:rPr>
              <a:t>。</a:t>
            </a:r>
            <a:endParaRPr kumimoji="1" lang="ja-JP" altLang="en-US" sz="1200" dirty="0">
              <a:latin typeface="メイリオ" panose="020B0604030504040204" pitchFamily="50" charset="-128"/>
              <a:ea typeface="メイリオ" panose="020B0604030504040204" pitchFamily="50" charset="-128"/>
            </a:endParaRPr>
          </a:p>
        </p:txBody>
      </p:sp>
      <p:sp>
        <p:nvSpPr>
          <p:cNvPr id="706" name="テキスト ボックス 705"/>
          <p:cNvSpPr txBox="1"/>
          <p:nvPr/>
        </p:nvSpPr>
        <p:spPr>
          <a:xfrm>
            <a:off x="4268892" y="7943869"/>
            <a:ext cx="2301772" cy="226591"/>
          </a:xfrm>
          <a:prstGeom prst="rect">
            <a:avLst/>
          </a:prstGeom>
          <a:noFill/>
        </p:spPr>
        <p:txBody>
          <a:bodyPr wrap="square" lIns="36000" tIns="36000" rIns="36000" bIns="36000" rtlCol="0" anchor="t" anchorCtr="0">
            <a:noAutofit/>
          </a:bodyPr>
          <a:lstStyle/>
          <a:p>
            <a:pPr>
              <a:spcBef>
                <a:spcPts val="0"/>
              </a:spcBef>
              <a:buSzPct val="100000"/>
            </a:pPr>
            <a:r>
              <a:rPr kumimoji="1" lang="en-US" altLang="ja-JP" sz="105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以下は下から選択して下さい</a:t>
            </a:r>
          </a:p>
        </p:txBody>
      </p:sp>
      <p:sp>
        <p:nvSpPr>
          <p:cNvPr id="707" name="テキスト ボックス 706"/>
          <p:cNvSpPr txBox="1"/>
          <p:nvPr/>
        </p:nvSpPr>
        <p:spPr>
          <a:xfrm>
            <a:off x="279000" y="8221119"/>
            <a:ext cx="6300000" cy="226591"/>
          </a:xfrm>
          <a:prstGeom prst="rect">
            <a:avLst/>
          </a:prstGeom>
          <a:noFill/>
        </p:spPr>
        <p:txBody>
          <a:bodyPr wrap="square" lIns="36000" tIns="36000" rIns="36000" bIns="36000" rtlCol="0" anchor="t" anchorCtr="0">
            <a:noAutofit/>
          </a:bodyPr>
          <a:lstStyle/>
          <a:p>
            <a:pPr>
              <a:spcBef>
                <a:spcPts val="0"/>
              </a:spcBef>
              <a:buSzPct val="100000"/>
              <a:tabLst>
                <a:tab pos="1168400" algn="l"/>
              </a:tabLst>
            </a:pPr>
            <a:r>
              <a:rPr kumimoji="1" lang="en-US" altLang="ja-JP" sz="900" dirty="0">
                <a:latin typeface="メイリオ" panose="020B0604030504040204" pitchFamily="50" charset="-128"/>
                <a:ea typeface="メイリオ" panose="020B0604030504040204" pitchFamily="50" charset="-128"/>
              </a:rPr>
              <a:t>□ docomo.ne.jp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ezweb.ne.jp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i.softbank.jp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softbank.ne.jp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yahoo.co.jp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gmail.com</a:t>
            </a:r>
          </a:p>
          <a:p>
            <a:pPr>
              <a:spcBef>
                <a:spcPts val="0"/>
              </a:spcBef>
              <a:buSzPct val="100000"/>
              <a:tabLst>
                <a:tab pos="1168400" algn="l"/>
              </a:tabLst>
            </a:pPr>
            <a:r>
              <a:rPr kumimoji="1" lang="en-US" altLang="ja-JP" sz="900" dirty="0">
                <a:latin typeface="メイリオ" panose="020B0604030504040204" pitchFamily="50" charset="-128"/>
                <a:ea typeface="メイリオ" panose="020B0604030504040204" pitchFamily="50" charset="-128"/>
              </a:rPr>
              <a:t>□ </a:t>
            </a:r>
            <a:r>
              <a:rPr kumimoji="1" lang="ja-JP" altLang="en-US" sz="900" dirty="0">
                <a:latin typeface="メイリオ" panose="020B0604030504040204" pitchFamily="50" charset="-128"/>
                <a:ea typeface="メイリオ" panose="020B0604030504040204" pitchFamily="50" charset="-128"/>
              </a:rPr>
              <a:t>その他（　　　　　　　　　　　　　　　　）</a:t>
            </a:r>
          </a:p>
        </p:txBody>
      </p:sp>
      <p:cxnSp>
        <p:nvCxnSpPr>
          <p:cNvPr id="708" name="直線コネクタ 707"/>
          <p:cNvCxnSpPr/>
          <p:nvPr/>
        </p:nvCxnSpPr>
        <p:spPr>
          <a:xfrm>
            <a:off x="278999" y="8170460"/>
            <a:ext cx="398989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298301" y="5853100"/>
            <a:ext cx="6300000" cy="216000"/>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en-US" altLang="ja-JP" sz="900" dirty="0">
                <a:latin typeface="メイリオ" panose="020B0604030504040204" pitchFamily="50" charset="-128"/>
                <a:ea typeface="メイリオ" panose="020B0604030504040204" pitchFamily="50" charset="-128"/>
              </a:rPr>
              <a:t>Q4</a:t>
            </a:r>
            <a:r>
              <a:rPr kumimoji="1" lang="ja-JP" altLang="en-US" sz="900" dirty="0">
                <a:latin typeface="メイリオ" panose="020B0604030504040204" pitchFamily="50" charset="-128"/>
                <a:ea typeface="メイリオ" panose="020B0604030504040204" pitchFamily="50" charset="-128"/>
              </a:rPr>
              <a:t>で「すでに購入した」「機会があれば購入したい」「興味はあるが、購入対象には入らない」の</a:t>
            </a:r>
            <a:endParaRPr kumimoji="1" lang="en-US" altLang="ja-JP" sz="900" dirty="0">
              <a:latin typeface="メイリオ" panose="020B0604030504040204" pitchFamily="50" charset="-128"/>
              <a:ea typeface="メイリオ" panose="020B0604030504040204" pitchFamily="50" charset="-128"/>
            </a:endParaRPr>
          </a:p>
          <a:p>
            <a:pPr>
              <a:spcBef>
                <a:spcPts val="0"/>
              </a:spcBef>
              <a:buSzPct val="100000"/>
              <a:tabLst>
                <a:tab pos="182563" algn="l"/>
              </a:tabLst>
            </a:pPr>
            <a:r>
              <a:rPr kumimoji="1" lang="ja-JP" altLang="en-US" sz="900" dirty="0">
                <a:latin typeface="メイリオ" panose="020B0604030504040204" pitchFamily="50" charset="-128"/>
                <a:ea typeface="メイリオ" panose="020B0604030504040204" pitchFamily="50" charset="-128"/>
              </a:rPr>
              <a:t>いずれかを選択された方にお尋ねします。</a:t>
            </a:r>
            <a:endParaRPr kumimoji="1" lang="en-US" altLang="ja-JP" sz="900" dirty="0">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D86CC1D1-707C-418D-85F7-471068C08768}"/>
              </a:ext>
            </a:extLst>
          </p:cNvPr>
          <p:cNvSpPr txBox="1"/>
          <p:nvPr/>
        </p:nvSpPr>
        <p:spPr>
          <a:xfrm>
            <a:off x="189000" y="90173"/>
            <a:ext cx="6480000" cy="195814"/>
          </a:xfrm>
          <a:prstGeom prst="rect">
            <a:avLst/>
          </a:prstGeom>
          <a:noFill/>
        </p:spPr>
        <p:txBody>
          <a:bodyPr wrap="square" lIns="36000" tIns="36000" rIns="36000" bIns="36000" rtlCol="0" anchor="ctr" anchorCtr="0">
            <a:noAutofit/>
          </a:bodyPr>
          <a:lstStyle/>
          <a:p>
            <a:pPr algn="ctr">
              <a:spcBef>
                <a:spcPts val="0"/>
              </a:spcBef>
              <a:buSzPct val="100000"/>
            </a:pPr>
            <a:r>
              <a:rPr kumimoji="1" lang="ja-JP" altLang="en-US" sz="700" dirty="0">
                <a:latin typeface="メイリオ" panose="020B0604030504040204" pitchFamily="50" charset="-128"/>
                <a:ea typeface="メイリオ" panose="020B0604030504040204" pitchFamily="50" charset="-128"/>
              </a:rPr>
              <a:t>本アンケートは、環境省「脱炭素ライフスタイル推進事業の高度化検討等委託業務」の一環で実施しています。</a:t>
            </a:r>
          </a:p>
        </p:txBody>
      </p:sp>
      <p:grpSp>
        <p:nvGrpSpPr>
          <p:cNvPr id="32" name="グループ化 31">
            <a:extLst>
              <a:ext uri="{FF2B5EF4-FFF2-40B4-BE49-F238E27FC236}">
                <a16:creationId xmlns:a16="http://schemas.microsoft.com/office/drawing/2014/main" id="{4EB3B653-C681-45F2-9CF4-C3BB2F289153}"/>
              </a:ext>
            </a:extLst>
          </p:cNvPr>
          <p:cNvGrpSpPr/>
          <p:nvPr/>
        </p:nvGrpSpPr>
        <p:grpSpPr>
          <a:xfrm>
            <a:off x="277941" y="8660450"/>
            <a:ext cx="6301059" cy="1127621"/>
            <a:chOff x="277941" y="8660450"/>
            <a:chExt cx="6301059" cy="1127621"/>
          </a:xfrm>
        </p:grpSpPr>
        <p:grpSp>
          <p:nvGrpSpPr>
            <p:cNvPr id="33" name="グループ化 32">
              <a:extLst>
                <a:ext uri="{FF2B5EF4-FFF2-40B4-BE49-F238E27FC236}">
                  <a16:creationId xmlns:a16="http://schemas.microsoft.com/office/drawing/2014/main" id="{8A8518AD-2780-4E4E-891E-67836BF0ECF0}"/>
                </a:ext>
              </a:extLst>
            </p:cNvPr>
            <p:cNvGrpSpPr/>
            <p:nvPr/>
          </p:nvGrpSpPr>
          <p:grpSpPr>
            <a:xfrm>
              <a:off x="277941" y="8883574"/>
              <a:ext cx="6301059" cy="904497"/>
              <a:chOff x="277941" y="8883574"/>
              <a:chExt cx="6301059" cy="904497"/>
            </a:xfrm>
          </p:grpSpPr>
          <p:sp>
            <p:nvSpPr>
              <p:cNvPr id="37" name="正方形/長方形 36">
                <a:extLst>
                  <a:ext uri="{FF2B5EF4-FFF2-40B4-BE49-F238E27FC236}">
                    <a16:creationId xmlns:a16="http://schemas.microsoft.com/office/drawing/2014/main" id="{471B7865-64AD-4E5D-8098-7F11A10477FF}"/>
                  </a:ext>
                </a:extLst>
              </p:cNvPr>
              <p:cNvSpPr/>
              <p:nvPr/>
            </p:nvSpPr>
            <p:spPr bwMode="gray">
              <a:xfrm>
                <a:off x="277941" y="8883574"/>
                <a:ext cx="6300000" cy="711361"/>
              </a:xfrm>
              <a:prstGeom prst="rect">
                <a:avLst/>
              </a:prstGeom>
              <a:solidFill>
                <a:schemeClr val="bg1">
                  <a:lumMod val="85000"/>
                </a:schemeClr>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tabLst>
                    <a:tab pos="144000" algn="l"/>
                  </a:tabLst>
                </a:pPr>
                <a:r>
                  <a:rPr kumimoji="1" lang="en-US" altLang="ja-JP" sz="600" dirty="0">
                    <a:ea typeface="メイリオ" panose="020B0604030504040204" pitchFamily="50" charset="-128"/>
                  </a:rPr>
                  <a:t>*1: 	</a:t>
                </a:r>
                <a:r>
                  <a:rPr kumimoji="1" lang="ja-JP" altLang="en-US" sz="600" dirty="0">
                    <a:ea typeface="メイリオ" panose="020B0604030504040204" pitchFamily="50" charset="-128"/>
                  </a:rPr>
                  <a:t>地球温暖化防止にかかる普及啓発活動の改善のため、後日、簡単な</a:t>
                </a:r>
                <a:r>
                  <a:rPr kumimoji="1" lang="en-US" altLang="ja-JP" sz="600" dirty="0">
                    <a:ea typeface="メイリオ" panose="020B0604030504040204" pitchFamily="50" charset="-128"/>
                  </a:rPr>
                  <a:t>WEB</a:t>
                </a:r>
                <a:r>
                  <a:rPr kumimoji="1" lang="ja-JP" altLang="en-US" sz="600" dirty="0">
                    <a:ea typeface="メイリオ" panose="020B0604030504040204" pitchFamily="50" charset="-128"/>
                  </a:rPr>
                  <a:t>アンケートを実施する予定です。ご理解・ご協力をいただけます場合には、アンケートをお送りする</a:t>
                </a:r>
                <a:br>
                  <a:rPr kumimoji="1" lang="en-US" altLang="ja-JP" sz="600" dirty="0">
                    <a:ea typeface="メイリオ" panose="020B0604030504040204" pitchFamily="50" charset="-128"/>
                  </a:rPr>
                </a:b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メールアドレスを上の欄にご記入ください。本</a:t>
                </a:r>
                <a:r>
                  <a:rPr kumimoji="1" lang="en-US" altLang="ja-JP" sz="600" dirty="0">
                    <a:ea typeface="メイリオ" panose="020B0604030504040204" pitchFamily="50" charset="-128"/>
                  </a:rPr>
                  <a:t>WEB</a:t>
                </a:r>
                <a:r>
                  <a:rPr kumimoji="1" lang="ja-JP" altLang="en-US" sz="600" dirty="0">
                    <a:ea typeface="メイリオ" panose="020B0604030504040204" pitchFamily="50" charset="-128"/>
                  </a:rPr>
                  <a:t>アンケートは、環境省事業の一環として、「脱炭素ライフスタイル推進事業の高度化検討等委託業務」受託者が実施します。</a:t>
                </a:r>
                <a:endParaRPr kumimoji="1" lang="en-US" altLang="ja-JP" sz="600" dirty="0">
                  <a:ea typeface="メイリオ" panose="020B0604030504040204" pitchFamily="50" charset="-128"/>
                </a:endParaRPr>
              </a:p>
              <a:p>
                <a:pPr>
                  <a:spcBef>
                    <a:spcPts val="300"/>
                  </a:spcBef>
                  <a:buFont typeface="Wingdings 2" pitchFamily="18" charset="2"/>
                  <a:buNone/>
                  <a:tabLst>
                    <a:tab pos="87313" algn="l"/>
                  </a:tabLst>
                </a:pPr>
                <a:r>
                  <a:rPr kumimoji="1" lang="ja-JP" altLang="en-US" sz="600" dirty="0">
                    <a:ea typeface="メイリオ" panose="020B0604030504040204" pitchFamily="50" charset="-128"/>
                  </a:rPr>
                  <a:t>〇</a:t>
                </a: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迷惑メール防止機能により、</a:t>
                </a:r>
                <a:r>
                  <a:rPr kumimoji="1" lang="en-US" altLang="ja-JP" sz="600" dirty="0">
                    <a:ea typeface="メイリオ" panose="020B0604030504040204" pitchFamily="50" charset="-128"/>
                  </a:rPr>
                  <a:t>WEB</a:t>
                </a:r>
                <a:r>
                  <a:rPr kumimoji="1" lang="ja-JP" altLang="en-US" sz="600" dirty="0">
                    <a:ea typeface="メイリオ" panose="020B0604030504040204" pitchFamily="50" charset="-128"/>
                  </a:rPr>
                  <a:t>アンケートメールが 迷惑メールフォルダやゴミ箱に自動的に振り分けられている可能性があります。一度ご確認頂きますようお願いいたします。</a:t>
                </a:r>
                <a:br>
                  <a:rPr kumimoji="1" lang="en-US" altLang="ja-JP" sz="600" dirty="0">
                    <a:ea typeface="メイリオ" panose="020B0604030504040204" pitchFamily="50" charset="-128"/>
                  </a:rPr>
                </a:b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ご記入いただいたメールアドレス等の個人情報は</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「脱炭素ライフスタイル推進事業の高度化検討等委託業務」において統計･分析処理され</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個別の内容が公表等されることはあり</a:t>
                </a:r>
                <a:br>
                  <a:rPr kumimoji="1" lang="en-US" altLang="ja-JP" sz="600" dirty="0">
                    <a:ea typeface="メイリオ" panose="020B0604030504040204" pitchFamily="50" charset="-128"/>
                  </a:rPr>
                </a:b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ません。また</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個人情報に該当する情報は</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当該業務遂行の目的のみのために利用し</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委託元である環境省</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受託者以外の第三者に開示せず</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厳重に管理します。</a:t>
                </a:r>
                <a:endParaRPr kumimoji="1" lang="en-US" altLang="ja-JP" sz="600" dirty="0">
                  <a:ea typeface="メイリオ" panose="020B0604030504040204" pitchFamily="50" charset="-128"/>
                </a:endParaRPr>
              </a:p>
            </p:txBody>
          </p:sp>
          <p:sp>
            <p:nvSpPr>
              <p:cNvPr id="38" name="テキスト ボックス 37">
                <a:extLst>
                  <a:ext uri="{FF2B5EF4-FFF2-40B4-BE49-F238E27FC236}">
                    <a16:creationId xmlns:a16="http://schemas.microsoft.com/office/drawing/2014/main" id="{CD5631F4-633A-4280-92D1-B60B7E61736A}"/>
                  </a:ext>
                </a:extLst>
              </p:cNvPr>
              <p:cNvSpPr txBox="1"/>
              <p:nvPr/>
            </p:nvSpPr>
            <p:spPr>
              <a:xfrm>
                <a:off x="279000" y="9608071"/>
                <a:ext cx="6300000" cy="180000"/>
              </a:xfrm>
              <a:prstGeom prst="rect">
                <a:avLst/>
              </a:prstGeom>
              <a:noFill/>
            </p:spPr>
            <p:txBody>
              <a:bodyPr wrap="square" lIns="36000" tIns="36000" rIns="36000" bIns="36000" rtlCol="0" anchor="t" anchorCtr="0">
                <a:noAutofit/>
              </a:bodyPr>
              <a:lstStyle/>
              <a:p>
                <a:pPr algn="ctr">
                  <a:spcBef>
                    <a:spcPts val="0"/>
                  </a:spcBef>
                  <a:buSzPct val="100000"/>
                </a:pPr>
                <a:r>
                  <a:rPr kumimoji="1" lang="ja-JP" altLang="en-US" sz="1000" dirty="0">
                    <a:latin typeface="メイリオ" panose="020B0604030504040204" pitchFamily="50" charset="-128"/>
                    <a:ea typeface="メイリオ" panose="020B0604030504040204" pitchFamily="50" charset="-128"/>
                  </a:rPr>
                  <a:t>環境省</a:t>
                </a:r>
              </a:p>
            </p:txBody>
          </p:sp>
        </p:grpSp>
        <p:sp>
          <p:nvSpPr>
            <p:cNvPr id="36" name="テキスト ボックス 35">
              <a:extLst>
                <a:ext uri="{FF2B5EF4-FFF2-40B4-BE49-F238E27FC236}">
                  <a16:creationId xmlns:a16="http://schemas.microsoft.com/office/drawing/2014/main" id="{B48E5701-EADB-4EB8-A434-87C4912E9B53}"/>
                </a:ext>
              </a:extLst>
            </p:cNvPr>
            <p:cNvSpPr txBox="1"/>
            <p:nvPr/>
          </p:nvSpPr>
          <p:spPr>
            <a:xfrm>
              <a:off x="278470" y="8660450"/>
              <a:ext cx="6300000" cy="226591"/>
            </a:xfrm>
            <a:prstGeom prst="rect">
              <a:avLst/>
            </a:prstGeom>
            <a:noFill/>
          </p:spPr>
          <p:txBody>
            <a:bodyPr wrap="square" lIns="36000" tIns="36000" rIns="36000" bIns="36000" rtlCol="0" anchor="t" anchorCtr="0">
              <a:noAutofit/>
            </a:bodyPr>
            <a:lstStyle/>
            <a:p>
              <a:pPr algn="ctr">
                <a:spcBef>
                  <a:spcPts val="0"/>
                </a:spcBef>
                <a:buSzPct val="100000"/>
              </a:pPr>
              <a:r>
                <a:rPr kumimoji="1" lang="ja-JP" altLang="en-US" sz="1100" dirty="0">
                  <a:latin typeface="メイリオ" panose="020B0604030504040204" pitchFamily="50" charset="-128"/>
                  <a:ea typeface="メイリオ" panose="020B0604030504040204" pitchFamily="50" charset="-128"/>
                </a:rPr>
                <a:t>★ご協力ありがとうございました。</a:t>
              </a:r>
            </a:p>
          </p:txBody>
        </p:sp>
      </p:grpSp>
      <p:sp>
        <p:nvSpPr>
          <p:cNvPr id="35" name="正方形/長方形 34">
            <a:extLst>
              <a:ext uri="{FF2B5EF4-FFF2-40B4-BE49-F238E27FC236}">
                <a16:creationId xmlns:a16="http://schemas.microsoft.com/office/drawing/2014/main" id="{E1761D7A-F36F-4C8C-9C8E-AAAF1534D1F1}"/>
              </a:ext>
            </a:extLst>
          </p:cNvPr>
          <p:cNvSpPr/>
          <p:nvPr/>
        </p:nvSpPr>
        <p:spPr bwMode="gray">
          <a:xfrm>
            <a:off x="6501320" y="-3411"/>
            <a:ext cx="360000" cy="144000"/>
          </a:xfrm>
          <a:prstGeom prst="rect">
            <a:avLst/>
          </a:prstGeom>
          <a:solidFill>
            <a:schemeClr val="accent6"/>
          </a:solidFill>
          <a:ln w="12700" algn="ctr">
            <a:solidFill>
              <a:schemeClr val="accent6"/>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050" b="1" dirty="0">
                <a:solidFill>
                  <a:schemeClr val="bg1"/>
                </a:solidFill>
              </a:rPr>
              <a:t>既存</a:t>
            </a:r>
          </a:p>
        </p:txBody>
      </p:sp>
    </p:spTree>
    <p:extLst>
      <p:ext uri="{BB962C8B-B14F-4D97-AF65-F5344CB8AC3E}">
        <p14:creationId xmlns:p14="http://schemas.microsoft.com/office/powerpoint/2010/main" val="34101771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AFD4EBD0-D3D5-495A-9E7C-D119C579DBF1}"/>
              </a:ext>
            </a:extLst>
          </p:cNvPr>
          <p:cNvGraphicFramePr>
            <a:graphicFrameLocks noChangeAspect="1"/>
          </p:cNvGraphicFramePr>
          <p:nvPr>
            <p:custDataLst>
              <p:tags r:id="rId2"/>
            </p:custDataLst>
            <p:extLst>
              <p:ext uri="{D42A27DB-BD31-4B8C-83A1-F6EECF244321}">
                <p14:modId xmlns:p14="http://schemas.microsoft.com/office/powerpoint/2010/main" val="418966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93" name="think-cell スライド" r:id="rId4" imgW="353" imgH="353" progId="TCLayout.ActiveDocument.1">
                  <p:embed/>
                </p:oleObj>
              </mc:Choice>
              <mc:Fallback>
                <p:oleObj name="think-cell スライド" r:id="rId4" imgW="353" imgH="35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2" name="図 41">
            <a:extLst>
              <a:ext uri="{FF2B5EF4-FFF2-40B4-BE49-F238E27FC236}">
                <a16:creationId xmlns:a16="http://schemas.microsoft.com/office/drawing/2014/main" id="{B698EF74-A3B3-4CFE-A043-2BCEA4E1DB22}"/>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56685" y="170983"/>
            <a:ext cx="1233471" cy="1053061"/>
          </a:xfrm>
          <a:prstGeom prst="rect">
            <a:avLst/>
          </a:prstGeom>
        </p:spPr>
      </p:pic>
      <p:sp>
        <p:nvSpPr>
          <p:cNvPr id="5" name="角丸四角形 4"/>
          <p:cNvSpPr/>
          <p:nvPr/>
        </p:nvSpPr>
        <p:spPr bwMode="gray">
          <a:xfrm>
            <a:off x="279000" y="972782"/>
            <a:ext cx="6300000" cy="252000"/>
          </a:xfrm>
          <a:prstGeom prst="roundRect">
            <a:avLst/>
          </a:prstGeom>
          <a:solidFill>
            <a:srgbClr val="F7AC1D"/>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en-US" altLang="ja-JP" sz="1400" b="1" dirty="0">
                <a:solidFill>
                  <a:schemeClr val="bg1"/>
                </a:solidFill>
                <a:latin typeface="メイリオ" panose="020B0604030504040204" pitchFamily="50" charset="-128"/>
                <a:ea typeface="メイリオ" panose="020B0604030504040204" pitchFamily="50" charset="-128"/>
              </a:rPr>
              <a:t>1</a:t>
            </a:r>
            <a:r>
              <a:rPr kumimoji="1" lang="ja-JP" altLang="en-US" sz="1400" b="1" dirty="0" err="1">
                <a:solidFill>
                  <a:schemeClr val="bg1"/>
                </a:solidFill>
                <a:latin typeface="メイリオ" panose="020B0604030504040204" pitchFamily="50" charset="-128"/>
                <a:ea typeface="メイリオ" panose="020B0604030504040204" pitchFamily="50" charset="-128"/>
              </a:rPr>
              <a:t>．</a:t>
            </a:r>
            <a:r>
              <a:rPr kumimoji="1" lang="ja-JP" altLang="en-US" sz="1400" b="1" dirty="0">
                <a:solidFill>
                  <a:schemeClr val="bg1"/>
                </a:solidFill>
                <a:latin typeface="メイリオ" panose="020B0604030504040204" pitchFamily="50" charset="-128"/>
                <a:ea typeface="メイリオ" panose="020B0604030504040204" pitchFamily="50" charset="-128"/>
              </a:rPr>
              <a:t>あなたご自身について</a:t>
            </a:r>
          </a:p>
        </p:txBody>
      </p:sp>
      <p:sp>
        <p:nvSpPr>
          <p:cNvPr id="7" name="角丸四角形 6"/>
          <p:cNvSpPr/>
          <p:nvPr/>
        </p:nvSpPr>
        <p:spPr bwMode="gray">
          <a:xfrm>
            <a:off x="279000" y="1695973"/>
            <a:ext cx="6300000" cy="252000"/>
          </a:xfrm>
          <a:prstGeom prst="roundRect">
            <a:avLst/>
          </a:prstGeom>
          <a:solidFill>
            <a:srgbClr val="F7AC1D"/>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ja-JP" altLang="en-US" sz="1400" b="1" dirty="0">
                <a:solidFill>
                  <a:schemeClr val="bg1"/>
                </a:solidFill>
                <a:latin typeface="メイリオ" panose="020B0604030504040204" pitchFamily="50" charset="-128"/>
                <a:ea typeface="メイリオ" panose="020B0604030504040204" pitchFamily="50" charset="-128"/>
              </a:rPr>
              <a:t>２．住宅のリフォームの実施意向・予定について</a:t>
            </a:r>
          </a:p>
        </p:txBody>
      </p:sp>
      <p:sp>
        <p:nvSpPr>
          <p:cNvPr id="58" name="テキスト ボックス 57"/>
          <p:cNvSpPr txBox="1"/>
          <p:nvPr/>
        </p:nvSpPr>
        <p:spPr>
          <a:xfrm>
            <a:off x="279000" y="1979009"/>
            <a:ext cx="6408000" cy="432000"/>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1200" dirty="0">
                <a:latin typeface="メイリオ" panose="020B0604030504040204" pitchFamily="50" charset="-128"/>
                <a:ea typeface="メイリオ" panose="020B0604030504040204" pitchFamily="50" charset="-128"/>
              </a:rPr>
              <a:t>◆住宅のリフォームの実施意向・予定について、最も当てはまるものをお選びください</a:t>
            </a:r>
            <a:endParaRPr kumimoji="1" lang="en-US" altLang="ja-JP" sz="1200" dirty="0">
              <a:latin typeface="メイリオ" panose="020B0604030504040204" pitchFamily="50" charset="-128"/>
              <a:ea typeface="メイリオ" panose="020B0604030504040204" pitchFamily="50" charset="-128"/>
            </a:endParaRPr>
          </a:p>
          <a:p>
            <a:pPr>
              <a:spcBef>
                <a:spcPts val="0"/>
              </a:spcBef>
              <a:buSzPct val="100000"/>
              <a:tabLst>
                <a:tab pos="182563" algn="l"/>
              </a:tabLst>
            </a:pPr>
            <a:r>
              <a:rPr kumimoji="1" lang="ja-JP" altLang="en-US" sz="1200" dirty="0">
                <a:latin typeface="メイリオ" panose="020B0604030504040204" pitchFamily="50" charset="-128"/>
                <a:ea typeface="メイリオ" panose="020B0604030504040204" pitchFamily="50" charset="-128"/>
              </a:rPr>
              <a:t>　（</a:t>
            </a:r>
            <a:r>
              <a:rPr kumimoji="1" lang="en-US" altLang="ja-JP" sz="1200" dirty="0">
                <a:latin typeface="メイリオ" panose="020B0604030504040204" pitchFamily="50" charset="-128"/>
                <a:ea typeface="メイリオ" panose="020B0604030504040204" pitchFamily="50" charset="-128"/>
              </a:rPr>
              <a:t>1</a:t>
            </a:r>
            <a:r>
              <a:rPr kumimoji="1" lang="ja-JP" altLang="en-US" sz="1200" dirty="0">
                <a:latin typeface="メイリオ" panose="020B0604030504040204" pitchFamily="50" charset="-128"/>
                <a:ea typeface="メイリオ" panose="020B0604030504040204" pitchFamily="50" charset="-128"/>
              </a:rPr>
              <a:t>つ回答） 。</a:t>
            </a:r>
          </a:p>
        </p:txBody>
      </p:sp>
      <p:sp>
        <p:nvSpPr>
          <p:cNvPr id="9" name="角丸四角形 8"/>
          <p:cNvSpPr/>
          <p:nvPr/>
        </p:nvSpPr>
        <p:spPr bwMode="gray">
          <a:xfrm>
            <a:off x="316436" y="4340932"/>
            <a:ext cx="6300000" cy="252000"/>
          </a:xfrm>
          <a:prstGeom prst="roundRect">
            <a:avLst/>
          </a:prstGeom>
          <a:solidFill>
            <a:srgbClr val="F7AC1D"/>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ja-JP" altLang="en-US" sz="1400" b="1" dirty="0">
                <a:solidFill>
                  <a:schemeClr val="bg1"/>
                </a:solidFill>
                <a:latin typeface="メイリオ" panose="020B0604030504040204" pitchFamily="50" charset="-128"/>
                <a:ea typeface="メイリオ" panose="020B0604030504040204" pitchFamily="50" charset="-128"/>
              </a:rPr>
              <a:t>４．今後の実施意向について</a:t>
            </a:r>
          </a:p>
        </p:txBody>
      </p:sp>
      <p:sp>
        <p:nvSpPr>
          <p:cNvPr id="72" name="テキスト ボックス 71"/>
          <p:cNvSpPr txBox="1"/>
          <p:nvPr/>
        </p:nvSpPr>
        <p:spPr>
          <a:xfrm>
            <a:off x="316436" y="4623969"/>
            <a:ext cx="6300000" cy="242066"/>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1200" dirty="0">
                <a:latin typeface="メイリオ" panose="020B0604030504040204" pitchFamily="50" charset="-128"/>
                <a:ea typeface="メイリオ" panose="020B0604030504040204" pitchFamily="50" charset="-128"/>
              </a:rPr>
              <a:t>◆</a:t>
            </a:r>
            <a:r>
              <a:rPr kumimoji="1" lang="ja-JP" altLang="en-US" sz="1200" b="1" u="sng" dirty="0">
                <a:latin typeface="メイリオ" panose="020B0604030504040204" pitchFamily="50" charset="-128"/>
                <a:ea typeface="メイリオ" panose="020B0604030504040204" pitchFamily="50" charset="-128"/>
              </a:rPr>
              <a:t>今後</a:t>
            </a:r>
            <a:r>
              <a:rPr kumimoji="1" lang="ja-JP" altLang="en-US" sz="1200" dirty="0">
                <a:latin typeface="メイリオ" panose="020B0604030504040204" pitchFamily="50" charset="-128"/>
                <a:ea typeface="メイリオ" panose="020B0604030504040204" pitchFamily="50" charset="-128"/>
              </a:rPr>
              <a:t>、断熱リフォームを実施したいと思いますか（</a:t>
            </a:r>
            <a:r>
              <a:rPr kumimoji="1" lang="en-US" altLang="ja-JP" sz="1200" dirty="0">
                <a:latin typeface="メイリオ" panose="020B0604030504040204" pitchFamily="50" charset="-128"/>
                <a:ea typeface="メイリオ" panose="020B0604030504040204" pitchFamily="50" charset="-128"/>
              </a:rPr>
              <a:t>1</a:t>
            </a:r>
            <a:r>
              <a:rPr kumimoji="1" lang="ja-JP" altLang="en-US" sz="1200" dirty="0">
                <a:latin typeface="メイリオ" panose="020B0604030504040204" pitchFamily="50" charset="-128"/>
                <a:ea typeface="メイリオ" panose="020B0604030504040204" pitchFamily="50" charset="-128"/>
              </a:rPr>
              <a:t>つ回答） 。</a:t>
            </a:r>
          </a:p>
        </p:txBody>
      </p:sp>
      <p:sp>
        <p:nvSpPr>
          <p:cNvPr id="57" name="角丸四角形 56"/>
          <p:cNvSpPr/>
          <p:nvPr/>
        </p:nvSpPr>
        <p:spPr bwMode="gray">
          <a:xfrm>
            <a:off x="316436" y="2952678"/>
            <a:ext cx="6300000" cy="252000"/>
          </a:xfrm>
          <a:prstGeom prst="roundRect">
            <a:avLst/>
          </a:prstGeom>
          <a:solidFill>
            <a:srgbClr val="F7AC1D"/>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ja-JP" altLang="en-US" sz="1400" b="1" dirty="0">
                <a:solidFill>
                  <a:schemeClr val="bg1"/>
                </a:solidFill>
                <a:latin typeface="メイリオ" panose="020B0604030504040204" pitchFamily="50" charset="-128"/>
                <a:ea typeface="メイリオ" panose="020B0604030504040204" pitchFamily="50" charset="-128"/>
              </a:rPr>
              <a:t>３．これまでの検討状況について</a:t>
            </a:r>
          </a:p>
        </p:txBody>
      </p:sp>
      <p:sp>
        <p:nvSpPr>
          <p:cNvPr id="66" name="テキスト ボックス 65"/>
          <p:cNvSpPr txBox="1"/>
          <p:nvPr/>
        </p:nvSpPr>
        <p:spPr>
          <a:xfrm>
            <a:off x="316436" y="3235715"/>
            <a:ext cx="6300000" cy="226591"/>
          </a:xfrm>
          <a:prstGeom prst="rect">
            <a:avLst/>
          </a:prstGeom>
          <a:noFill/>
        </p:spPr>
        <p:txBody>
          <a:bodyPr wrap="square" lIns="36000" tIns="36000" rIns="36000" bIns="36000" rtlCol="0" anchor="t" anchorCtr="0">
            <a:noAutofit/>
          </a:bodyPr>
          <a:lstStyle/>
          <a:p>
            <a:pPr>
              <a:spcBef>
                <a:spcPts val="0"/>
              </a:spcBef>
              <a:buSzPct val="100000"/>
              <a:tabLst>
                <a:tab pos="177800" algn="l"/>
              </a:tabLst>
            </a:pPr>
            <a:r>
              <a:rPr kumimoji="1" lang="ja-JP" altLang="en-US" sz="1200" dirty="0">
                <a:latin typeface="メイリオ" panose="020B0604030504040204" pitchFamily="50" charset="-128"/>
                <a:ea typeface="メイリオ" panose="020B0604030504040204" pitchFamily="50" charset="-128"/>
              </a:rPr>
              <a:t>◆</a:t>
            </a:r>
            <a:r>
              <a:rPr kumimoji="1" lang="ja-JP" altLang="en-US" sz="1200" b="1" u="sng" dirty="0">
                <a:latin typeface="メイリオ" panose="020B0604030504040204" pitchFamily="50" charset="-128"/>
                <a:ea typeface="メイリオ" panose="020B0604030504040204" pitchFamily="50" charset="-128"/>
              </a:rPr>
              <a:t>イベント前</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断熱</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リフォームに興味ありましたか。最も当てはまるものをお選び</a:t>
            </a:r>
            <a:br>
              <a:rPr kumimoji="1" lang="en-US" altLang="ja-JP" sz="1200" dirty="0">
                <a:latin typeface="メイリオ" panose="020B0604030504040204" pitchFamily="50" charset="-128"/>
                <a:ea typeface="メイリオ" panose="020B0604030504040204" pitchFamily="50" charset="-128"/>
              </a:rPr>
            </a:br>
            <a:r>
              <a:rPr kumimoji="1" lang="en-US" altLang="ja-JP" sz="1200" dirty="0">
                <a:latin typeface="メイリオ" panose="020B0604030504040204" pitchFamily="50" charset="-128"/>
                <a:ea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rPr>
              <a:t>ください（</a:t>
            </a:r>
            <a:r>
              <a:rPr kumimoji="1" lang="en-US" altLang="ja-JP" sz="1200" dirty="0">
                <a:latin typeface="メイリオ" panose="020B0604030504040204" pitchFamily="50" charset="-128"/>
                <a:ea typeface="メイリオ" panose="020B0604030504040204" pitchFamily="50" charset="-128"/>
              </a:rPr>
              <a:t>1</a:t>
            </a:r>
            <a:r>
              <a:rPr kumimoji="1" lang="ja-JP" altLang="en-US" sz="1200" dirty="0">
                <a:latin typeface="メイリオ" panose="020B0604030504040204" pitchFamily="50" charset="-128"/>
                <a:ea typeface="メイリオ" panose="020B0604030504040204" pitchFamily="50" charset="-128"/>
              </a:rPr>
              <a:t>つ回答） 。</a:t>
            </a:r>
          </a:p>
        </p:txBody>
      </p:sp>
      <p:grpSp>
        <p:nvGrpSpPr>
          <p:cNvPr id="6" name="グループ化 5"/>
          <p:cNvGrpSpPr/>
          <p:nvPr/>
        </p:nvGrpSpPr>
        <p:grpSpPr>
          <a:xfrm>
            <a:off x="1381760" y="339583"/>
            <a:ext cx="5281463" cy="579362"/>
            <a:chOff x="1381760" y="339583"/>
            <a:chExt cx="5281463" cy="579362"/>
          </a:xfrm>
        </p:grpSpPr>
        <p:sp>
          <p:nvSpPr>
            <p:cNvPr id="74" name="正方形/長方形 73"/>
            <p:cNvSpPr/>
            <p:nvPr/>
          </p:nvSpPr>
          <p:spPr bwMode="gray">
            <a:xfrm>
              <a:off x="1381760" y="339583"/>
              <a:ext cx="5281463" cy="388620"/>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Font typeface="Wingdings 2" pitchFamily="18" charset="2"/>
                <a:buNone/>
              </a:pPr>
              <a:r>
                <a:rPr kumimoji="1" lang="ja-JP" altLang="en-US" sz="2000" b="1" dirty="0">
                  <a:solidFill>
                    <a:srgbClr val="F7AC1D"/>
                  </a:solidFill>
                  <a:latin typeface="メイリオ" panose="020B0604030504040204" pitchFamily="50" charset="-128"/>
                  <a:ea typeface="メイリオ" panose="020B0604030504040204" pitchFamily="50" charset="-128"/>
                </a:rPr>
                <a:t>住宅のリフォーム意向実態アンケート</a:t>
              </a:r>
            </a:p>
          </p:txBody>
        </p:sp>
        <p:sp>
          <p:nvSpPr>
            <p:cNvPr id="80" name="テキスト ボックス 79"/>
            <p:cNvSpPr txBox="1"/>
            <p:nvPr/>
          </p:nvSpPr>
          <p:spPr>
            <a:xfrm>
              <a:off x="1736689" y="692354"/>
              <a:ext cx="4680000" cy="226591"/>
            </a:xfrm>
            <a:prstGeom prst="rect">
              <a:avLst/>
            </a:prstGeom>
            <a:noFill/>
          </p:spPr>
          <p:txBody>
            <a:bodyPr wrap="square" lIns="36000" tIns="36000" rIns="36000" bIns="36000" rtlCol="0" anchor="ctr" anchorCtr="0">
              <a:noAutofit/>
            </a:bodyPr>
            <a:lstStyle/>
            <a:p>
              <a:pPr algn="ctr">
                <a:spcBef>
                  <a:spcPts val="0"/>
                </a:spcBef>
                <a:buSzPct val="100000"/>
              </a:pPr>
              <a:r>
                <a:rPr kumimoji="1" lang="ja-JP" altLang="en-US" sz="1000" dirty="0">
                  <a:latin typeface="メイリオ" panose="020B0604030504040204" pitchFamily="50" charset="-128"/>
                  <a:ea typeface="メイリオ" panose="020B0604030504040204" pitchFamily="50" charset="-128"/>
                </a:rPr>
                <a:t>住宅のリフォーム意向を調査しています。わかる範囲でお答えください。</a:t>
              </a:r>
            </a:p>
          </p:txBody>
        </p:sp>
      </p:grpSp>
      <p:sp>
        <p:nvSpPr>
          <p:cNvPr id="99" name="テキスト ボックス 98"/>
          <p:cNvSpPr txBox="1"/>
          <p:nvPr/>
        </p:nvSpPr>
        <p:spPr>
          <a:xfrm>
            <a:off x="279000" y="1255819"/>
            <a:ext cx="6300000" cy="401618"/>
          </a:xfrm>
          <a:prstGeom prst="rect">
            <a:avLst/>
          </a:prstGeom>
          <a:noFill/>
        </p:spPr>
        <p:txBody>
          <a:bodyPr wrap="square" lIns="36000" tIns="36000" rIns="36000" bIns="36000" rtlCol="0" anchor="t" anchorCtr="0">
            <a:noAutofit/>
          </a:bodyPr>
          <a:lstStyle/>
          <a:p>
            <a:pPr>
              <a:spcBef>
                <a:spcPts val="0"/>
              </a:spcBef>
              <a:buSzPct val="100000"/>
              <a:tabLst>
                <a:tab pos="450850" algn="l"/>
              </a:tabLst>
            </a:pPr>
            <a:r>
              <a:rPr kumimoji="1" lang="ja-JP" altLang="en-US" sz="1050" dirty="0">
                <a:latin typeface="メイリオ" panose="020B0604030504040204" pitchFamily="50" charset="-128"/>
                <a:ea typeface="メイリオ" panose="020B0604030504040204" pitchFamily="50" charset="-128"/>
              </a:rPr>
              <a:t>性別　</a:t>
            </a:r>
            <a:r>
              <a:rPr kumimoji="1" lang="en-US" altLang="ja-JP" sz="105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 男性　□ 女性　□ その他</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tabLst>
                <a:tab pos="450850" algn="l"/>
              </a:tabLst>
            </a:pPr>
            <a:r>
              <a:rPr kumimoji="1" lang="ja-JP" altLang="en-US" sz="1050" dirty="0">
                <a:latin typeface="メイリオ" panose="020B0604030504040204" pitchFamily="50" charset="-128"/>
                <a:ea typeface="メイリオ" panose="020B0604030504040204" pitchFamily="50" charset="-128"/>
              </a:rPr>
              <a:t>年齢　</a:t>
            </a:r>
            <a:r>
              <a:rPr kumimoji="1" lang="en-US" altLang="ja-JP" sz="105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 </a:t>
            </a:r>
            <a:r>
              <a:rPr kumimoji="1" lang="en-US" altLang="ja-JP" sz="1050" dirty="0">
                <a:latin typeface="メイリオ" panose="020B0604030504040204" pitchFamily="50" charset="-128"/>
                <a:ea typeface="メイリオ" panose="020B0604030504040204" pitchFamily="50" charset="-128"/>
              </a:rPr>
              <a:t>10</a:t>
            </a:r>
            <a:r>
              <a:rPr kumimoji="1" lang="ja-JP" altLang="en-US" sz="1050" dirty="0">
                <a:latin typeface="メイリオ" panose="020B0604030504040204" pitchFamily="50" charset="-128"/>
                <a:ea typeface="メイリオ" panose="020B0604030504040204" pitchFamily="50" charset="-128"/>
              </a:rPr>
              <a:t>代以下　□ </a:t>
            </a:r>
            <a:r>
              <a:rPr kumimoji="1" lang="en-US" altLang="ja-JP" sz="1050" dirty="0">
                <a:latin typeface="メイリオ" panose="020B0604030504040204" pitchFamily="50" charset="-128"/>
                <a:ea typeface="メイリオ" panose="020B0604030504040204" pitchFamily="50" charset="-128"/>
              </a:rPr>
              <a:t>20</a:t>
            </a:r>
            <a:r>
              <a:rPr kumimoji="1" lang="ja-JP" altLang="en-US" sz="1050" dirty="0">
                <a:latin typeface="メイリオ" panose="020B0604030504040204" pitchFamily="50" charset="-128"/>
                <a:ea typeface="メイリオ" panose="020B0604030504040204" pitchFamily="50" charset="-128"/>
              </a:rPr>
              <a:t>代　□ </a:t>
            </a:r>
            <a:r>
              <a:rPr kumimoji="1" lang="en-US" altLang="ja-JP" sz="1050" dirty="0">
                <a:latin typeface="メイリオ" panose="020B0604030504040204" pitchFamily="50" charset="-128"/>
                <a:ea typeface="メイリオ" panose="020B0604030504040204" pitchFamily="50" charset="-128"/>
              </a:rPr>
              <a:t>30</a:t>
            </a:r>
            <a:r>
              <a:rPr kumimoji="1" lang="ja-JP" altLang="en-US" sz="1050" dirty="0">
                <a:latin typeface="メイリオ" panose="020B0604030504040204" pitchFamily="50" charset="-128"/>
                <a:ea typeface="メイリオ" panose="020B0604030504040204" pitchFamily="50" charset="-128"/>
              </a:rPr>
              <a:t>代　□ </a:t>
            </a:r>
            <a:r>
              <a:rPr kumimoji="1" lang="en-US" altLang="ja-JP" sz="1050" dirty="0">
                <a:latin typeface="メイリオ" panose="020B0604030504040204" pitchFamily="50" charset="-128"/>
                <a:ea typeface="メイリオ" panose="020B0604030504040204" pitchFamily="50" charset="-128"/>
              </a:rPr>
              <a:t>40</a:t>
            </a:r>
            <a:r>
              <a:rPr kumimoji="1" lang="ja-JP" altLang="en-US" sz="1050" dirty="0">
                <a:latin typeface="メイリオ" panose="020B0604030504040204" pitchFamily="50" charset="-128"/>
                <a:ea typeface="メイリオ" panose="020B0604030504040204" pitchFamily="50" charset="-128"/>
              </a:rPr>
              <a:t>代　□ </a:t>
            </a:r>
            <a:r>
              <a:rPr kumimoji="1" lang="en-US" altLang="ja-JP" sz="1050" dirty="0">
                <a:latin typeface="メイリオ" panose="020B0604030504040204" pitchFamily="50" charset="-128"/>
                <a:ea typeface="メイリオ" panose="020B0604030504040204" pitchFamily="50" charset="-128"/>
              </a:rPr>
              <a:t>50</a:t>
            </a:r>
            <a:r>
              <a:rPr kumimoji="1" lang="ja-JP" altLang="en-US" sz="1050" dirty="0">
                <a:latin typeface="メイリオ" panose="020B0604030504040204" pitchFamily="50" charset="-128"/>
                <a:ea typeface="メイリオ" panose="020B0604030504040204" pitchFamily="50" charset="-128"/>
              </a:rPr>
              <a:t>代　□ </a:t>
            </a:r>
            <a:r>
              <a:rPr kumimoji="1" lang="en-US" altLang="ja-JP" sz="1050" dirty="0">
                <a:latin typeface="メイリオ" panose="020B0604030504040204" pitchFamily="50" charset="-128"/>
                <a:ea typeface="メイリオ" panose="020B0604030504040204" pitchFamily="50" charset="-128"/>
              </a:rPr>
              <a:t>60</a:t>
            </a:r>
            <a:r>
              <a:rPr kumimoji="1" lang="ja-JP" altLang="en-US" sz="1050" dirty="0">
                <a:latin typeface="メイリオ" panose="020B0604030504040204" pitchFamily="50" charset="-128"/>
                <a:ea typeface="メイリオ" panose="020B0604030504040204" pitchFamily="50" charset="-128"/>
              </a:rPr>
              <a:t>代　□ </a:t>
            </a:r>
            <a:r>
              <a:rPr kumimoji="1" lang="en-US" altLang="ja-JP" sz="1050" dirty="0">
                <a:latin typeface="メイリオ" panose="020B0604030504040204" pitchFamily="50" charset="-128"/>
                <a:ea typeface="メイリオ" panose="020B0604030504040204" pitchFamily="50" charset="-128"/>
              </a:rPr>
              <a:t>70</a:t>
            </a:r>
            <a:r>
              <a:rPr kumimoji="1" lang="ja-JP" altLang="en-US" sz="1050" dirty="0">
                <a:latin typeface="メイリオ" panose="020B0604030504040204" pitchFamily="50" charset="-128"/>
                <a:ea typeface="メイリオ" panose="020B0604030504040204" pitchFamily="50" charset="-128"/>
              </a:rPr>
              <a:t>代以上</a:t>
            </a:r>
            <a:endParaRPr kumimoji="1" lang="en-US" altLang="ja-JP" sz="1050" dirty="0">
              <a:latin typeface="メイリオ" panose="020B0604030504040204" pitchFamily="50" charset="-128"/>
              <a:ea typeface="メイリオ" panose="020B0604030504040204" pitchFamily="50" charset="-128"/>
            </a:endParaRPr>
          </a:p>
        </p:txBody>
      </p:sp>
      <p:sp>
        <p:nvSpPr>
          <p:cNvPr id="380" name="角丸四角形 379"/>
          <p:cNvSpPr/>
          <p:nvPr/>
        </p:nvSpPr>
        <p:spPr bwMode="gray">
          <a:xfrm>
            <a:off x="316436" y="5601072"/>
            <a:ext cx="6300000" cy="252000"/>
          </a:xfrm>
          <a:prstGeom prst="roundRect">
            <a:avLst/>
          </a:prstGeom>
          <a:solidFill>
            <a:srgbClr val="F7AC1D"/>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ja-JP" altLang="en-US" sz="1400" b="1" dirty="0">
                <a:solidFill>
                  <a:schemeClr val="bg1"/>
                </a:solidFill>
                <a:latin typeface="メイリオ" panose="020B0604030504040204" pitchFamily="50" charset="-128"/>
                <a:ea typeface="メイリオ" panose="020B0604030504040204" pitchFamily="50" charset="-128"/>
              </a:rPr>
              <a:t>５．実施意向の理由について</a:t>
            </a:r>
          </a:p>
        </p:txBody>
      </p:sp>
      <p:sp>
        <p:nvSpPr>
          <p:cNvPr id="381" name="テキスト ボックス 380"/>
          <p:cNvSpPr txBox="1"/>
          <p:nvPr/>
        </p:nvSpPr>
        <p:spPr>
          <a:xfrm>
            <a:off x="316436" y="6289816"/>
            <a:ext cx="6300000" cy="242066"/>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1200" dirty="0">
                <a:latin typeface="メイリオ" panose="020B0604030504040204" pitchFamily="50" charset="-128"/>
                <a:ea typeface="メイリオ" panose="020B0604030504040204" pitchFamily="50" charset="-128"/>
              </a:rPr>
              <a:t>◆なぜ、断熱リフォームに興味を持ちましたか（</a:t>
            </a:r>
            <a:r>
              <a:rPr kumimoji="1" lang="en-US" altLang="ja-JP" sz="1200" dirty="0">
                <a:latin typeface="メイリオ" panose="020B0604030504040204" pitchFamily="50" charset="-128"/>
                <a:ea typeface="メイリオ" panose="020B0604030504040204" pitchFamily="50" charset="-128"/>
              </a:rPr>
              <a:t>3</a:t>
            </a:r>
            <a:r>
              <a:rPr kumimoji="1" lang="ja-JP" altLang="en-US" sz="1200" dirty="0">
                <a:latin typeface="メイリオ" panose="020B0604030504040204" pitchFamily="50" charset="-128"/>
                <a:ea typeface="メイリオ" panose="020B0604030504040204" pitchFamily="50" charset="-128"/>
              </a:rPr>
              <a:t>つまで） 。</a:t>
            </a:r>
          </a:p>
        </p:txBody>
      </p:sp>
      <p:sp>
        <p:nvSpPr>
          <p:cNvPr id="594" name="テキスト ボックス 593"/>
          <p:cNvSpPr txBox="1"/>
          <p:nvPr/>
        </p:nvSpPr>
        <p:spPr>
          <a:xfrm>
            <a:off x="287338" y="2396192"/>
            <a:ext cx="3346408" cy="496085"/>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今後</a:t>
            </a:r>
            <a:r>
              <a:rPr kumimoji="1" lang="en-US" altLang="ja-JP" sz="1050" dirty="0">
                <a:latin typeface="メイリオ" panose="020B0604030504040204" pitchFamily="50" charset="-128"/>
                <a:ea typeface="メイリオ" panose="020B0604030504040204" pitchFamily="50" charset="-128"/>
              </a:rPr>
              <a:t>3</a:t>
            </a:r>
            <a:r>
              <a:rPr kumimoji="1" lang="ja-JP" altLang="en-US" sz="1050" dirty="0">
                <a:latin typeface="メイリオ" panose="020B0604030504040204" pitchFamily="50" charset="-128"/>
                <a:ea typeface="メイリオ" panose="020B0604030504040204" pitchFamily="50" charset="-128"/>
              </a:rPr>
              <a:t>年以内にリフォームを予定している</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予定はないが、いつかリフォームしたい</a:t>
            </a: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予定はなく、リフォーム実施意向もない</a:t>
            </a:r>
            <a:endParaRPr kumimoji="1" lang="en-US" altLang="ja-JP" sz="1050" dirty="0">
              <a:latin typeface="メイリオ" panose="020B0604030504040204" pitchFamily="50" charset="-128"/>
              <a:ea typeface="メイリオ" panose="020B0604030504040204" pitchFamily="50" charset="-128"/>
            </a:endParaRPr>
          </a:p>
        </p:txBody>
      </p:sp>
      <p:sp>
        <p:nvSpPr>
          <p:cNvPr id="610" name="テキスト ボックス 609"/>
          <p:cNvSpPr txBox="1"/>
          <p:nvPr/>
        </p:nvSpPr>
        <p:spPr>
          <a:xfrm>
            <a:off x="287338" y="3623967"/>
            <a:ext cx="2802103" cy="727091"/>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すでに実施したことがある</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内容を知っていて、興味もあった</a:t>
            </a: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内容は知っていたが、興味はなかった</a:t>
            </a: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知らなかった</a:t>
            </a:r>
            <a:endParaRPr kumimoji="1" lang="en-US" altLang="ja-JP" sz="1050" dirty="0">
              <a:latin typeface="メイリオ" panose="020B0604030504040204" pitchFamily="50" charset="-128"/>
              <a:ea typeface="メイリオ" panose="020B0604030504040204" pitchFamily="50" charset="-128"/>
            </a:endParaRPr>
          </a:p>
        </p:txBody>
      </p:sp>
      <p:sp>
        <p:nvSpPr>
          <p:cNvPr id="685" name="テキスト ボックス 684"/>
          <p:cNvSpPr txBox="1"/>
          <p:nvPr/>
        </p:nvSpPr>
        <p:spPr>
          <a:xfrm>
            <a:off x="287338" y="6530165"/>
            <a:ext cx="5302238" cy="727091"/>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a:t>
            </a:r>
            <a:r>
              <a:rPr kumimoji="1" lang="en-US" altLang="ja-JP" sz="1050" dirty="0">
                <a:latin typeface="メイリオ" panose="020B0604030504040204" pitchFamily="50" charset="-128"/>
                <a:ea typeface="メイリオ" panose="020B0604030504040204" pitchFamily="50" charset="-128"/>
              </a:rPr>
              <a:t>CO</a:t>
            </a:r>
            <a:r>
              <a:rPr kumimoji="1" lang="ja-JP" altLang="en-US" sz="1050" dirty="0">
                <a:latin typeface="メイリオ" panose="020B0604030504040204" pitchFamily="50" charset="-128"/>
                <a:ea typeface="メイリオ" panose="020B0604030504040204" pitchFamily="50" charset="-128"/>
              </a:rPr>
              <a:t>２削減に貢献するため</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光熱費が安くなるなど経済的なメリットが期待できるため</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住環境が快適になるため</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疾患のリスクの軽減が期待できるため</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その他（　　　　　　　　　　　　　　　　　　　　　　　　　　　　　　）</a:t>
            </a:r>
            <a:endParaRPr kumimoji="1" lang="en-US" altLang="ja-JP" sz="1050" dirty="0">
              <a:latin typeface="メイリオ" panose="020B0604030504040204" pitchFamily="50" charset="-128"/>
              <a:ea typeface="メイリオ" panose="020B0604030504040204" pitchFamily="50" charset="-128"/>
            </a:endParaRPr>
          </a:p>
        </p:txBody>
      </p:sp>
      <p:sp>
        <p:nvSpPr>
          <p:cNvPr id="626" name="テキスト ボックス 625"/>
          <p:cNvSpPr txBox="1"/>
          <p:nvPr/>
        </p:nvSpPr>
        <p:spPr>
          <a:xfrm>
            <a:off x="287337" y="4887432"/>
            <a:ext cx="4320000" cy="727091"/>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すでに実施した</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機会があれば実施したい</a:t>
            </a: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興味はあるが、実施対象には入らない</a:t>
            </a: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断熱リフォームに興味がない</a:t>
            </a:r>
            <a:endParaRPr kumimoji="1" lang="en-US" altLang="ja-JP" sz="1050" dirty="0">
              <a:latin typeface="メイリオ" panose="020B0604030504040204" pitchFamily="50" charset="-128"/>
              <a:ea typeface="メイリオ" panose="020B0604030504040204" pitchFamily="50" charset="-128"/>
            </a:endParaRPr>
          </a:p>
        </p:txBody>
      </p:sp>
      <p:grpSp>
        <p:nvGrpSpPr>
          <p:cNvPr id="703" name="グループ化 702"/>
          <p:cNvGrpSpPr/>
          <p:nvPr/>
        </p:nvGrpSpPr>
        <p:grpSpPr>
          <a:xfrm>
            <a:off x="278999" y="7431565"/>
            <a:ext cx="6300001" cy="1016145"/>
            <a:chOff x="278999" y="7527107"/>
            <a:chExt cx="6300001" cy="1016145"/>
          </a:xfrm>
        </p:grpSpPr>
        <p:grpSp>
          <p:nvGrpSpPr>
            <p:cNvPr id="704" name="グループ化 703"/>
            <p:cNvGrpSpPr/>
            <p:nvPr/>
          </p:nvGrpSpPr>
          <p:grpSpPr>
            <a:xfrm>
              <a:off x="278999" y="7527107"/>
              <a:ext cx="6300001" cy="473763"/>
              <a:chOff x="278999" y="7527107"/>
              <a:chExt cx="6300001" cy="473763"/>
            </a:xfrm>
          </p:grpSpPr>
          <p:sp>
            <p:nvSpPr>
              <p:cNvPr id="735" name="角丸四角形 734"/>
              <p:cNvSpPr/>
              <p:nvPr/>
            </p:nvSpPr>
            <p:spPr bwMode="gray">
              <a:xfrm>
                <a:off x="279000" y="7527107"/>
                <a:ext cx="6300000" cy="252000"/>
              </a:xfrm>
              <a:prstGeom prst="roundRect">
                <a:avLst/>
              </a:prstGeom>
              <a:solidFill>
                <a:srgbClr val="F7AC1D"/>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ja-JP" altLang="en-US" sz="1400" b="1" dirty="0">
                    <a:solidFill>
                      <a:schemeClr val="bg1"/>
                    </a:solidFill>
                    <a:latin typeface="メイリオ" panose="020B0604030504040204" pitchFamily="50" charset="-128"/>
                    <a:ea typeface="メイリオ" panose="020B0604030504040204" pitchFamily="50" charset="-128"/>
                  </a:rPr>
                  <a:t>６．追跡アンケートへのご協力のお願い</a:t>
                </a:r>
              </a:p>
            </p:txBody>
          </p:sp>
          <p:sp>
            <p:nvSpPr>
              <p:cNvPr id="736" name="テキスト ボックス 735"/>
              <p:cNvSpPr txBox="1"/>
              <p:nvPr/>
            </p:nvSpPr>
            <p:spPr>
              <a:xfrm>
                <a:off x="278999" y="7774279"/>
                <a:ext cx="6300000" cy="226591"/>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WEB</a:t>
                </a:r>
                <a:r>
                  <a:rPr kumimoji="1" lang="ja-JP" altLang="en-US" sz="1200" dirty="0">
                    <a:latin typeface="メイリオ" panose="020B0604030504040204" pitchFamily="50" charset="-128"/>
                    <a:ea typeface="メイリオ" panose="020B0604030504040204" pitchFamily="50" charset="-128"/>
                  </a:rPr>
                  <a:t>アンケート実施のためメールアドレスをご記入ください</a:t>
                </a:r>
                <a:r>
                  <a:rPr kumimoji="1" lang="ja-JP" altLang="en-US" sz="1200" baseline="30000" dirty="0">
                    <a:latin typeface="メイリオ" panose="020B0604030504040204" pitchFamily="50" charset="-128"/>
                    <a:ea typeface="メイリオ" panose="020B0604030504040204" pitchFamily="50" charset="-128"/>
                  </a:rPr>
                  <a:t>*</a:t>
                </a:r>
                <a:r>
                  <a:rPr kumimoji="1" lang="en-US" altLang="ja-JP" sz="1200" baseline="30000" dirty="0">
                    <a:latin typeface="メイリオ" panose="020B0604030504040204" pitchFamily="50" charset="-128"/>
                    <a:ea typeface="メイリオ" panose="020B0604030504040204" pitchFamily="50" charset="-128"/>
                  </a:rPr>
                  <a:t>1</a:t>
                </a:r>
                <a:r>
                  <a:rPr kumimoji="1" lang="ja-JP" altLang="en-US" sz="1200" dirty="0" err="1">
                    <a:latin typeface="メイリオ" panose="020B0604030504040204" pitchFamily="50" charset="-128"/>
                    <a:ea typeface="メイリオ" panose="020B0604030504040204" pitchFamily="50" charset="-128"/>
                  </a:rPr>
                  <a:t>。</a:t>
                </a:r>
                <a:endParaRPr kumimoji="1" lang="ja-JP" altLang="en-US" sz="1200" dirty="0">
                  <a:latin typeface="メイリオ" panose="020B0604030504040204" pitchFamily="50" charset="-128"/>
                  <a:ea typeface="メイリオ" panose="020B0604030504040204" pitchFamily="50" charset="-128"/>
                </a:endParaRPr>
              </a:p>
            </p:txBody>
          </p:sp>
        </p:grpSp>
        <p:grpSp>
          <p:nvGrpSpPr>
            <p:cNvPr id="705" name="グループ化 704"/>
            <p:cNvGrpSpPr/>
            <p:nvPr/>
          </p:nvGrpSpPr>
          <p:grpSpPr>
            <a:xfrm>
              <a:off x="278999" y="8039411"/>
              <a:ext cx="6300001" cy="503841"/>
              <a:chOff x="278999" y="7885586"/>
              <a:chExt cx="6300001" cy="503841"/>
            </a:xfrm>
          </p:grpSpPr>
          <p:sp>
            <p:nvSpPr>
              <p:cNvPr id="706" name="テキスト ボックス 705"/>
              <p:cNvSpPr txBox="1"/>
              <p:nvPr/>
            </p:nvSpPr>
            <p:spPr>
              <a:xfrm>
                <a:off x="4268892" y="7885586"/>
                <a:ext cx="2301772" cy="226591"/>
              </a:xfrm>
              <a:prstGeom prst="rect">
                <a:avLst/>
              </a:prstGeom>
              <a:noFill/>
            </p:spPr>
            <p:txBody>
              <a:bodyPr wrap="square" lIns="36000" tIns="36000" rIns="36000" bIns="36000" rtlCol="0" anchor="t" anchorCtr="0">
                <a:noAutofit/>
              </a:bodyPr>
              <a:lstStyle/>
              <a:p>
                <a:pPr>
                  <a:spcBef>
                    <a:spcPts val="0"/>
                  </a:spcBef>
                  <a:buSzPct val="100000"/>
                </a:pPr>
                <a:r>
                  <a:rPr kumimoji="1" lang="en-US" altLang="ja-JP" sz="105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以下は下から選択して下さい</a:t>
                </a:r>
              </a:p>
            </p:txBody>
          </p:sp>
          <p:sp>
            <p:nvSpPr>
              <p:cNvPr id="707" name="テキスト ボックス 706"/>
              <p:cNvSpPr txBox="1"/>
              <p:nvPr/>
            </p:nvSpPr>
            <p:spPr>
              <a:xfrm>
                <a:off x="279000" y="8162836"/>
                <a:ext cx="6300000" cy="226591"/>
              </a:xfrm>
              <a:prstGeom prst="rect">
                <a:avLst/>
              </a:prstGeom>
              <a:noFill/>
            </p:spPr>
            <p:txBody>
              <a:bodyPr wrap="square" lIns="36000" tIns="36000" rIns="36000" bIns="36000" rtlCol="0" anchor="t" anchorCtr="0">
                <a:noAutofit/>
              </a:bodyPr>
              <a:lstStyle/>
              <a:p>
                <a:pPr>
                  <a:spcBef>
                    <a:spcPts val="0"/>
                  </a:spcBef>
                  <a:buSzPct val="100000"/>
                  <a:tabLst>
                    <a:tab pos="1168400" algn="l"/>
                  </a:tabLst>
                </a:pPr>
                <a:r>
                  <a:rPr kumimoji="1" lang="en-US" altLang="ja-JP" sz="900" dirty="0">
                    <a:latin typeface="メイリオ" panose="020B0604030504040204" pitchFamily="50" charset="-128"/>
                    <a:ea typeface="メイリオ" panose="020B0604030504040204" pitchFamily="50" charset="-128"/>
                  </a:rPr>
                  <a:t>□ docomo.ne.jp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ezweb.ne.jp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i.softbank.jp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softbank.ne.jp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yahoo.co.jp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gmail.com</a:t>
                </a:r>
              </a:p>
              <a:p>
                <a:pPr>
                  <a:spcBef>
                    <a:spcPts val="0"/>
                  </a:spcBef>
                  <a:buSzPct val="100000"/>
                  <a:tabLst>
                    <a:tab pos="1168400" algn="l"/>
                  </a:tabLst>
                </a:pPr>
                <a:r>
                  <a:rPr kumimoji="1" lang="en-US" altLang="ja-JP" sz="900" dirty="0">
                    <a:latin typeface="メイリオ" panose="020B0604030504040204" pitchFamily="50" charset="-128"/>
                    <a:ea typeface="メイリオ" panose="020B0604030504040204" pitchFamily="50" charset="-128"/>
                  </a:rPr>
                  <a:t>□ </a:t>
                </a:r>
                <a:r>
                  <a:rPr kumimoji="1" lang="ja-JP" altLang="en-US" sz="900" dirty="0">
                    <a:latin typeface="メイリオ" panose="020B0604030504040204" pitchFamily="50" charset="-128"/>
                    <a:ea typeface="メイリオ" panose="020B0604030504040204" pitchFamily="50" charset="-128"/>
                  </a:rPr>
                  <a:t>その他（　　　　　　　　　　　　　　　　）</a:t>
                </a:r>
              </a:p>
            </p:txBody>
          </p:sp>
          <p:cxnSp>
            <p:nvCxnSpPr>
              <p:cNvPr id="708" name="直線コネクタ 707"/>
              <p:cNvCxnSpPr/>
              <p:nvPr/>
            </p:nvCxnSpPr>
            <p:spPr>
              <a:xfrm>
                <a:off x="278999" y="8112177"/>
                <a:ext cx="398989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
        <p:nvSpPr>
          <p:cNvPr id="36" name="テキスト ボックス 35"/>
          <p:cNvSpPr txBox="1"/>
          <p:nvPr/>
        </p:nvSpPr>
        <p:spPr>
          <a:xfrm>
            <a:off x="298301" y="5889104"/>
            <a:ext cx="6300000" cy="216000"/>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en-US" altLang="ja-JP" sz="900" dirty="0">
                <a:latin typeface="メイリオ" panose="020B0604030504040204" pitchFamily="50" charset="-128"/>
                <a:ea typeface="メイリオ" panose="020B0604030504040204" pitchFamily="50" charset="-128"/>
              </a:rPr>
              <a:t>Q4</a:t>
            </a:r>
            <a:r>
              <a:rPr kumimoji="1" lang="ja-JP" altLang="en-US" sz="900" dirty="0">
                <a:latin typeface="メイリオ" panose="020B0604030504040204" pitchFamily="50" charset="-128"/>
                <a:ea typeface="メイリオ" panose="020B0604030504040204" pitchFamily="50" charset="-128"/>
              </a:rPr>
              <a:t>で「すでに実施した」「機会があれば実施したい」「興味はあるが、実施対象には入らない」の</a:t>
            </a:r>
            <a:endParaRPr kumimoji="1" lang="en-US" altLang="ja-JP" sz="900" dirty="0">
              <a:latin typeface="メイリオ" panose="020B0604030504040204" pitchFamily="50" charset="-128"/>
              <a:ea typeface="メイリオ" panose="020B0604030504040204" pitchFamily="50" charset="-128"/>
            </a:endParaRPr>
          </a:p>
          <a:p>
            <a:pPr>
              <a:spcBef>
                <a:spcPts val="0"/>
              </a:spcBef>
              <a:buSzPct val="100000"/>
              <a:tabLst>
                <a:tab pos="182563" algn="l"/>
              </a:tabLst>
            </a:pPr>
            <a:r>
              <a:rPr kumimoji="1" lang="ja-JP" altLang="en-US" sz="900" dirty="0">
                <a:latin typeface="メイリオ" panose="020B0604030504040204" pitchFamily="50" charset="-128"/>
                <a:ea typeface="メイリオ" panose="020B0604030504040204" pitchFamily="50" charset="-128"/>
              </a:rPr>
              <a:t>いずれかを選択された方にお尋ねします。</a:t>
            </a:r>
            <a:endParaRPr kumimoji="1" lang="en-US" altLang="ja-JP" sz="900" dirty="0">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C3249E81-C297-4ED7-B537-EC6B12F79F1D}"/>
              </a:ext>
            </a:extLst>
          </p:cNvPr>
          <p:cNvSpPr txBox="1"/>
          <p:nvPr/>
        </p:nvSpPr>
        <p:spPr>
          <a:xfrm>
            <a:off x="189000" y="90173"/>
            <a:ext cx="6480000" cy="195814"/>
          </a:xfrm>
          <a:prstGeom prst="rect">
            <a:avLst/>
          </a:prstGeom>
          <a:noFill/>
        </p:spPr>
        <p:txBody>
          <a:bodyPr wrap="square" lIns="36000" tIns="36000" rIns="36000" bIns="36000" rtlCol="0" anchor="ctr" anchorCtr="0">
            <a:noAutofit/>
          </a:bodyPr>
          <a:lstStyle/>
          <a:p>
            <a:pPr algn="ctr">
              <a:spcBef>
                <a:spcPts val="0"/>
              </a:spcBef>
              <a:buSzPct val="100000"/>
            </a:pPr>
            <a:r>
              <a:rPr kumimoji="1" lang="ja-JP" altLang="en-US" sz="700" dirty="0">
                <a:latin typeface="メイリオ" panose="020B0604030504040204" pitchFamily="50" charset="-128"/>
                <a:ea typeface="メイリオ" panose="020B0604030504040204" pitchFamily="50" charset="-128"/>
              </a:rPr>
              <a:t>本アンケートは、環境省「脱炭素ライフスタイル推進事業の高度化検討等委託業務」の一環で実施しています。</a:t>
            </a:r>
          </a:p>
        </p:txBody>
      </p:sp>
      <p:grpSp>
        <p:nvGrpSpPr>
          <p:cNvPr id="37" name="グループ化 36">
            <a:extLst>
              <a:ext uri="{FF2B5EF4-FFF2-40B4-BE49-F238E27FC236}">
                <a16:creationId xmlns:a16="http://schemas.microsoft.com/office/drawing/2014/main" id="{508ED35A-6745-42B2-AE0D-6ACA09201A3C}"/>
              </a:ext>
            </a:extLst>
          </p:cNvPr>
          <p:cNvGrpSpPr/>
          <p:nvPr/>
        </p:nvGrpSpPr>
        <p:grpSpPr>
          <a:xfrm>
            <a:off x="277941" y="8660450"/>
            <a:ext cx="6301059" cy="1127621"/>
            <a:chOff x="277941" y="8660450"/>
            <a:chExt cx="6301059" cy="1127621"/>
          </a:xfrm>
        </p:grpSpPr>
        <p:grpSp>
          <p:nvGrpSpPr>
            <p:cNvPr id="38" name="グループ化 37">
              <a:extLst>
                <a:ext uri="{FF2B5EF4-FFF2-40B4-BE49-F238E27FC236}">
                  <a16:creationId xmlns:a16="http://schemas.microsoft.com/office/drawing/2014/main" id="{3238C2DC-BC90-4391-B9B8-06ED3953AC8D}"/>
                </a:ext>
              </a:extLst>
            </p:cNvPr>
            <p:cNvGrpSpPr/>
            <p:nvPr/>
          </p:nvGrpSpPr>
          <p:grpSpPr>
            <a:xfrm>
              <a:off x="277941" y="8883574"/>
              <a:ext cx="6301059" cy="904497"/>
              <a:chOff x="277941" y="8883574"/>
              <a:chExt cx="6301059" cy="904497"/>
            </a:xfrm>
          </p:grpSpPr>
          <p:sp>
            <p:nvSpPr>
              <p:cNvPr id="40" name="正方形/長方形 39">
                <a:extLst>
                  <a:ext uri="{FF2B5EF4-FFF2-40B4-BE49-F238E27FC236}">
                    <a16:creationId xmlns:a16="http://schemas.microsoft.com/office/drawing/2014/main" id="{32E1C226-EEDD-4F47-AA0F-F3B91875BB01}"/>
                  </a:ext>
                </a:extLst>
              </p:cNvPr>
              <p:cNvSpPr/>
              <p:nvPr/>
            </p:nvSpPr>
            <p:spPr bwMode="gray">
              <a:xfrm>
                <a:off x="277941" y="8883574"/>
                <a:ext cx="6300000" cy="711361"/>
              </a:xfrm>
              <a:prstGeom prst="rect">
                <a:avLst/>
              </a:prstGeom>
              <a:solidFill>
                <a:schemeClr val="bg1">
                  <a:lumMod val="85000"/>
                </a:schemeClr>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tabLst>
                    <a:tab pos="144000" algn="l"/>
                  </a:tabLst>
                </a:pPr>
                <a:r>
                  <a:rPr kumimoji="1" lang="en-US" altLang="ja-JP" sz="600" dirty="0">
                    <a:ea typeface="メイリオ" panose="020B0604030504040204" pitchFamily="50" charset="-128"/>
                  </a:rPr>
                  <a:t>*1: 	</a:t>
                </a:r>
                <a:r>
                  <a:rPr kumimoji="1" lang="ja-JP" altLang="en-US" sz="600" dirty="0">
                    <a:ea typeface="メイリオ" panose="020B0604030504040204" pitchFamily="50" charset="-128"/>
                  </a:rPr>
                  <a:t>地球温暖化防止にかかる普及啓発活動の改善のため、後日、簡単な</a:t>
                </a:r>
                <a:r>
                  <a:rPr kumimoji="1" lang="en-US" altLang="ja-JP" sz="600" dirty="0">
                    <a:ea typeface="メイリオ" panose="020B0604030504040204" pitchFamily="50" charset="-128"/>
                  </a:rPr>
                  <a:t>WEB</a:t>
                </a:r>
                <a:r>
                  <a:rPr kumimoji="1" lang="ja-JP" altLang="en-US" sz="600" dirty="0">
                    <a:ea typeface="メイリオ" panose="020B0604030504040204" pitchFamily="50" charset="-128"/>
                  </a:rPr>
                  <a:t>アンケートを実施する予定です。ご理解・ご協力をいただけます場合には、アンケートをお送りする</a:t>
                </a:r>
                <a:br>
                  <a:rPr kumimoji="1" lang="en-US" altLang="ja-JP" sz="600" dirty="0">
                    <a:ea typeface="メイリオ" panose="020B0604030504040204" pitchFamily="50" charset="-128"/>
                  </a:rPr>
                </a:b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メールアドレスを上の欄にご記入ください。本</a:t>
                </a:r>
                <a:r>
                  <a:rPr kumimoji="1" lang="en-US" altLang="ja-JP" sz="600" dirty="0">
                    <a:ea typeface="メイリオ" panose="020B0604030504040204" pitchFamily="50" charset="-128"/>
                  </a:rPr>
                  <a:t>WEB</a:t>
                </a:r>
                <a:r>
                  <a:rPr kumimoji="1" lang="ja-JP" altLang="en-US" sz="600" dirty="0">
                    <a:ea typeface="メイリオ" panose="020B0604030504040204" pitchFamily="50" charset="-128"/>
                  </a:rPr>
                  <a:t>アンケートは、環境省事業の一環として、「脱炭素ライフスタイル推進事業の高度化検討等委託業務」受託者が実施します。</a:t>
                </a:r>
                <a:endParaRPr kumimoji="1" lang="en-US" altLang="ja-JP" sz="600" dirty="0">
                  <a:ea typeface="メイリオ" panose="020B0604030504040204" pitchFamily="50" charset="-128"/>
                </a:endParaRPr>
              </a:p>
              <a:p>
                <a:pPr>
                  <a:spcBef>
                    <a:spcPts val="300"/>
                  </a:spcBef>
                  <a:buFont typeface="Wingdings 2" pitchFamily="18" charset="2"/>
                  <a:buNone/>
                  <a:tabLst>
                    <a:tab pos="87313" algn="l"/>
                  </a:tabLst>
                </a:pPr>
                <a:r>
                  <a:rPr kumimoji="1" lang="ja-JP" altLang="en-US" sz="600" dirty="0">
                    <a:ea typeface="メイリオ" panose="020B0604030504040204" pitchFamily="50" charset="-128"/>
                  </a:rPr>
                  <a:t>〇</a:t>
                </a: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迷惑メール防止機能により、</a:t>
                </a:r>
                <a:r>
                  <a:rPr kumimoji="1" lang="en-US" altLang="ja-JP" sz="600" dirty="0">
                    <a:ea typeface="メイリオ" panose="020B0604030504040204" pitchFamily="50" charset="-128"/>
                  </a:rPr>
                  <a:t>WEB</a:t>
                </a:r>
                <a:r>
                  <a:rPr kumimoji="1" lang="ja-JP" altLang="en-US" sz="600" dirty="0">
                    <a:ea typeface="メイリオ" panose="020B0604030504040204" pitchFamily="50" charset="-128"/>
                  </a:rPr>
                  <a:t>アンケートメールが 迷惑メールフォルダやゴミ箱に自動的に振り分けられている可能性があります。一度ご確認頂きますようお願いいたします。</a:t>
                </a:r>
                <a:br>
                  <a:rPr kumimoji="1" lang="en-US" altLang="ja-JP" sz="600" dirty="0">
                    <a:ea typeface="メイリオ" panose="020B0604030504040204" pitchFamily="50" charset="-128"/>
                  </a:rPr>
                </a:b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ご記入いただいたメールアドレス等の個人情報は</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「脱炭素ライフスタイル推進事業の高度化検討等委託業務」において統計･分析処理され</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個別の内容が公表等されることはあり</a:t>
                </a:r>
                <a:br>
                  <a:rPr kumimoji="1" lang="en-US" altLang="ja-JP" sz="600" dirty="0">
                    <a:ea typeface="メイリオ" panose="020B0604030504040204" pitchFamily="50" charset="-128"/>
                  </a:rPr>
                </a:b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ません。また</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個人情報に該当する情報は</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当該業務遂行の目的のみのために利用し</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委託元である環境省</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受託者以外の第三者に開示せず</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厳重に管理します。</a:t>
                </a:r>
                <a:endParaRPr kumimoji="1" lang="en-US" altLang="ja-JP" sz="600" dirty="0">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CDFF7338-F907-4CF4-9886-EE22BF4D3FC9}"/>
                  </a:ext>
                </a:extLst>
              </p:cNvPr>
              <p:cNvSpPr txBox="1"/>
              <p:nvPr/>
            </p:nvSpPr>
            <p:spPr>
              <a:xfrm>
                <a:off x="279000" y="9608071"/>
                <a:ext cx="6300000" cy="180000"/>
              </a:xfrm>
              <a:prstGeom prst="rect">
                <a:avLst/>
              </a:prstGeom>
              <a:noFill/>
            </p:spPr>
            <p:txBody>
              <a:bodyPr wrap="square" lIns="36000" tIns="36000" rIns="36000" bIns="36000" rtlCol="0" anchor="t" anchorCtr="0">
                <a:noAutofit/>
              </a:bodyPr>
              <a:lstStyle/>
              <a:p>
                <a:pPr algn="ctr">
                  <a:spcBef>
                    <a:spcPts val="0"/>
                  </a:spcBef>
                  <a:buSzPct val="100000"/>
                </a:pPr>
                <a:r>
                  <a:rPr kumimoji="1" lang="ja-JP" altLang="en-US" sz="1000" dirty="0">
                    <a:latin typeface="メイリオ" panose="020B0604030504040204" pitchFamily="50" charset="-128"/>
                    <a:ea typeface="メイリオ" panose="020B0604030504040204" pitchFamily="50" charset="-128"/>
                  </a:rPr>
                  <a:t>環境省</a:t>
                </a:r>
              </a:p>
            </p:txBody>
          </p:sp>
        </p:grpSp>
        <p:sp>
          <p:nvSpPr>
            <p:cNvPr id="39" name="テキスト ボックス 38">
              <a:extLst>
                <a:ext uri="{FF2B5EF4-FFF2-40B4-BE49-F238E27FC236}">
                  <a16:creationId xmlns:a16="http://schemas.microsoft.com/office/drawing/2014/main" id="{E434596F-54C0-4B21-A3FF-7A68D70B2455}"/>
                </a:ext>
              </a:extLst>
            </p:cNvPr>
            <p:cNvSpPr txBox="1"/>
            <p:nvPr/>
          </p:nvSpPr>
          <p:spPr>
            <a:xfrm>
              <a:off x="278470" y="8660450"/>
              <a:ext cx="6300000" cy="226591"/>
            </a:xfrm>
            <a:prstGeom prst="rect">
              <a:avLst/>
            </a:prstGeom>
            <a:noFill/>
          </p:spPr>
          <p:txBody>
            <a:bodyPr wrap="square" lIns="36000" tIns="36000" rIns="36000" bIns="36000" rtlCol="0" anchor="t" anchorCtr="0">
              <a:noAutofit/>
            </a:bodyPr>
            <a:lstStyle/>
            <a:p>
              <a:pPr algn="ctr">
                <a:spcBef>
                  <a:spcPts val="0"/>
                </a:spcBef>
                <a:buSzPct val="100000"/>
              </a:pPr>
              <a:r>
                <a:rPr kumimoji="1" lang="ja-JP" altLang="en-US" sz="1100" dirty="0">
                  <a:latin typeface="メイリオ" panose="020B0604030504040204" pitchFamily="50" charset="-128"/>
                  <a:ea typeface="メイリオ" panose="020B0604030504040204" pitchFamily="50" charset="-128"/>
                </a:rPr>
                <a:t>★ご協力ありがとうございました。</a:t>
              </a:r>
            </a:p>
          </p:txBody>
        </p:sp>
      </p:grpSp>
      <p:sp>
        <p:nvSpPr>
          <p:cNvPr id="43" name="正方形/長方形 42">
            <a:extLst>
              <a:ext uri="{FF2B5EF4-FFF2-40B4-BE49-F238E27FC236}">
                <a16:creationId xmlns:a16="http://schemas.microsoft.com/office/drawing/2014/main" id="{3B7FEF2B-74A5-49AC-8C94-16D4EFEFD89C}"/>
              </a:ext>
            </a:extLst>
          </p:cNvPr>
          <p:cNvSpPr/>
          <p:nvPr/>
        </p:nvSpPr>
        <p:spPr bwMode="gray">
          <a:xfrm>
            <a:off x="6501320" y="-3411"/>
            <a:ext cx="360000" cy="144000"/>
          </a:xfrm>
          <a:prstGeom prst="rect">
            <a:avLst/>
          </a:prstGeom>
          <a:solidFill>
            <a:schemeClr val="accent6"/>
          </a:solidFill>
          <a:ln w="12700" algn="ctr">
            <a:solidFill>
              <a:schemeClr val="accent6"/>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050" b="1" dirty="0">
                <a:solidFill>
                  <a:schemeClr val="bg1"/>
                </a:solidFill>
              </a:rPr>
              <a:t>既存</a:t>
            </a:r>
          </a:p>
        </p:txBody>
      </p:sp>
    </p:spTree>
    <p:extLst>
      <p:ext uri="{BB962C8B-B14F-4D97-AF65-F5344CB8AC3E}">
        <p14:creationId xmlns:p14="http://schemas.microsoft.com/office/powerpoint/2010/main" val="22780723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962" name="think-cell スライド" r:id="rId5" imgW="563" imgH="564" progId="TCLayout.ActiveDocument.1">
                  <p:embed/>
                </p:oleObj>
              </mc:Choice>
              <mc:Fallback>
                <p:oleObj name="think-cell スライド" r:id="rId5" imgW="563" imgH="564" progId="TCLayout.ActiveDocument.1">
                  <p:embed/>
                  <p:pic>
                    <p:nvPicPr>
                      <p:cNvPr id="3" name="オブジェクト 2" hidden="1"/>
                      <p:cNvPicPr/>
                      <p:nvPr/>
                    </p:nvPicPr>
                    <p:blipFill>
                      <a:blip r:embed="rId6"/>
                      <a:stretch>
                        <a:fillRect/>
                      </a:stretch>
                    </p:blipFill>
                    <p:spPr>
                      <a:xfrm>
                        <a:off x="1588" y="1588"/>
                        <a:ext cx="1587" cy="1587"/>
                      </a:xfrm>
                      <a:prstGeom prst="rect">
                        <a:avLst/>
                      </a:prstGeom>
                    </p:spPr>
                  </p:pic>
                </p:oleObj>
              </mc:Fallback>
            </mc:AlternateContent>
          </a:graphicData>
        </a:graphic>
      </p:graphicFrame>
      <p:graphicFrame>
        <p:nvGraphicFramePr>
          <p:cNvPr id="2" name="オブジェクト 1"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963" name="think-cell Slide" r:id="rId7" imgW="563" imgH="564" progId="TCLayout.ActiveDocument.1">
                  <p:embed/>
                </p:oleObj>
              </mc:Choice>
              <mc:Fallback>
                <p:oleObj name="think-cell Slide" r:id="rId7" imgW="563" imgH="564" progId="TCLayout.ActiveDocument.1">
                  <p:embed/>
                  <p:pic>
                    <p:nvPicPr>
                      <p:cNvPr id="2" name="オブジェクト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2" name="正方形/長方形 11"/>
          <p:cNvSpPr/>
          <p:nvPr/>
        </p:nvSpPr>
        <p:spPr bwMode="gray">
          <a:xfrm>
            <a:off x="1353600" y="348721"/>
            <a:ext cx="4150800" cy="388620"/>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2000" b="1" dirty="0">
                <a:solidFill>
                  <a:srgbClr val="009A44"/>
                </a:solidFill>
                <a:latin typeface="メイリオ" panose="020B0604030504040204" pitchFamily="50" charset="-128"/>
                <a:ea typeface="メイリオ" panose="020B0604030504040204" pitchFamily="50" charset="-128"/>
              </a:rPr>
              <a:t>エコカー買い替え実態アンケート</a:t>
            </a:r>
          </a:p>
        </p:txBody>
      </p:sp>
      <p:sp>
        <p:nvSpPr>
          <p:cNvPr id="14" name="テキスト ボックス 13"/>
          <p:cNvSpPr txBox="1"/>
          <p:nvPr/>
        </p:nvSpPr>
        <p:spPr>
          <a:xfrm>
            <a:off x="1386840" y="739592"/>
            <a:ext cx="5184000" cy="180000"/>
          </a:xfrm>
          <a:prstGeom prst="rect">
            <a:avLst/>
          </a:prstGeom>
          <a:noFill/>
        </p:spPr>
        <p:txBody>
          <a:bodyPr wrap="square" lIns="36000" tIns="36000" rIns="36000" bIns="36000" rtlCol="0" anchor="ctr" anchorCtr="0">
            <a:noAutofit/>
          </a:bodyPr>
          <a:lstStyle/>
          <a:p>
            <a:pPr>
              <a:spcBef>
                <a:spcPts val="0"/>
              </a:spcBef>
              <a:buSzPct val="100000"/>
            </a:pPr>
            <a:r>
              <a:rPr kumimoji="1" lang="ja-JP" altLang="en-US" sz="1000" dirty="0">
                <a:latin typeface="メイリオ" panose="020B0604030504040204" pitchFamily="50" charset="-128"/>
                <a:ea typeface="メイリオ" panose="020B0604030504040204" pitchFamily="50" charset="-128"/>
              </a:rPr>
              <a:t>エコカー買い替え意向の調査をしています。わかる範囲でお答えください。</a:t>
            </a:r>
          </a:p>
        </p:txBody>
      </p:sp>
      <p:sp>
        <p:nvSpPr>
          <p:cNvPr id="5" name="角丸四角形 4"/>
          <p:cNvSpPr/>
          <p:nvPr/>
        </p:nvSpPr>
        <p:spPr bwMode="gray">
          <a:xfrm>
            <a:off x="279000" y="972781"/>
            <a:ext cx="6300000" cy="263013"/>
          </a:xfrm>
          <a:prstGeom prst="roundRect">
            <a:avLst/>
          </a:prstGeom>
          <a:solidFill>
            <a:srgbClr val="009A44"/>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en-US" altLang="ja-JP" sz="1400" b="1" dirty="0">
                <a:solidFill>
                  <a:schemeClr val="bg1"/>
                </a:solidFill>
                <a:latin typeface="メイリオ" panose="020B0604030504040204" pitchFamily="50" charset="-128"/>
                <a:ea typeface="メイリオ" panose="020B0604030504040204" pitchFamily="50" charset="-128"/>
              </a:rPr>
              <a:t>1</a:t>
            </a:r>
            <a:r>
              <a:rPr kumimoji="1" lang="ja-JP" altLang="en-US" sz="1400" b="1" dirty="0" err="1">
                <a:solidFill>
                  <a:schemeClr val="bg1"/>
                </a:solidFill>
                <a:latin typeface="メイリオ" panose="020B0604030504040204" pitchFamily="50" charset="-128"/>
                <a:ea typeface="メイリオ" panose="020B0604030504040204" pitchFamily="50" charset="-128"/>
              </a:rPr>
              <a:t>．</a:t>
            </a:r>
            <a:r>
              <a:rPr kumimoji="1" lang="ja-JP" altLang="en-US" sz="1400" b="1" dirty="0">
                <a:solidFill>
                  <a:schemeClr val="bg1"/>
                </a:solidFill>
                <a:latin typeface="メイリオ" panose="020B0604030504040204" pitchFamily="50" charset="-128"/>
                <a:ea typeface="メイリオ" panose="020B0604030504040204" pitchFamily="50" charset="-128"/>
              </a:rPr>
              <a:t>あなたご自身について</a:t>
            </a:r>
          </a:p>
        </p:txBody>
      </p:sp>
      <p:sp>
        <p:nvSpPr>
          <p:cNvPr id="20" name="テキスト ボックス 19"/>
          <p:cNvSpPr txBox="1"/>
          <p:nvPr/>
        </p:nvSpPr>
        <p:spPr>
          <a:xfrm>
            <a:off x="279000" y="1287715"/>
            <a:ext cx="6300000" cy="631381"/>
          </a:xfrm>
          <a:prstGeom prst="rect">
            <a:avLst/>
          </a:prstGeom>
          <a:noFill/>
        </p:spPr>
        <p:txBody>
          <a:bodyPr wrap="square" lIns="36000" tIns="36000" rIns="36000" bIns="36000" rtlCol="0" anchor="t" anchorCtr="0">
            <a:noAutofit/>
          </a:bodyPr>
          <a:lstStyle/>
          <a:p>
            <a:pPr>
              <a:spcBef>
                <a:spcPts val="400"/>
              </a:spcBef>
              <a:buSzPct val="100000"/>
              <a:tabLst>
                <a:tab pos="450850" algn="l"/>
              </a:tabLst>
            </a:pPr>
            <a:r>
              <a:rPr kumimoji="1" lang="ja-JP" altLang="en-US" sz="1050" dirty="0">
                <a:latin typeface="メイリオ" panose="020B0604030504040204" pitchFamily="50" charset="-128"/>
                <a:ea typeface="メイリオ" panose="020B0604030504040204" pitchFamily="50" charset="-128"/>
              </a:rPr>
              <a:t>性別</a:t>
            </a:r>
            <a:r>
              <a:rPr kumimoji="1" lang="en-US" altLang="ja-JP" sz="105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 男性　□ 女性　□ その他</a:t>
            </a:r>
            <a:endParaRPr kumimoji="1" lang="en-US" altLang="ja-JP" sz="1050" dirty="0">
              <a:latin typeface="メイリオ" panose="020B0604030504040204" pitchFamily="50" charset="-128"/>
              <a:ea typeface="メイリオ" panose="020B0604030504040204" pitchFamily="50" charset="-128"/>
            </a:endParaRPr>
          </a:p>
          <a:p>
            <a:pPr>
              <a:spcBef>
                <a:spcPts val="400"/>
              </a:spcBef>
              <a:buSzPct val="100000"/>
              <a:tabLst>
                <a:tab pos="450850" algn="l"/>
              </a:tabLst>
            </a:pPr>
            <a:r>
              <a:rPr kumimoji="1" lang="ja-JP" altLang="en-US" sz="1050" dirty="0">
                <a:latin typeface="メイリオ" panose="020B0604030504040204" pitchFamily="50" charset="-128"/>
                <a:ea typeface="メイリオ" panose="020B0604030504040204" pitchFamily="50" charset="-128"/>
              </a:rPr>
              <a:t>年齢</a:t>
            </a:r>
            <a:r>
              <a:rPr kumimoji="1" lang="en-US" altLang="ja-JP" sz="105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 </a:t>
            </a:r>
            <a:r>
              <a:rPr kumimoji="1" lang="en-US" altLang="ja-JP" sz="1050" dirty="0">
                <a:latin typeface="メイリオ" panose="020B0604030504040204" pitchFamily="50" charset="-128"/>
                <a:ea typeface="メイリオ" panose="020B0604030504040204" pitchFamily="50" charset="-128"/>
              </a:rPr>
              <a:t>10</a:t>
            </a:r>
            <a:r>
              <a:rPr kumimoji="1" lang="ja-JP" altLang="en-US" sz="1050" dirty="0">
                <a:latin typeface="メイリオ" panose="020B0604030504040204" pitchFamily="50" charset="-128"/>
                <a:ea typeface="メイリオ" panose="020B0604030504040204" pitchFamily="50" charset="-128"/>
              </a:rPr>
              <a:t>代以下　□ </a:t>
            </a:r>
            <a:r>
              <a:rPr kumimoji="1" lang="en-US" altLang="ja-JP" sz="1050" dirty="0">
                <a:latin typeface="メイリオ" panose="020B0604030504040204" pitchFamily="50" charset="-128"/>
                <a:ea typeface="メイリオ" panose="020B0604030504040204" pitchFamily="50" charset="-128"/>
              </a:rPr>
              <a:t>20</a:t>
            </a:r>
            <a:r>
              <a:rPr kumimoji="1" lang="ja-JP" altLang="en-US" sz="1050" dirty="0">
                <a:latin typeface="メイリオ" panose="020B0604030504040204" pitchFamily="50" charset="-128"/>
                <a:ea typeface="メイリオ" panose="020B0604030504040204" pitchFamily="50" charset="-128"/>
              </a:rPr>
              <a:t>代　□ </a:t>
            </a:r>
            <a:r>
              <a:rPr kumimoji="1" lang="en-US" altLang="ja-JP" sz="1050" dirty="0">
                <a:latin typeface="メイリオ" panose="020B0604030504040204" pitchFamily="50" charset="-128"/>
                <a:ea typeface="メイリオ" panose="020B0604030504040204" pitchFamily="50" charset="-128"/>
              </a:rPr>
              <a:t>30</a:t>
            </a:r>
            <a:r>
              <a:rPr kumimoji="1" lang="ja-JP" altLang="en-US" sz="1050" dirty="0">
                <a:latin typeface="メイリオ" panose="020B0604030504040204" pitchFamily="50" charset="-128"/>
                <a:ea typeface="メイリオ" panose="020B0604030504040204" pitchFamily="50" charset="-128"/>
              </a:rPr>
              <a:t>代　□ </a:t>
            </a:r>
            <a:r>
              <a:rPr kumimoji="1" lang="en-US" altLang="ja-JP" sz="1050" dirty="0">
                <a:latin typeface="メイリオ" panose="020B0604030504040204" pitchFamily="50" charset="-128"/>
                <a:ea typeface="メイリオ" panose="020B0604030504040204" pitchFamily="50" charset="-128"/>
              </a:rPr>
              <a:t>40</a:t>
            </a:r>
            <a:r>
              <a:rPr kumimoji="1" lang="ja-JP" altLang="en-US" sz="1050" dirty="0">
                <a:latin typeface="メイリオ" panose="020B0604030504040204" pitchFamily="50" charset="-128"/>
                <a:ea typeface="メイリオ" panose="020B0604030504040204" pitchFamily="50" charset="-128"/>
              </a:rPr>
              <a:t>代　□ </a:t>
            </a:r>
            <a:r>
              <a:rPr kumimoji="1" lang="en-US" altLang="ja-JP" sz="1050" dirty="0">
                <a:latin typeface="メイリオ" panose="020B0604030504040204" pitchFamily="50" charset="-128"/>
                <a:ea typeface="メイリオ" panose="020B0604030504040204" pitchFamily="50" charset="-128"/>
              </a:rPr>
              <a:t>50</a:t>
            </a:r>
            <a:r>
              <a:rPr kumimoji="1" lang="ja-JP" altLang="en-US" sz="1050" dirty="0">
                <a:latin typeface="メイリオ" panose="020B0604030504040204" pitchFamily="50" charset="-128"/>
                <a:ea typeface="メイリオ" panose="020B0604030504040204" pitchFamily="50" charset="-128"/>
              </a:rPr>
              <a:t>代　□ </a:t>
            </a:r>
            <a:r>
              <a:rPr kumimoji="1" lang="en-US" altLang="ja-JP" sz="1050" dirty="0">
                <a:latin typeface="メイリオ" panose="020B0604030504040204" pitchFamily="50" charset="-128"/>
                <a:ea typeface="メイリオ" panose="020B0604030504040204" pitchFamily="50" charset="-128"/>
              </a:rPr>
              <a:t>60</a:t>
            </a:r>
            <a:r>
              <a:rPr kumimoji="1" lang="ja-JP" altLang="en-US" sz="1050" dirty="0">
                <a:latin typeface="メイリオ" panose="020B0604030504040204" pitchFamily="50" charset="-128"/>
                <a:ea typeface="メイリオ" panose="020B0604030504040204" pitchFamily="50" charset="-128"/>
              </a:rPr>
              <a:t>代　□ </a:t>
            </a:r>
            <a:r>
              <a:rPr kumimoji="1" lang="en-US" altLang="ja-JP" sz="1050" dirty="0">
                <a:latin typeface="メイリオ" panose="020B0604030504040204" pitchFamily="50" charset="-128"/>
                <a:ea typeface="メイリオ" panose="020B0604030504040204" pitchFamily="50" charset="-128"/>
              </a:rPr>
              <a:t>70</a:t>
            </a:r>
            <a:r>
              <a:rPr kumimoji="1" lang="ja-JP" altLang="en-US" sz="1050" dirty="0">
                <a:latin typeface="メイリオ" panose="020B0604030504040204" pitchFamily="50" charset="-128"/>
                <a:ea typeface="メイリオ" panose="020B0604030504040204" pitchFamily="50" charset="-128"/>
              </a:rPr>
              <a:t>代以上</a:t>
            </a:r>
            <a:endParaRPr kumimoji="1" lang="en-US" altLang="ja-JP" sz="1050" dirty="0">
              <a:latin typeface="メイリオ" panose="020B0604030504040204" pitchFamily="50" charset="-128"/>
              <a:ea typeface="メイリオ" panose="020B0604030504040204" pitchFamily="50" charset="-128"/>
            </a:endParaRPr>
          </a:p>
          <a:p>
            <a:pPr>
              <a:spcBef>
                <a:spcPts val="400"/>
              </a:spcBef>
              <a:buSzPct val="100000"/>
            </a:pPr>
            <a:r>
              <a:rPr kumimoji="1" lang="ja-JP" altLang="en-US" sz="1050" dirty="0">
                <a:latin typeface="メイリオ" panose="020B0604030504040204" pitchFamily="50" charset="-128"/>
                <a:ea typeface="メイリオ" panose="020B0604030504040204" pitchFamily="50" charset="-128"/>
              </a:rPr>
              <a:t>所有車（いくつでも）</a:t>
            </a:r>
            <a:endParaRPr kumimoji="1" lang="en-US" altLang="ja-JP" sz="1050" dirty="0">
              <a:latin typeface="メイリオ" panose="020B0604030504040204" pitchFamily="50" charset="-128"/>
              <a:ea typeface="メイリオ" panose="020B0604030504040204" pitchFamily="50" charset="-128"/>
            </a:endParaRPr>
          </a:p>
          <a:p>
            <a:pPr>
              <a:spcBef>
                <a:spcPts val="400"/>
              </a:spcBef>
              <a:buSzPct val="100000"/>
              <a:tabLst>
                <a:tab pos="450850" algn="l"/>
                <a:tab pos="2695575" algn="l"/>
                <a:tab pos="5200650" algn="l"/>
              </a:tabLst>
            </a:pPr>
            <a:r>
              <a:rPr kumimoji="1" lang="en-US" altLang="ja-JP" sz="105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 ガソリン車　□ ハイブリッド車　□ 電気自動車　　□ ディーゼル車　　□ 燃料電池車</a:t>
            </a:r>
            <a:endParaRPr kumimoji="1" lang="en-US" altLang="ja-JP" sz="1050" dirty="0">
              <a:latin typeface="メイリオ" panose="020B0604030504040204" pitchFamily="50" charset="-128"/>
              <a:ea typeface="メイリオ" panose="020B0604030504040204" pitchFamily="50" charset="-128"/>
            </a:endParaRPr>
          </a:p>
          <a:p>
            <a:pPr>
              <a:spcBef>
                <a:spcPts val="400"/>
              </a:spcBef>
              <a:buSzPct val="100000"/>
              <a:tabLst>
                <a:tab pos="450850" algn="l"/>
                <a:tab pos="2695575" algn="l"/>
                <a:tab pos="5200650" algn="l"/>
              </a:tabLst>
            </a:pPr>
            <a:r>
              <a:rPr kumimoji="1" lang="en-US" altLang="ja-JP" sz="105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 プラグインハイブリッド車　 　　□ その他（　　　　　　　　　　）    □ 持っていない</a:t>
            </a:r>
            <a:endParaRPr kumimoji="1" lang="en-US" altLang="ja-JP" sz="1050" dirty="0">
              <a:latin typeface="メイリオ" panose="020B0604030504040204" pitchFamily="50" charset="-128"/>
              <a:ea typeface="メイリオ" panose="020B0604030504040204" pitchFamily="50" charset="-128"/>
            </a:endParaRPr>
          </a:p>
          <a:p>
            <a:pPr>
              <a:spcBef>
                <a:spcPts val="400"/>
              </a:spcBef>
              <a:buSzPct val="100000"/>
              <a:tabLst>
                <a:tab pos="450850" algn="l"/>
              </a:tabLst>
            </a:pPr>
            <a:endParaRPr kumimoji="1" lang="en-US" altLang="ja-JP" sz="1050" dirty="0">
              <a:latin typeface="メイリオ" panose="020B0604030504040204" pitchFamily="50" charset="-128"/>
              <a:ea typeface="メイリオ" panose="020B0604030504040204" pitchFamily="50" charset="-128"/>
            </a:endParaRPr>
          </a:p>
        </p:txBody>
      </p:sp>
      <p:sp>
        <p:nvSpPr>
          <p:cNvPr id="10" name="角丸四角形 9"/>
          <p:cNvSpPr/>
          <p:nvPr/>
        </p:nvSpPr>
        <p:spPr bwMode="gray">
          <a:xfrm>
            <a:off x="279000" y="7324196"/>
            <a:ext cx="6300000" cy="252000"/>
          </a:xfrm>
          <a:prstGeom prst="roundRect">
            <a:avLst/>
          </a:prstGeom>
          <a:solidFill>
            <a:srgbClr val="009A44"/>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en-US" altLang="ja-JP" sz="1400" b="1" dirty="0">
                <a:solidFill>
                  <a:schemeClr val="bg1"/>
                </a:solidFill>
                <a:latin typeface="メイリオ" panose="020B0604030504040204" pitchFamily="50" charset="-128"/>
                <a:ea typeface="メイリオ" panose="020B0604030504040204" pitchFamily="50" charset="-128"/>
              </a:rPr>
              <a:t>6</a:t>
            </a:r>
            <a:r>
              <a:rPr kumimoji="1" lang="ja-JP" altLang="en-US" sz="1400" b="1" dirty="0" err="1">
                <a:solidFill>
                  <a:schemeClr val="bg1"/>
                </a:solidFill>
                <a:latin typeface="メイリオ" panose="020B0604030504040204" pitchFamily="50" charset="-128"/>
                <a:ea typeface="メイリオ" panose="020B0604030504040204" pitchFamily="50" charset="-128"/>
              </a:rPr>
              <a:t>．</a:t>
            </a:r>
            <a:r>
              <a:rPr kumimoji="1" lang="ja-JP" altLang="en-US" sz="1400" b="1" dirty="0">
                <a:solidFill>
                  <a:schemeClr val="bg1"/>
                </a:solidFill>
                <a:latin typeface="メイリオ" panose="020B0604030504040204" pitchFamily="50" charset="-128"/>
                <a:ea typeface="メイリオ" panose="020B0604030504040204" pitchFamily="50" charset="-128"/>
              </a:rPr>
              <a:t>追跡アンケートへのご協力のお願い</a:t>
            </a:r>
          </a:p>
        </p:txBody>
      </p:sp>
      <p:sp>
        <p:nvSpPr>
          <p:cNvPr id="60" name="テキスト ボックス 59"/>
          <p:cNvSpPr txBox="1"/>
          <p:nvPr/>
        </p:nvSpPr>
        <p:spPr>
          <a:xfrm>
            <a:off x="278999" y="7570725"/>
            <a:ext cx="6300000" cy="226591"/>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WEB</a:t>
            </a:r>
            <a:r>
              <a:rPr kumimoji="1" lang="ja-JP" altLang="en-US" sz="1200" dirty="0">
                <a:latin typeface="メイリオ" panose="020B0604030504040204" pitchFamily="50" charset="-128"/>
                <a:ea typeface="メイリオ" panose="020B0604030504040204" pitchFamily="50" charset="-128"/>
              </a:rPr>
              <a:t>アンケート実施のためメールアドレスをご記入ください</a:t>
            </a:r>
            <a:r>
              <a:rPr kumimoji="1" lang="ja-JP" altLang="en-US" sz="1200" baseline="30000" dirty="0">
                <a:latin typeface="メイリオ" panose="020B0604030504040204" pitchFamily="50" charset="-128"/>
                <a:ea typeface="メイリオ" panose="020B0604030504040204" pitchFamily="50" charset="-128"/>
              </a:rPr>
              <a:t>*</a:t>
            </a:r>
            <a:r>
              <a:rPr kumimoji="1" lang="en-US" altLang="ja-JP" sz="1200" baseline="30000" dirty="0">
                <a:latin typeface="メイリオ" panose="020B0604030504040204" pitchFamily="50" charset="-128"/>
                <a:ea typeface="メイリオ" panose="020B0604030504040204" pitchFamily="50" charset="-128"/>
              </a:rPr>
              <a:t>1</a:t>
            </a:r>
            <a:r>
              <a:rPr kumimoji="1" lang="ja-JP" altLang="en-US" sz="1200" dirty="0" err="1">
                <a:latin typeface="メイリオ" panose="020B0604030504040204" pitchFamily="50" charset="-128"/>
                <a:ea typeface="メイリオ" panose="020B0604030504040204" pitchFamily="50" charset="-128"/>
              </a:rPr>
              <a:t>。</a:t>
            </a:r>
            <a:endParaRPr kumimoji="1" lang="ja-JP" altLang="en-US" sz="1200" dirty="0">
              <a:latin typeface="メイリオ" panose="020B0604030504040204" pitchFamily="50" charset="-128"/>
              <a:ea typeface="メイリオ" panose="020B0604030504040204" pitchFamily="50" charset="-128"/>
            </a:endParaRPr>
          </a:p>
        </p:txBody>
      </p:sp>
      <p:sp>
        <p:nvSpPr>
          <p:cNvPr id="71" name="テキスト ボックス 70"/>
          <p:cNvSpPr txBox="1"/>
          <p:nvPr/>
        </p:nvSpPr>
        <p:spPr>
          <a:xfrm>
            <a:off x="287338" y="6272590"/>
            <a:ext cx="6300000" cy="1011320"/>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ブランドイメージがいいから／ステータスが高いから</a:t>
            </a: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加速性能や騒音の少なさ等の性能が優れているから</a:t>
            </a: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燃費が良いから</a:t>
            </a: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a:t>
            </a:r>
            <a:r>
              <a:rPr kumimoji="1" lang="en-US" altLang="ja-JP" sz="1050" dirty="0">
                <a:latin typeface="メイリオ" panose="020B0604030504040204" pitchFamily="50" charset="-128"/>
                <a:ea typeface="メイリオ" panose="020B0604030504040204" pitchFamily="50" charset="-128"/>
              </a:rPr>
              <a:t>CO2</a:t>
            </a:r>
            <a:r>
              <a:rPr kumimoji="1" lang="ja-JP" altLang="en-US" sz="1050" dirty="0">
                <a:latin typeface="メイリオ" panose="020B0604030504040204" pitchFamily="50" charset="-128"/>
                <a:ea typeface="メイリオ" panose="020B0604030504040204" pitchFamily="50" charset="-128"/>
              </a:rPr>
              <a:t>排出量が少ないから</a:t>
            </a: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その他（　　　　　　　　　　　　　　　　　　　　　　　　　　　　　　　　　　　　　　　　） </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特に理由はない・なんとなく</a:t>
            </a:r>
            <a:endParaRPr kumimoji="1" lang="en-US" altLang="ja-JP" sz="1050" dirty="0">
              <a:latin typeface="メイリオ" panose="020B0604030504040204" pitchFamily="50" charset="-128"/>
              <a:ea typeface="メイリオ" panose="020B0604030504040204" pitchFamily="50" charset="-128"/>
            </a:endParaRPr>
          </a:p>
        </p:txBody>
      </p:sp>
      <p:sp>
        <p:nvSpPr>
          <p:cNvPr id="9" name="角丸四角形 8"/>
          <p:cNvSpPr/>
          <p:nvPr/>
        </p:nvSpPr>
        <p:spPr bwMode="gray">
          <a:xfrm>
            <a:off x="279000" y="5397606"/>
            <a:ext cx="6300000" cy="252000"/>
          </a:xfrm>
          <a:prstGeom prst="roundRect">
            <a:avLst/>
          </a:prstGeom>
          <a:solidFill>
            <a:srgbClr val="009A44"/>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en-US" altLang="ja-JP" sz="1400" b="1" dirty="0">
                <a:solidFill>
                  <a:schemeClr val="bg1"/>
                </a:solidFill>
                <a:latin typeface="メイリオ" panose="020B0604030504040204" pitchFamily="50" charset="-128"/>
                <a:ea typeface="メイリオ" panose="020B0604030504040204" pitchFamily="50" charset="-128"/>
              </a:rPr>
              <a:t>5</a:t>
            </a:r>
            <a:r>
              <a:rPr kumimoji="1" lang="ja-JP" altLang="en-US" sz="1400" b="1" dirty="0" err="1">
                <a:solidFill>
                  <a:schemeClr val="bg1"/>
                </a:solidFill>
                <a:latin typeface="メイリオ" panose="020B0604030504040204" pitchFamily="50" charset="-128"/>
                <a:ea typeface="メイリオ" panose="020B0604030504040204" pitchFamily="50" charset="-128"/>
              </a:rPr>
              <a:t>．</a:t>
            </a:r>
            <a:r>
              <a:rPr kumimoji="1" lang="ja-JP" altLang="en-US" sz="1400" b="1" dirty="0">
                <a:solidFill>
                  <a:schemeClr val="bg1"/>
                </a:solidFill>
                <a:latin typeface="メイリオ" panose="020B0604030504040204" pitchFamily="50" charset="-128"/>
                <a:ea typeface="メイリオ" panose="020B0604030504040204" pitchFamily="50" charset="-128"/>
              </a:rPr>
              <a:t>購入意向の理由について</a:t>
            </a:r>
          </a:p>
        </p:txBody>
      </p:sp>
      <p:sp>
        <p:nvSpPr>
          <p:cNvPr id="72" name="テキスト ボックス 71"/>
          <p:cNvSpPr txBox="1"/>
          <p:nvPr/>
        </p:nvSpPr>
        <p:spPr>
          <a:xfrm>
            <a:off x="279000" y="6018801"/>
            <a:ext cx="6300000" cy="242066"/>
          </a:xfrm>
          <a:prstGeom prst="rect">
            <a:avLst/>
          </a:prstGeom>
          <a:noFill/>
        </p:spPr>
        <p:txBody>
          <a:bodyPr wrap="square" lIns="36000" tIns="36000" rIns="36000" bIns="36000" rtlCol="0" anchor="t" anchorCtr="0">
            <a:noAutofit/>
          </a:bodyPr>
          <a:lstStyle/>
          <a:p>
            <a:pPr marL="180975" indent="-180975">
              <a:spcBef>
                <a:spcPts val="0"/>
              </a:spcBef>
              <a:buSzPct val="100000"/>
              <a:tabLst>
                <a:tab pos="182563" algn="l"/>
              </a:tabLst>
            </a:pP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rPr>
              <a:t>なぜ、エコカーに興味を持ちましたか（</a:t>
            </a:r>
            <a:r>
              <a:rPr kumimoji="1" lang="en-US" altLang="ja-JP" sz="1200" dirty="0">
                <a:latin typeface="メイリオ" panose="020B0604030504040204" pitchFamily="50" charset="-128"/>
                <a:ea typeface="メイリオ" panose="020B0604030504040204" pitchFamily="50" charset="-128"/>
              </a:rPr>
              <a:t>3</a:t>
            </a:r>
            <a:r>
              <a:rPr kumimoji="1" lang="ja-JP" altLang="en-US" sz="1200" dirty="0">
                <a:latin typeface="メイリオ" panose="020B0604030504040204" pitchFamily="50" charset="-128"/>
                <a:ea typeface="メイリオ" panose="020B0604030504040204" pitchFamily="50" charset="-128"/>
              </a:rPr>
              <a:t>つまで）。</a:t>
            </a:r>
          </a:p>
        </p:txBody>
      </p:sp>
      <p:grpSp>
        <p:nvGrpSpPr>
          <p:cNvPr id="76" name="グループ化 75"/>
          <p:cNvGrpSpPr/>
          <p:nvPr/>
        </p:nvGrpSpPr>
        <p:grpSpPr>
          <a:xfrm>
            <a:off x="278999" y="7788853"/>
            <a:ext cx="6300001" cy="503841"/>
            <a:chOff x="278999" y="7885586"/>
            <a:chExt cx="6300001" cy="503841"/>
          </a:xfrm>
        </p:grpSpPr>
        <p:sp>
          <p:nvSpPr>
            <p:cNvPr id="80" name="テキスト ボックス 79"/>
            <p:cNvSpPr txBox="1"/>
            <p:nvPr/>
          </p:nvSpPr>
          <p:spPr>
            <a:xfrm>
              <a:off x="4268892" y="7885586"/>
              <a:ext cx="2301772" cy="226591"/>
            </a:xfrm>
            <a:prstGeom prst="rect">
              <a:avLst/>
            </a:prstGeom>
            <a:noFill/>
          </p:spPr>
          <p:txBody>
            <a:bodyPr wrap="square" lIns="36000" tIns="36000" rIns="36000" bIns="36000" rtlCol="0" anchor="t" anchorCtr="0">
              <a:noAutofit/>
            </a:bodyPr>
            <a:lstStyle/>
            <a:p>
              <a:pPr>
                <a:spcBef>
                  <a:spcPts val="0"/>
                </a:spcBef>
                <a:buSzPct val="100000"/>
              </a:pPr>
              <a:r>
                <a:rPr kumimoji="1" lang="en-US" altLang="ja-JP" sz="105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以下は下から選択して下さい</a:t>
              </a:r>
            </a:p>
          </p:txBody>
        </p:sp>
        <p:sp>
          <p:nvSpPr>
            <p:cNvPr id="83" name="テキスト ボックス 82"/>
            <p:cNvSpPr txBox="1"/>
            <p:nvPr/>
          </p:nvSpPr>
          <p:spPr>
            <a:xfrm>
              <a:off x="279000" y="8162836"/>
              <a:ext cx="6300000" cy="226591"/>
            </a:xfrm>
            <a:prstGeom prst="rect">
              <a:avLst/>
            </a:prstGeom>
            <a:noFill/>
          </p:spPr>
          <p:txBody>
            <a:bodyPr wrap="square" lIns="36000" tIns="36000" rIns="36000" bIns="36000" rtlCol="0" anchor="t" anchorCtr="0">
              <a:noAutofit/>
            </a:bodyPr>
            <a:lstStyle/>
            <a:p>
              <a:pPr>
                <a:spcBef>
                  <a:spcPts val="0"/>
                </a:spcBef>
                <a:buSzPct val="100000"/>
                <a:tabLst>
                  <a:tab pos="1168400" algn="l"/>
                </a:tabLst>
              </a:pPr>
              <a:r>
                <a:rPr kumimoji="1" lang="en-US" altLang="ja-JP" sz="900" dirty="0">
                  <a:latin typeface="メイリオ" panose="020B0604030504040204" pitchFamily="50" charset="-128"/>
                  <a:ea typeface="メイリオ" panose="020B0604030504040204" pitchFamily="50" charset="-128"/>
                </a:rPr>
                <a:t>□ docomo.ne.jp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ezweb.ne.jp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i.softbank.jp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softbank.ne.jp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yahoo.co.jp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gmail.com</a:t>
              </a:r>
            </a:p>
            <a:p>
              <a:pPr>
                <a:spcBef>
                  <a:spcPts val="0"/>
                </a:spcBef>
                <a:buSzPct val="100000"/>
                <a:tabLst>
                  <a:tab pos="1168400" algn="l"/>
                </a:tabLst>
              </a:pPr>
              <a:r>
                <a:rPr kumimoji="1" lang="en-US" altLang="ja-JP" sz="900" dirty="0">
                  <a:latin typeface="メイリオ" panose="020B0604030504040204" pitchFamily="50" charset="-128"/>
                  <a:ea typeface="メイリオ" panose="020B0604030504040204" pitchFamily="50" charset="-128"/>
                </a:rPr>
                <a:t>□ </a:t>
              </a:r>
              <a:r>
                <a:rPr kumimoji="1" lang="ja-JP" altLang="en-US" sz="900" dirty="0">
                  <a:latin typeface="メイリオ" panose="020B0604030504040204" pitchFamily="50" charset="-128"/>
                  <a:ea typeface="メイリオ" panose="020B0604030504040204" pitchFamily="50" charset="-128"/>
                </a:rPr>
                <a:t>その他（　　　　　　　　　　　　　　　　）</a:t>
              </a:r>
            </a:p>
          </p:txBody>
        </p:sp>
        <p:cxnSp>
          <p:nvCxnSpPr>
            <p:cNvPr id="86" name="直線コネクタ 85"/>
            <p:cNvCxnSpPr/>
            <p:nvPr/>
          </p:nvCxnSpPr>
          <p:spPr>
            <a:xfrm>
              <a:off x="278999" y="8112177"/>
              <a:ext cx="398989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26630" name="Picture 6" descr="「チョイスエコカー」の画像検索結果"/>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3575" y="336721"/>
            <a:ext cx="1077488" cy="468000"/>
          </a:xfrm>
          <a:prstGeom prst="rect">
            <a:avLst/>
          </a:prstGeom>
          <a:noFill/>
          <a:extLst>
            <a:ext uri="{909E8E84-426E-40DD-AFC4-6F175D3DCCD1}">
              <a14:hiddenFill xmlns:a14="http://schemas.microsoft.com/office/drawing/2010/main">
                <a:solidFill>
                  <a:srgbClr val="FFFFFF"/>
                </a:solidFill>
              </a14:hiddenFill>
            </a:ext>
          </a:extLst>
        </p:spPr>
      </p:pic>
      <p:sp>
        <p:nvSpPr>
          <p:cNvPr id="31" name="角丸四角形 30"/>
          <p:cNvSpPr/>
          <p:nvPr/>
        </p:nvSpPr>
        <p:spPr bwMode="gray">
          <a:xfrm>
            <a:off x="279000" y="2450484"/>
            <a:ext cx="6300000" cy="252000"/>
          </a:xfrm>
          <a:prstGeom prst="roundRect">
            <a:avLst/>
          </a:prstGeom>
          <a:solidFill>
            <a:srgbClr val="009A44"/>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ja-JP" altLang="en-US" sz="1400" b="1" dirty="0">
                <a:solidFill>
                  <a:schemeClr val="bg1"/>
                </a:solidFill>
                <a:latin typeface="メイリオ" panose="020B0604030504040204" pitchFamily="50" charset="-128"/>
                <a:ea typeface="メイリオ" panose="020B0604030504040204" pitchFamily="50" charset="-128"/>
              </a:rPr>
              <a:t>２．自動車の購入意向・予定について</a:t>
            </a:r>
          </a:p>
        </p:txBody>
      </p:sp>
      <p:sp>
        <p:nvSpPr>
          <p:cNvPr id="32" name="テキスト ボックス 31"/>
          <p:cNvSpPr txBox="1"/>
          <p:nvPr/>
        </p:nvSpPr>
        <p:spPr>
          <a:xfrm>
            <a:off x="279000" y="2726461"/>
            <a:ext cx="6408000" cy="432000"/>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1200" dirty="0">
                <a:latin typeface="メイリオ" panose="020B0604030504040204" pitchFamily="50" charset="-128"/>
                <a:ea typeface="メイリオ" panose="020B0604030504040204" pitchFamily="50" charset="-128"/>
              </a:rPr>
              <a:t>◆自動車の購入意向・予定について、最も当てはまるものをお選びください（</a:t>
            </a:r>
            <a:r>
              <a:rPr kumimoji="1" lang="en-US" altLang="ja-JP" sz="1200" dirty="0">
                <a:latin typeface="メイリオ" panose="020B0604030504040204" pitchFamily="50" charset="-128"/>
                <a:ea typeface="メイリオ" panose="020B0604030504040204" pitchFamily="50" charset="-128"/>
              </a:rPr>
              <a:t>1</a:t>
            </a:r>
            <a:r>
              <a:rPr kumimoji="1" lang="ja-JP" altLang="en-US" sz="1200" dirty="0">
                <a:latin typeface="メイリオ" panose="020B0604030504040204" pitchFamily="50" charset="-128"/>
                <a:ea typeface="メイリオ" panose="020B0604030504040204" pitchFamily="50" charset="-128"/>
              </a:rPr>
              <a:t>つ回答） 。</a:t>
            </a:r>
          </a:p>
        </p:txBody>
      </p:sp>
      <p:sp>
        <p:nvSpPr>
          <p:cNvPr id="33" name="テキスト ボックス 32"/>
          <p:cNvSpPr txBox="1"/>
          <p:nvPr/>
        </p:nvSpPr>
        <p:spPr>
          <a:xfrm>
            <a:off x="298095" y="2982145"/>
            <a:ext cx="6047045" cy="496085"/>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今後</a:t>
            </a:r>
            <a:r>
              <a:rPr kumimoji="1" lang="en-US" altLang="ja-JP" sz="1050" dirty="0">
                <a:latin typeface="メイリオ" panose="020B0604030504040204" pitchFamily="50" charset="-128"/>
                <a:ea typeface="メイリオ" panose="020B0604030504040204" pitchFamily="50" charset="-128"/>
              </a:rPr>
              <a:t>3</a:t>
            </a:r>
            <a:r>
              <a:rPr kumimoji="1" lang="ja-JP" altLang="en-US" sz="1050" dirty="0">
                <a:latin typeface="メイリオ" panose="020B0604030504040204" pitchFamily="50" charset="-128"/>
                <a:ea typeface="メイリオ" panose="020B0604030504040204" pitchFamily="50" charset="-128"/>
              </a:rPr>
              <a:t>年以内に購入を予定している　　　 □ 予定はないが、いつか購入したい</a:t>
            </a: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予定はなく、購入意向もない　　　　</a:t>
            </a:r>
            <a:r>
              <a:rPr kumimoji="1" lang="ja-JP" altLang="en-US" sz="1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　□ 免許を持っていない　 ➡アンケート終了です。</a:t>
            </a:r>
          </a:p>
        </p:txBody>
      </p:sp>
      <p:sp>
        <p:nvSpPr>
          <p:cNvPr id="38" name="右矢印 37"/>
          <p:cNvSpPr/>
          <p:nvPr/>
        </p:nvSpPr>
        <p:spPr bwMode="gray">
          <a:xfrm>
            <a:off x="3325766" y="3447824"/>
            <a:ext cx="206467" cy="238016"/>
          </a:xfrm>
          <a:prstGeom prst="rightArrow">
            <a:avLst/>
          </a:prstGeom>
          <a:solidFill>
            <a:schemeClr val="tx2"/>
          </a:solidFill>
          <a:ln w="12700" algn="ctr">
            <a:solidFill>
              <a:schemeClr val="tx2"/>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p>
        </p:txBody>
      </p:sp>
      <p:sp>
        <p:nvSpPr>
          <p:cNvPr id="40" name="テキスト ボックス 39"/>
          <p:cNvSpPr txBox="1"/>
          <p:nvPr/>
        </p:nvSpPr>
        <p:spPr>
          <a:xfrm>
            <a:off x="279000" y="4203380"/>
            <a:ext cx="3024000" cy="1152000"/>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すでに購入済み　➡</a:t>
            </a:r>
            <a:r>
              <a:rPr kumimoji="1" lang="en-US" altLang="ja-JP" sz="1050" dirty="0">
                <a:latin typeface="メイリオ" panose="020B0604030504040204" pitchFamily="50" charset="-128"/>
                <a:ea typeface="メイリオ" panose="020B0604030504040204" pitchFamily="50" charset="-128"/>
              </a:rPr>
              <a:t>Q4</a:t>
            </a:r>
            <a:r>
              <a:rPr kumimoji="1" lang="ja-JP" altLang="en-US" sz="1050" dirty="0">
                <a:latin typeface="メイリオ" panose="020B0604030504040204" pitchFamily="50" charset="-128"/>
                <a:ea typeface="メイリオ" panose="020B0604030504040204" pitchFamily="50" charset="-128"/>
              </a:rPr>
              <a:t>を飛ばす</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機会があれば購入したいと思っていた</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興味はあったが、購入対象ではなかった</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興味がなかった</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エコカーのことを知らなかった</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自動車を利用していない</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わからない</a:t>
            </a:r>
          </a:p>
        </p:txBody>
      </p:sp>
      <p:sp>
        <p:nvSpPr>
          <p:cNvPr id="47" name="角丸四角形 46"/>
          <p:cNvSpPr/>
          <p:nvPr/>
        </p:nvSpPr>
        <p:spPr bwMode="gray">
          <a:xfrm>
            <a:off x="279000" y="3440832"/>
            <a:ext cx="3024000" cy="252000"/>
          </a:xfrm>
          <a:prstGeom prst="roundRect">
            <a:avLst/>
          </a:prstGeom>
          <a:solidFill>
            <a:srgbClr val="009A44"/>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ja-JP" altLang="en-US" sz="1400" b="1" dirty="0">
                <a:solidFill>
                  <a:schemeClr val="bg1"/>
                </a:solidFill>
                <a:latin typeface="メイリオ" panose="020B0604030504040204" pitchFamily="50" charset="-128"/>
                <a:ea typeface="メイリオ" panose="020B0604030504040204" pitchFamily="50" charset="-128"/>
              </a:rPr>
              <a:t>３．これまでの検討状況について</a:t>
            </a:r>
          </a:p>
        </p:txBody>
      </p:sp>
      <p:sp>
        <p:nvSpPr>
          <p:cNvPr id="48" name="角丸四角形 47"/>
          <p:cNvSpPr/>
          <p:nvPr/>
        </p:nvSpPr>
        <p:spPr bwMode="gray">
          <a:xfrm>
            <a:off x="3555000" y="3440832"/>
            <a:ext cx="3024000" cy="252000"/>
          </a:xfrm>
          <a:prstGeom prst="roundRect">
            <a:avLst/>
          </a:prstGeom>
          <a:solidFill>
            <a:srgbClr val="009A44"/>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ja-JP" altLang="en-US" sz="1400" b="1" dirty="0">
                <a:solidFill>
                  <a:schemeClr val="bg1"/>
                </a:solidFill>
                <a:latin typeface="メイリオ" panose="020B0604030504040204" pitchFamily="50" charset="-128"/>
                <a:ea typeface="メイリオ" panose="020B0604030504040204" pitchFamily="50" charset="-128"/>
              </a:rPr>
              <a:t>４．今後の購入意向について</a:t>
            </a:r>
          </a:p>
        </p:txBody>
      </p:sp>
      <p:sp>
        <p:nvSpPr>
          <p:cNvPr id="49" name="テキスト ボックス 48"/>
          <p:cNvSpPr txBox="1"/>
          <p:nvPr/>
        </p:nvSpPr>
        <p:spPr>
          <a:xfrm>
            <a:off x="279000" y="3752498"/>
            <a:ext cx="3024000" cy="216000"/>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	</a:t>
            </a:r>
            <a:r>
              <a:rPr kumimoji="1" lang="ja-JP" altLang="en-US" sz="1200" b="1" u="sng" dirty="0">
                <a:latin typeface="メイリオ" panose="020B0604030504040204" pitchFamily="50" charset="-128"/>
                <a:ea typeface="メイリオ" panose="020B0604030504040204" pitchFamily="50" charset="-128"/>
              </a:rPr>
              <a:t>イベント前</a:t>
            </a:r>
            <a:r>
              <a:rPr kumimoji="1" lang="ja-JP" altLang="en-US" sz="1200" dirty="0">
                <a:latin typeface="メイリオ" panose="020B0604030504040204" pitchFamily="50" charset="-128"/>
                <a:ea typeface="メイリオ" panose="020B0604030504040204" pitchFamily="50" charset="-128"/>
              </a:rPr>
              <a:t>、エコカーに興味があり</a:t>
            </a:r>
            <a:br>
              <a:rPr kumimoji="1" lang="en-US" altLang="ja-JP" sz="1200" dirty="0">
                <a:latin typeface="メイリオ" panose="020B0604030504040204" pitchFamily="50" charset="-128"/>
                <a:ea typeface="メイリオ" panose="020B0604030504040204" pitchFamily="50" charset="-128"/>
              </a:rPr>
            </a:br>
            <a:r>
              <a:rPr kumimoji="1" lang="en-US" altLang="ja-JP" sz="1200" dirty="0">
                <a:latin typeface="メイリオ" panose="020B0604030504040204" pitchFamily="50" charset="-128"/>
                <a:ea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rPr>
              <a:t>ましたか（</a:t>
            </a:r>
            <a:r>
              <a:rPr kumimoji="1" lang="en-US" altLang="ja-JP" sz="1200" dirty="0">
                <a:latin typeface="メイリオ" panose="020B0604030504040204" pitchFamily="50" charset="-128"/>
                <a:ea typeface="メイリオ" panose="020B0604030504040204" pitchFamily="50" charset="-128"/>
              </a:rPr>
              <a:t>1</a:t>
            </a:r>
            <a:r>
              <a:rPr kumimoji="1" lang="ja-JP" altLang="en-US" sz="1200" dirty="0">
                <a:latin typeface="メイリオ" panose="020B0604030504040204" pitchFamily="50" charset="-128"/>
                <a:ea typeface="メイリオ" panose="020B0604030504040204" pitchFamily="50" charset="-128"/>
              </a:rPr>
              <a:t>つ回答）。</a:t>
            </a:r>
          </a:p>
        </p:txBody>
      </p:sp>
      <p:sp>
        <p:nvSpPr>
          <p:cNvPr id="50" name="テキスト ボックス 49"/>
          <p:cNvSpPr txBox="1"/>
          <p:nvPr/>
        </p:nvSpPr>
        <p:spPr>
          <a:xfrm>
            <a:off x="3555000" y="3752498"/>
            <a:ext cx="3024000" cy="216000"/>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	</a:t>
            </a:r>
            <a:r>
              <a:rPr kumimoji="1" lang="ja-JP" altLang="en-US" sz="1200" b="1" u="sng" dirty="0">
                <a:latin typeface="メイリオ" panose="020B0604030504040204" pitchFamily="50" charset="-128"/>
                <a:ea typeface="メイリオ" panose="020B0604030504040204" pitchFamily="50" charset="-128"/>
              </a:rPr>
              <a:t>イベントに参加されて</a:t>
            </a:r>
            <a:r>
              <a:rPr kumimoji="1" lang="ja-JP" altLang="en-US" sz="1200" dirty="0">
                <a:latin typeface="メイリオ" panose="020B0604030504040204" pitchFamily="50" charset="-128"/>
                <a:ea typeface="メイリオ" panose="020B0604030504040204" pitchFamily="50" charset="-128"/>
              </a:rPr>
              <a:t>、エコカーを購入したいと思いましたか（</a:t>
            </a:r>
            <a:r>
              <a:rPr kumimoji="1" lang="en-US" altLang="ja-JP" sz="1200" dirty="0">
                <a:latin typeface="メイリオ" panose="020B0604030504040204" pitchFamily="50" charset="-128"/>
                <a:ea typeface="メイリオ" panose="020B0604030504040204" pitchFamily="50" charset="-128"/>
              </a:rPr>
              <a:t>1</a:t>
            </a:r>
            <a:r>
              <a:rPr kumimoji="1" lang="ja-JP" altLang="en-US" sz="1200" dirty="0">
                <a:latin typeface="メイリオ" panose="020B0604030504040204" pitchFamily="50" charset="-128"/>
                <a:ea typeface="メイリオ" panose="020B0604030504040204" pitchFamily="50" charset="-128"/>
              </a:rPr>
              <a:t>つ回答）。</a:t>
            </a:r>
          </a:p>
        </p:txBody>
      </p:sp>
      <p:sp>
        <p:nvSpPr>
          <p:cNvPr id="43" name="テキスト ボックス 42"/>
          <p:cNvSpPr txBox="1"/>
          <p:nvPr/>
        </p:nvSpPr>
        <p:spPr>
          <a:xfrm>
            <a:off x="3555000" y="4203380"/>
            <a:ext cx="3024000" cy="972000"/>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機会があれば購入したいと思う</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興味はあるが、購入対象には入らない</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興味がない</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自動車を利用していない</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わからない</a:t>
            </a:r>
            <a:endParaRPr kumimoji="1" lang="en-US" altLang="ja-JP" sz="1050" dirty="0">
              <a:latin typeface="メイリオ" panose="020B0604030504040204" pitchFamily="50" charset="-128"/>
              <a:ea typeface="メイリオ" panose="020B0604030504040204" pitchFamily="50" charset="-128"/>
            </a:endParaRPr>
          </a:p>
        </p:txBody>
      </p:sp>
      <p:sp>
        <p:nvSpPr>
          <p:cNvPr id="44" name="テキスト ボックス 43"/>
          <p:cNvSpPr txBox="1"/>
          <p:nvPr/>
        </p:nvSpPr>
        <p:spPr>
          <a:xfrm>
            <a:off x="298301" y="5685638"/>
            <a:ext cx="6300000" cy="216000"/>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en-US" altLang="ja-JP" sz="860" dirty="0">
                <a:latin typeface="メイリオ" panose="020B0604030504040204" pitchFamily="50" charset="-128"/>
                <a:ea typeface="メイリオ" panose="020B0604030504040204" pitchFamily="50" charset="-128"/>
              </a:rPr>
              <a:t>Q3</a:t>
            </a:r>
            <a:r>
              <a:rPr kumimoji="1" lang="ja-JP" altLang="en-US" sz="860" dirty="0">
                <a:latin typeface="メイリオ" panose="020B0604030504040204" pitchFamily="50" charset="-128"/>
                <a:ea typeface="メイリオ" panose="020B0604030504040204" pitchFamily="50" charset="-128"/>
              </a:rPr>
              <a:t>で「すでに購入済み」または、</a:t>
            </a:r>
            <a:endParaRPr kumimoji="1" lang="en-US" altLang="ja-JP" sz="860" dirty="0">
              <a:latin typeface="メイリオ" panose="020B0604030504040204" pitchFamily="50" charset="-128"/>
              <a:ea typeface="メイリオ" panose="020B0604030504040204" pitchFamily="50" charset="-128"/>
            </a:endParaRPr>
          </a:p>
          <a:p>
            <a:pPr>
              <a:spcBef>
                <a:spcPts val="0"/>
              </a:spcBef>
              <a:buSzPct val="100000"/>
              <a:tabLst>
                <a:tab pos="182563" algn="l"/>
              </a:tabLst>
            </a:pPr>
            <a:r>
              <a:rPr kumimoji="1" lang="en-US" altLang="ja-JP" sz="860" dirty="0">
                <a:latin typeface="メイリオ" panose="020B0604030504040204" pitchFamily="50" charset="-128"/>
                <a:ea typeface="メイリオ" panose="020B0604030504040204" pitchFamily="50" charset="-128"/>
              </a:rPr>
              <a:t>Q4</a:t>
            </a:r>
            <a:r>
              <a:rPr kumimoji="1" lang="ja-JP" altLang="en-US" sz="860" dirty="0">
                <a:latin typeface="メイリオ" panose="020B0604030504040204" pitchFamily="50" charset="-128"/>
                <a:ea typeface="メイリオ" panose="020B0604030504040204" pitchFamily="50" charset="-128"/>
              </a:rPr>
              <a:t>で「機会があれば購入したいと思う」「興味はあるが、購入対象には入らない」のいずれかを選択された方にお尋ねします。</a:t>
            </a:r>
            <a:endParaRPr kumimoji="1" lang="en-US" altLang="ja-JP" sz="860" dirty="0">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7BA79140-97B6-4AD0-B028-7E44D21542AE}"/>
              </a:ext>
            </a:extLst>
          </p:cNvPr>
          <p:cNvSpPr txBox="1"/>
          <p:nvPr/>
        </p:nvSpPr>
        <p:spPr>
          <a:xfrm>
            <a:off x="189000" y="90173"/>
            <a:ext cx="6480000" cy="195814"/>
          </a:xfrm>
          <a:prstGeom prst="rect">
            <a:avLst/>
          </a:prstGeom>
          <a:noFill/>
        </p:spPr>
        <p:txBody>
          <a:bodyPr wrap="square" lIns="36000" tIns="36000" rIns="36000" bIns="36000" rtlCol="0" anchor="ctr" anchorCtr="0">
            <a:noAutofit/>
          </a:bodyPr>
          <a:lstStyle/>
          <a:p>
            <a:pPr algn="ctr">
              <a:spcBef>
                <a:spcPts val="0"/>
              </a:spcBef>
              <a:buSzPct val="100000"/>
            </a:pPr>
            <a:r>
              <a:rPr kumimoji="1" lang="ja-JP" altLang="en-US" sz="700" dirty="0">
                <a:latin typeface="メイリオ" panose="020B0604030504040204" pitchFamily="50" charset="-128"/>
                <a:ea typeface="メイリオ" panose="020B0604030504040204" pitchFamily="50" charset="-128"/>
              </a:rPr>
              <a:t>本アンケートは、環境省「脱炭素ライフスタイル推進事業の高度化検討等委託業務」の一環で実施しています。</a:t>
            </a:r>
          </a:p>
        </p:txBody>
      </p:sp>
      <p:grpSp>
        <p:nvGrpSpPr>
          <p:cNvPr id="36" name="グループ化 35">
            <a:extLst>
              <a:ext uri="{FF2B5EF4-FFF2-40B4-BE49-F238E27FC236}">
                <a16:creationId xmlns:a16="http://schemas.microsoft.com/office/drawing/2014/main" id="{95C01B8B-C73D-45AC-8C5F-BF4134E3841D}"/>
              </a:ext>
            </a:extLst>
          </p:cNvPr>
          <p:cNvGrpSpPr/>
          <p:nvPr/>
        </p:nvGrpSpPr>
        <p:grpSpPr>
          <a:xfrm>
            <a:off x="277941" y="8660450"/>
            <a:ext cx="6301059" cy="1127621"/>
            <a:chOff x="277941" y="8660450"/>
            <a:chExt cx="6301059" cy="1127621"/>
          </a:xfrm>
        </p:grpSpPr>
        <p:grpSp>
          <p:nvGrpSpPr>
            <p:cNvPr id="37" name="グループ化 36">
              <a:extLst>
                <a:ext uri="{FF2B5EF4-FFF2-40B4-BE49-F238E27FC236}">
                  <a16:creationId xmlns:a16="http://schemas.microsoft.com/office/drawing/2014/main" id="{54631A22-0AA6-42C8-B246-A89910557C62}"/>
                </a:ext>
              </a:extLst>
            </p:cNvPr>
            <p:cNvGrpSpPr/>
            <p:nvPr/>
          </p:nvGrpSpPr>
          <p:grpSpPr>
            <a:xfrm>
              <a:off x="277941" y="8883574"/>
              <a:ext cx="6301059" cy="904497"/>
              <a:chOff x="277941" y="8883574"/>
              <a:chExt cx="6301059" cy="904497"/>
            </a:xfrm>
          </p:grpSpPr>
          <p:sp>
            <p:nvSpPr>
              <p:cNvPr id="41" name="正方形/長方形 40">
                <a:extLst>
                  <a:ext uri="{FF2B5EF4-FFF2-40B4-BE49-F238E27FC236}">
                    <a16:creationId xmlns:a16="http://schemas.microsoft.com/office/drawing/2014/main" id="{FC66C9B9-EEAB-490D-8C59-CD54233205D3}"/>
                  </a:ext>
                </a:extLst>
              </p:cNvPr>
              <p:cNvSpPr/>
              <p:nvPr/>
            </p:nvSpPr>
            <p:spPr bwMode="gray">
              <a:xfrm>
                <a:off x="277941" y="8883574"/>
                <a:ext cx="6300000" cy="711361"/>
              </a:xfrm>
              <a:prstGeom prst="rect">
                <a:avLst/>
              </a:prstGeom>
              <a:solidFill>
                <a:schemeClr val="bg1">
                  <a:lumMod val="85000"/>
                </a:schemeClr>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tabLst>
                    <a:tab pos="144000" algn="l"/>
                  </a:tabLst>
                </a:pPr>
                <a:r>
                  <a:rPr kumimoji="1" lang="en-US" altLang="ja-JP" sz="600" dirty="0">
                    <a:ea typeface="メイリオ" panose="020B0604030504040204" pitchFamily="50" charset="-128"/>
                  </a:rPr>
                  <a:t>*1: 	</a:t>
                </a:r>
                <a:r>
                  <a:rPr kumimoji="1" lang="ja-JP" altLang="en-US" sz="600" dirty="0">
                    <a:ea typeface="メイリオ" panose="020B0604030504040204" pitchFamily="50" charset="-128"/>
                  </a:rPr>
                  <a:t>地球温暖化防止にかかる普及啓発活動の改善のため、後日、簡単な</a:t>
                </a:r>
                <a:r>
                  <a:rPr kumimoji="1" lang="en-US" altLang="ja-JP" sz="600" dirty="0">
                    <a:ea typeface="メイリオ" panose="020B0604030504040204" pitchFamily="50" charset="-128"/>
                  </a:rPr>
                  <a:t>WEB</a:t>
                </a:r>
                <a:r>
                  <a:rPr kumimoji="1" lang="ja-JP" altLang="en-US" sz="600" dirty="0">
                    <a:ea typeface="メイリオ" panose="020B0604030504040204" pitchFamily="50" charset="-128"/>
                  </a:rPr>
                  <a:t>アンケートを実施する予定です。ご理解・ご協力をいただけます場合には、アンケートをお送りする</a:t>
                </a:r>
                <a:br>
                  <a:rPr kumimoji="1" lang="en-US" altLang="ja-JP" sz="600" dirty="0">
                    <a:ea typeface="メイリオ" panose="020B0604030504040204" pitchFamily="50" charset="-128"/>
                  </a:rPr>
                </a:b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メールアドレスを上の欄にご記入ください。本</a:t>
                </a:r>
                <a:r>
                  <a:rPr kumimoji="1" lang="en-US" altLang="ja-JP" sz="600" dirty="0">
                    <a:ea typeface="メイリオ" panose="020B0604030504040204" pitchFamily="50" charset="-128"/>
                  </a:rPr>
                  <a:t>WEB</a:t>
                </a:r>
                <a:r>
                  <a:rPr kumimoji="1" lang="ja-JP" altLang="en-US" sz="600" dirty="0">
                    <a:ea typeface="メイリオ" panose="020B0604030504040204" pitchFamily="50" charset="-128"/>
                  </a:rPr>
                  <a:t>アンケートは、環境省事業の一環として、「脱炭素ライフスタイル推進事業の高度化検討等委託業務」受託者が実施します。</a:t>
                </a:r>
                <a:endParaRPr kumimoji="1" lang="en-US" altLang="ja-JP" sz="600" dirty="0">
                  <a:ea typeface="メイリオ" panose="020B0604030504040204" pitchFamily="50" charset="-128"/>
                </a:endParaRPr>
              </a:p>
              <a:p>
                <a:pPr>
                  <a:spcBef>
                    <a:spcPts val="300"/>
                  </a:spcBef>
                  <a:buFont typeface="Wingdings 2" pitchFamily="18" charset="2"/>
                  <a:buNone/>
                  <a:tabLst>
                    <a:tab pos="87313" algn="l"/>
                  </a:tabLst>
                </a:pPr>
                <a:r>
                  <a:rPr kumimoji="1" lang="ja-JP" altLang="en-US" sz="600" dirty="0">
                    <a:ea typeface="メイリオ" panose="020B0604030504040204" pitchFamily="50" charset="-128"/>
                  </a:rPr>
                  <a:t>〇</a:t>
                </a: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迷惑メール防止機能により、</a:t>
                </a:r>
                <a:r>
                  <a:rPr kumimoji="1" lang="en-US" altLang="ja-JP" sz="600" dirty="0">
                    <a:ea typeface="メイリオ" panose="020B0604030504040204" pitchFamily="50" charset="-128"/>
                  </a:rPr>
                  <a:t>WEB</a:t>
                </a:r>
                <a:r>
                  <a:rPr kumimoji="1" lang="ja-JP" altLang="en-US" sz="600" dirty="0">
                    <a:ea typeface="メイリオ" panose="020B0604030504040204" pitchFamily="50" charset="-128"/>
                  </a:rPr>
                  <a:t>アンケートメールが 迷惑メールフォルダやゴミ箱に自動的に振り分けられている可能性があります。一度ご確認頂きますようお願いいたします。</a:t>
                </a:r>
                <a:br>
                  <a:rPr kumimoji="1" lang="en-US" altLang="ja-JP" sz="600" dirty="0">
                    <a:ea typeface="メイリオ" panose="020B0604030504040204" pitchFamily="50" charset="-128"/>
                  </a:rPr>
                </a:b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ご記入いただいたメールアドレス等の個人情報は</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「脱炭素ライフスタイル推進事業の高度化検討等委託業務」において統計･分析処理され</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個別の内容が公表等されることはあり</a:t>
                </a:r>
                <a:br>
                  <a:rPr kumimoji="1" lang="en-US" altLang="ja-JP" sz="600" dirty="0">
                    <a:ea typeface="メイリオ" panose="020B0604030504040204" pitchFamily="50" charset="-128"/>
                  </a:rPr>
                </a:b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ません。また</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個人情報に該当する情報は</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当該業務遂行の目的のみのために利用し</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委託元である環境省</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受託者以外の第三者に開示せず</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厳重に管理します。</a:t>
                </a:r>
                <a:endParaRPr kumimoji="1" lang="en-US" altLang="ja-JP" sz="600" dirty="0">
                  <a:ea typeface="メイリオ" panose="020B0604030504040204" pitchFamily="50" charset="-128"/>
                </a:endParaRPr>
              </a:p>
            </p:txBody>
          </p:sp>
          <p:sp>
            <p:nvSpPr>
              <p:cNvPr id="42" name="テキスト ボックス 41">
                <a:extLst>
                  <a:ext uri="{FF2B5EF4-FFF2-40B4-BE49-F238E27FC236}">
                    <a16:creationId xmlns:a16="http://schemas.microsoft.com/office/drawing/2014/main" id="{4DEFFD55-437C-4393-B7C4-D90BDDE64307}"/>
                  </a:ext>
                </a:extLst>
              </p:cNvPr>
              <p:cNvSpPr txBox="1"/>
              <p:nvPr/>
            </p:nvSpPr>
            <p:spPr>
              <a:xfrm>
                <a:off x="279000" y="9608071"/>
                <a:ext cx="6300000" cy="180000"/>
              </a:xfrm>
              <a:prstGeom prst="rect">
                <a:avLst/>
              </a:prstGeom>
              <a:noFill/>
            </p:spPr>
            <p:txBody>
              <a:bodyPr wrap="square" lIns="36000" tIns="36000" rIns="36000" bIns="36000" rtlCol="0" anchor="t" anchorCtr="0">
                <a:noAutofit/>
              </a:bodyPr>
              <a:lstStyle/>
              <a:p>
                <a:pPr algn="ctr">
                  <a:spcBef>
                    <a:spcPts val="0"/>
                  </a:spcBef>
                  <a:buSzPct val="100000"/>
                </a:pPr>
                <a:r>
                  <a:rPr kumimoji="1" lang="ja-JP" altLang="en-US" sz="1000" dirty="0">
                    <a:latin typeface="メイリオ" panose="020B0604030504040204" pitchFamily="50" charset="-128"/>
                    <a:ea typeface="メイリオ" panose="020B0604030504040204" pitchFamily="50" charset="-128"/>
                  </a:rPr>
                  <a:t>環境省</a:t>
                </a:r>
              </a:p>
            </p:txBody>
          </p:sp>
        </p:grpSp>
        <p:sp>
          <p:nvSpPr>
            <p:cNvPr id="39" name="テキスト ボックス 38">
              <a:extLst>
                <a:ext uri="{FF2B5EF4-FFF2-40B4-BE49-F238E27FC236}">
                  <a16:creationId xmlns:a16="http://schemas.microsoft.com/office/drawing/2014/main" id="{76474E23-CD8D-430E-B0DD-C5E2347E052E}"/>
                </a:ext>
              </a:extLst>
            </p:cNvPr>
            <p:cNvSpPr txBox="1"/>
            <p:nvPr/>
          </p:nvSpPr>
          <p:spPr>
            <a:xfrm>
              <a:off x="278470" y="8660450"/>
              <a:ext cx="6300000" cy="226591"/>
            </a:xfrm>
            <a:prstGeom prst="rect">
              <a:avLst/>
            </a:prstGeom>
            <a:noFill/>
          </p:spPr>
          <p:txBody>
            <a:bodyPr wrap="square" lIns="36000" tIns="36000" rIns="36000" bIns="36000" rtlCol="0" anchor="t" anchorCtr="0">
              <a:noAutofit/>
            </a:bodyPr>
            <a:lstStyle/>
            <a:p>
              <a:pPr algn="ctr">
                <a:spcBef>
                  <a:spcPts val="0"/>
                </a:spcBef>
                <a:buSzPct val="100000"/>
              </a:pPr>
              <a:r>
                <a:rPr kumimoji="1" lang="ja-JP" altLang="en-US" sz="1100" dirty="0">
                  <a:latin typeface="メイリオ" panose="020B0604030504040204" pitchFamily="50" charset="-128"/>
                  <a:ea typeface="メイリオ" panose="020B0604030504040204" pitchFamily="50" charset="-128"/>
                </a:rPr>
                <a:t>★ご協力ありがとうございました。</a:t>
              </a:r>
            </a:p>
          </p:txBody>
        </p:sp>
      </p:grpSp>
      <p:sp>
        <p:nvSpPr>
          <p:cNvPr id="35" name="正方形/長方形 34">
            <a:extLst>
              <a:ext uri="{FF2B5EF4-FFF2-40B4-BE49-F238E27FC236}">
                <a16:creationId xmlns:a16="http://schemas.microsoft.com/office/drawing/2014/main" id="{C041E433-0EB7-463C-8224-778FC68522F2}"/>
              </a:ext>
            </a:extLst>
          </p:cNvPr>
          <p:cNvSpPr/>
          <p:nvPr/>
        </p:nvSpPr>
        <p:spPr bwMode="gray">
          <a:xfrm>
            <a:off x="6501320" y="-3411"/>
            <a:ext cx="360000" cy="144000"/>
          </a:xfrm>
          <a:prstGeom prst="rect">
            <a:avLst/>
          </a:prstGeom>
          <a:solidFill>
            <a:schemeClr val="accent6"/>
          </a:solidFill>
          <a:ln w="12700" algn="ctr">
            <a:solidFill>
              <a:schemeClr val="accent6"/>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050" b="1" dirty="0">
                <a:solidFill>
                  <a:schemeClr val="bg1"/>
                </a:solidFill>
              </a:rPr>
              <a:t>既存</a:t>
            </a:r>
          </a:p>
        </p:txBody>
      </p:sp>
    </p:spTree>
    <p:extLst>
      <p:ext uri="{BB962C8B-B14F-4D97-AF65-F5344CB8AC3E}">
        <p14:creationId xmlns:p14="http://schemas.microsoft.com/office/powerpoint/2010/main" val="39701733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extLst>
              <p:ext uri="{D42A27DB-BD31-4B8C-83A1-F6EECF244321}">
                <p14:modId xmlns:p14="http://schemas.microsoft.com/office/powerpoint/2010/main" val="3904236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928" name="think-cell スライド" r:id="rId5" imgW="563" imgH="564" progId="TCLayout.ActiveDocument.1">
                  <p:embed/>
                </p:oleObj>
              </mc:Choice>
              <mc:Fallback>
                <p:oleObj name="think-cell スライド" r:id="rId5" imgW="563" imgH="564"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aphicFrame>
        <p:nvGraphicFramePr>
          <p:cNvPr id="2" name="オブジェクト 1" hidden="1"/>
          <p:cNvGraphicFramePr>
            <a:graphicFrameLocks noChangeAspect="1"/>
          </p:cNvGraphicFramePr>
          <p:nvPr>
            <p:custDataLst>
              <p:tags r:id="rId3"/>
            </p:custDataLst>
            <p:extLst>
              <p:ext uri="{D42A27DB-BD31-4B8C-83A1-F6EECF244321}">
                <p14:modId xmlns:p14="http://schemas.microsoft.com/office/powerpoint/2010/main" val="34434933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929" name="think-cell Slide" r:id="rId7" imgW="563" imgH="564" progId="TCLayout.ActiveDocument.1">
                  <p:embed/>
                </p:oleObj>
              </mc:Choice>
              <mc:Fallback>
                <p:oleObj name="think-cell Slide" r:id="rId7" imgW="563" imgH="564"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2" name="正方形/長方形 11"/>
          <p:cNvSpPr/>
          <p:nvPr/>
        </p:nvSpPr>
        <p:spPr bwMode="gray">
          <a:xfrm>
            <a:off x="2427141" y="348721"/>
            <a:ext cx="4150800" cy="388620"/>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2000" b="1" dirty="0">
                <a:solidFill>
                  <a:srgbClr val="00B050"/>
                </a:solidFill>
                <a:latin typeface="メイリオ" panose="020B0604030504040204" pitchFamily="50" charset="-128"/>
                <a:ea typeface="メイリオ" panose="020B0604030504040204" pitchFamily="50" charset="-128"/>
              </a:rPr>
              <a:t>自動車利用状況実態アンケート</a:t>
            </a:r>
          </a:p>
        </p:txBody>
      </p:sp>
      <p:sp>
        <p:nvSpPr>
          <p:cNvPr id="14" name="テキスト ボックス 13"/>
          <p:cNvSpPr txBox="1"/>
          <p:nvPr/>
        </p:nvSpPr>
        <p:spPr>
          <a:xfrm>
            <a:off x="2451855" y="701492"/>
            <a:ext cx="4150800" cy="226591"/>
          </a:xfrm>
          <a:prstGeom prst="rect">
            <a:avLst/>
          </a:prstGeom>
          <a:noFill/>
        </p:spPr>
        <p:txBody>
          <a:bodyPr wrap="square" lIns="36000" tIns="36000" rIns="36000" bIns="36000" rtlCol="0" anchor="ctr" anchorCtr="0">
            <a:noAutofit/>
          </a:bodyPr>
          <a:lstStyle/>
          <a:p>
            <a:pPr>
              <a:spcBef>
                <a:spcPts val="0"/>
              </a:spcBef>
              <a:buSzPct val="100000"/>
            </a:pPr>
            <a:r>
              <a:rPr kumimoji="1" lang="ja-JP" altLang="en-US" sz="1000" dirty="0">
                <a:latin typeface="メイリオ" panose="020B0604030504040204" pitchFamily="50" charset="-128"/>
                <a:ea typeface="メイリオ" panose="020B0604030504040204" pitchFamily="50" charset="-128"/>
              </a:rPr>
              <a:t>自動車の利用状況を調査しています。わかる範囲でお答えください。</a:t>
            </a:r>
          </a:p>
        </p:txBody>
      </p:sp>
      <p:grpSp>
        <p:nvGrpSpPr>
          <p:cNvPr id="32" name="グループ化 31"/>
          <p:cNvGrpSpPr/>
          <p:nvPr/>
        </p:nvGrpSpPr>
        <p:grpSpPr>
          <a:xfrm>
            <a:off x="279000" y="972782"/>
            <a:ext cx="6300000" cy="1363037"/>
            <a:chOff x="279000" y="972782"/>
            <a:chExt cx="6300000" cy="1363037"/>
          </a:xfrm>
        </p:grpSpPr>
        <p:sp>
          <p:nvSpPr>
            <p:cNvPr id="5" name="角丸四角形 4"/>
            <p:cNvSpPr/>
            <p:nvPr/>
          </p:nvSpPr>
          <p:spPr bwMode="gray">
            <a:xfrm>
              <a:off x="279000" y="972782"/>
              <a:ext cx="6300000" cy="252000"/>
            </a:xfrm>
            <a:prstGeom prst="roundRect">
              <a:avLst/>
            </a:prstGeom>
            <a:solidFill>
              <a:srgbClr val="25D85C"/>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en-US" altLang="ja-JP" sz="1400" b="1" dirty="0">
                  <a:solidFill>
                    <a:schemeClr val="bg1"/>
                  </a:solidFill>
                  <a:latin typeface="メイリオ" panose="020B0604030504040204" pitchFamily="50" charset="-128"/>
                  <a:ea typeface="メイリオ" panose="020B0604030504040204" pitchFamily="50" charset="-128"/>
                </a:rPr>
                <a:t>1</a:t>
              </a:r>
              <a:r>
                <a:rPr kumimoji="1" lang="ja-JP" altLang="en-US" sz="1400" b="1" dirty="0" err="1">
                  <a:solidFill>
                    <a:schemeClr val="bg1"/>
                  </a:solidFill>
                  <a:latin typeface="メイリオ" panose="020B0604030504040204" pitchFamily="50" charset="-128"/>
                  <a:ea typeface="メイリオ" panose="020B0604030504040204" pitchFamily="50" charset="-128"/>
                </a:rPr>
                <a:t>．</a:t>
              </a:r>
              <a:r>
                <a:rPr kumimoji="1" lang="ja-JP" altLang="en-US" sz="1400" b="1" dirty="0">
                  <a:solidFill>
                    <a:schemeClr val="bg1"/>
                  </a:solidFill>
                  <a:latin typeface="メイリオ" panose="020B0604030504040204" pitchFamily="50" charset="-128"/>
                  <a:ea typeface="メイリオ" panose="020B0604030504040204" pitchFamily="50" charset="-128"/>
                </a:rPr>
                <a:t>あなたご自身について</a:t>
              </a:r>
            </a:p>
          </p:txBody>
        </p:sp>
        <p:sp>
          <p:nvSpPr>
            <p:cNvPr id="20" name="テキスト ボックス 19"/>
            <p:cNvSpPr txBox="1"/>
            <p:nvPr/>
          </p:nvSpPr>
          <p:spPr>
            <a:xfrm>
              <a:off x="279000" y="1255819"/>
              <a:ext cx="6300000" cy="1080000"/>
            </a:xfrm>
            <a:prstGeom prst="rect">
              <a:avLst/>
            </a:prstGeom>
            <a:noFill/>
          </p:spPr>
          <p:txBody>
            <a:bodyPr wrap="square" lIns="36000" tIns="36000" rIns="36000" bIns="36000" rtlCol="0" anchor="t" anchorCtr="0">
              <a:noAutofit/>
            </a:bodyPr>
            <a:lstStyle/>
            <a:p>
              <a:pPr>
                <a:spcBef>
                  <a:spcPts val="400"/>
                </a:spcBef>
                <a:buSzPct val="100000"/>
                <a:tabLst>
                  <a:tab pos="450850" algn="l"/>
                </a:tabLst>
              </a:pPr>
              <a:r>
                <a:rPr kumimoji="1" lang="ja-JP" altLang="en-US" sz="1050" dirty="0">
                  <a:latin typeface="メイリオ" panose="020B0604030504040204" pitchFamily="50" charset="-128"/>
                  <a:ea typeface="メイリオ" panose="020B0604030504040204" pitchFamily="50" charset="-128"/>
                </a:rPr>
                <a:t>性別</a:t>
              </a:r>
              <a:r>
                <a:rPr kumimoji="1" lang="en-US" altLang="ja-JP" sz="105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 男性　□ 女性　□ その他</a:t>
              </a:r>
              <a:endParaRPr kumimoji="1" lang="en-US" altLang="ja-JP" sz="1050" dirty="0">
                <a:latin typeface="メイリオ" panose="020B0604030504040204" pitchFamily="50" charset="-128"/>
                <a:ea typeface="メイリオ" panose="020B0604030504040204" pitchFamily="50" charset="-128"/>
              </a:endParaRPr>
            </a:p>
            <a:p>
              <a:pPr>
                <a:spcBef>
                  <a:spcPts val="400"/>
                </a:spcBef>
                <a:buSzPct val="100000"/>
                <a:tabLst>
                  <a:tab pos="450850" algn="l"/>
                </a:tabLst>
              </a:pPr>
              <a:r>
                <a:rPr kumimoji="1" lang="ja-JP" altLang="en-US" sz="1050" dirty="0">
                  <a:latin typeface="メイリオ" panose="020B0604030504040204" pitchFamily="50" charset="-128"/>
                  <a:ea typeface="メイリオ" panose="020B0604030504040204" pitchFamily="50" charset="-128"/>
                </a:rPr>
                <a:t>年齢</a:t>
              </a:r>
              <a:r>
                <a:rPr kumimoji="1" lang="en-US" altLang="ja-JP" sz="105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 </a:t>
              </a:r>
              <a:r>
                <a:rPr kumimoji="1" lang="en-US" altLang="ja-JP" sz="1050" dirty="0">
                  <a:latin typeface="メイリオ" panose="020B0604030504040204" pitchFamily="50" charset="-128"/>
                  <a:ea typeface="メイリオ" panose="020B0604030504040204" pitchFamily="50" charset="-128"/>
                </a:rPr>
                <a:t>10</a:t>
              </a:r>
              <a:r>
                <a:rPr kumimoji="1" lang="ja-JP" altLang="en-US" sz="1050" dirty="0">
                  <a:latin typeface="メイリオ" panose="020B0604030504040204" pitchFamily="50" charset="-128"/>
                  <a:ea typeface="メイリオ" panose="020B0604030504040204" pitchFamily="50" charset="-128"/>
                </a:rPr>
                <a:t>代以下　□ </a:t>
              </a:r>
              <a:r>
                <a:rPr kumimoji="1" lang="en-US" altLang="ja-JP" sz="1050" dirty="0">
                  <a:latin typeface="メイリオ" panose="020B0604030504040204" pitchFamily="50" charset="-128"/>
                  <a:ea typeface="メイリオ" panose="020B0604030504040204" pitchFamily="50" charset="-128"/>
                </a:rPr>
                <a:t>20</a:t>
              </a:r>
              <a:r>
                <a:rPr kumimoji="1" lang="ja-JP" altLang="en-US" sz="1050" dirty="0">
                  <a:latin typeface="メイリオ" panose="020B0604030504040204" pitchFamily="50" charset="-128"/>
                  <a:ea typeface="メイリオ" panose="020B0604030504040204" pitchFamily="50" charset="-128"/>
                </a:rPr>
                <a:t>代　□ </a:t>
              </a:r>
              <a:r>
                <a:rPr kumimoji="1" lang="en-US" altLang="ja-JP" sz="1050" dirty="0">
                  <a:latin typeface="メイリオ" panose="020B0604030504040204" pitchFamily="50" charset="-128"/>
                  <a:ea typeface="メイリオ" panose="020B0604030504040204" pitchFamily="50" charset="-128"/>
                </a:rPr>
                <a:t>30</a:t>
              </a:r>
              <a:r>
                <a:rPr kumimoji="1" lang="ja-JP" altLang="en-US" sz="1050" dirty="0">
                  <a:latin typeface="メイリオ" panose="020B0604030504040204" pitchFamily="50" charset="-128"/>
                  <a:ea typeface="メイリオ" panose="020B0604030504040204" pitchFamily="50" charset="-128"/>
                </a:rPr>
                <a:t>代　□ </a:t>
              </a:r>
              <a:r>
                <a:rPr kumimoji="1" lang="en-US" altLang="ja-JP" sz="1050" dirty="0">
                  <a:latin typeface="メイリオ" panose="020B0604030504040204" pitchFamily="50" charset="-128"/>
                  <a:ea typeface="メイリオ" panose="020B0604030504040204" pitchFamily="50" charset="-128"/>
                </a:rPr>
                <a:t>40</a:t>
              </a:r>
              <a:r>
                <a:rPr kumimoji="1" lang="ja-JP" altLang="en-US" sz="1050" dirty="0">
                  <a:latin typeface="メイリオ" panose="020B0604030504040204" pitchFamily="50" charset="-128"/>
                  <a:ea typeface="メイリオ" panose="020B0604030504040204" pitchFamily="50" charset="-128"/>
                </a:rPr>
                <a:t>代　□ </a:t>
              </a:r>
              <a:r>
                <a:rPr kumimoji="1" lang="en-US" altLang="ja-JP" sz="1050" dirty="0">
                  <a:latin typeface="メイリオ" panose="020B0604030504040204" pitchFamily="50" charset="-128"/>
                  <a:ea typeface="メイリオ" panose="020B0604030504040204" pitchFamily="50" charset="-128"/>
                </a:rPr>
                <a:t>50</a:t>
              </a:r>
              <a:r>
                <a:rPr kumimoji="1" lang="ja-JP" altLang="en-US" sz="1050" dirty="0">
                  <a:latin typeface="メイリオ" panose="020B0604030504040204" pitchFamily="50" charset="-128"/>
                  <a:ea typeface="メイリオ" panose="020B0604030504040204" pitchFamily="50" charset="-128"/>
                </a:rPr>
                <a:t>代　□ </a:t>
              </a:r>
              <a:r>
                <a:rPr kumimoji="1" lang="en-US" altLang="ja-JP" sz="1050" dirty="0">
                  <a:latin typeface="メイリオ" panose="020B0604030504040204" pitchFamily="50" charset="-128"/>
                  <a:ea typeface="メイリオ" panose="020B0604030504040204" pitchFamily="50" charset="-128"/>
                </a:rPr>
                <a:t>60</a:t>
              </a:r>
              <a:r>
                <a:rPr kumimoji="1" lang="ja-JP" altLang="en-US" sz="1050" dirty="0">
                  <a:latin typeface="メイリオ" panose="020B0604030504040204" pitchFamily="50" charset="-128"/>
                  <a:ea typeface="メイリオ" panose="020B0604030504040204" pitchFamily="50" charset="-128"/>
                </a:rPr>
                <a:t>代　□ </a:t>
              </a:r>
              <a:r>
                <a:rPr kumimoji="1" lang="en-US" altLang="ja-JP" sz="1050" dirty="0">
                  <a:latin typeface="メイリオ" panose="020B0604030504040204" pitchFamily="50" charset="-128"/>
                  <a:ea typeface="メイリオ" panose="020B0604030504040204" pitchFamily="50" charset="-128"/>
                </a:rPr>
                <a:t>70</a:t>
              </a:r>
              <a:r>
                <a:rPr kumimoji="1" lang="ja-JP" altLang="en-US" sz="1050" dirty="0">
                  <a:latin typeface="メイリオ" panose="020B0604030504040204" pitchFamily="50" charset="-128"/>
                  <a:ea typeface="メイリオ" panose="020B0604030504040204" pitchFamily="50" charset="-128"/>
                </a:rPr>
                <a:t>代以上</a:t>
              </a:r>
              <a:endParaRPr kumimoji="1" lang="en-US" altLang="ja-JP" sz="1050" dirty="0">
                <a:latin typeface="メイリオ" panose="020B0604030504040204" pitchFamily="50" charset="-128"/>
                <a:ea typeface="メイリオ" panose="020B0604030504040204" pitchFamily="50" charset="-128"/>
              </a:endParaRPr>
            </a:p>
            <a:p>
              <a:pPr>
                <a:spcBef>
                  <a:spcPts val="400"/>
                </a:spcBef>
                <a:buSzPct val="100000"/>
              </a:pPr>
              <a:r>
                <a:rPr kumimoji="1" lang="ja-JP" altLang="en-US" sz="1050" dirty="0">
                  <a:latin typeface="メイリオ" panose="020B0604030504040204" pitchFamily="50" charset="-128"/>
                  <a:ea typeface="メイリオ" panose="020B0604030504040204" pitchFamily="50" charset="-128"/>
                </a:rPr>
                <a:t>所有車（いくつでも）</a:t>
              </a:r>
              <a:endParaRPr kumimoji="1" lang="en-US" altLang="ja-JP" sz="1050" dirty="0">
                <a:latin typeface="メイリオ" panose="020B0604030504040204" pitchFamily="50" charset="-128"/>
                <a:ea typeface="メイリオ" panose="020B0604030504040204" pitchFamily="50" charset="-128"/>
              </a:endParaRPr>
            </a:p>
            <a:p>
              <a:pPr>
                <a:spcBef>
                  <a:spcPts val="400"/>
                </a:spcBef>
                <a:buSzPct val="100000"/>
                <a:tabLst>
                  <a:tab pos="450850" algn="l"/>
                  <a:tab pos="2695575" algn="l"/>
                  <a:tab pos="5200650" algn="l"/>
                </a:tabLst>
              </a:pPr>
              <a:r>
                <a:rPr kumimoji="1" lang="en-US" altLang="ja-JP" sz="105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 ガソリン車　□ ハイブリッド車</a:t>
              </a:r>
              <a:r>
                <a:rPr kumimoji="1" lang="en-US" altLang="ja-JP" sz="105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 電気自動車　□ ディーゼル車　 </a:t>
              </a:r>
              <a:r>
                <a:rPr kumimoji="1" lang="en-US" altLang="ja-JP" sz="105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 燃料電池車</a:t>
              </a:r>
              <a:endParaRPr kumimoji="1" lang="en-US" altLang="ja-JP" sz="1050" dirty="0">
                <a:latin typeface="メイリオ" panose="020B0604030504040204" pitchFamily="50" charset="-128"/>
                <a:ea typeface="メイリオ" panose="020B0604030504040204" pitchFamily="50" charset="-128"/>
              </a:endParaRPr>
            </a:p>
            <a:p>
              <a:pPr>
                <a:spcBef>
                  <a:spcPts val="400"/>
                </a:spcBef>
                <a:buSzPct val="100000"/>
                <a:tabLst>
                  <a:tab pos="450850" algn="l"/>
                  <a:tab pos="2695575" algn="l"/>
                  <a:tab pos="5200650" algn="l"/>
                </a:tabLst>
              </a:pPr>
              <a:r>
                <a:rPr kumimoji="1" lang="en-US" altLang="ja-JP" sz="105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 プラグインハイブリッド車　</a:t>
              </a:r>
              <a:r>
                <a:rPr kumimoji="1" lang="en-US" altLang="ja-JP" sz="105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 その他（　　　　　　　　　　　　）</a:t>
              </a:r>
              <a:r>
                <a:rPr kumimoji="1" lang="en-US" altLang="ja-JP" sz="105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 持っていない</a:t>
              </a:r>
              <a:endParaRPr kumimoji="1" lang="en-US" altLang="ja-JP" sz="1050" dirty="0">
                <a:latin typeface="メイリオ" panose="020B0604030504040204" pitchFamily="50" charset="-128"/>
                <a:ea typeface="メイリオ" panose="020B0604030504040204" pitchFamily="50" charset="-128"/>
              </a:endParaRPr>
            </a:p>
          </p:txBody>
        </p:sp>
      </p:grpSp>
      <p:grpSp>
        <p:nvGrpSpPr>
          <p:cNvPr id="39" name="グループ化 38"/>
          <p:cNvGrpSpPr/>
          <p:nvPr/>
        </p:nvGrpSpPr>
        <p:grpSpPr>
          <a:xfrm>
            <a:off x="278999" y="2438576"/>
            <a:ext cx="6300001" cy="1362200"/>
            <a:chOff x="278999" y="2570427"/>
            <a:chExt cx="6300001" cy="1362200"/>
          </a:xfrm>
        </p:grpSpPr>
        <p:grpSp>
          <p:nvGrpSpPr>
            <p:cNvPr id="31" name="グループ化 30"/>
            <p:cNvGrpSpPr/>
            <p:nvPr/>
          </p:nvGrpSpPr>
          <p:grpSpPr>
            <a:xfrm>
              <a:off x="279000" y="2570427"/>
              <a:ext cx="6300000" cy="509628"/>
              <a:chOff x="279000" y="2570427"/>
              <a:chExt cx="6300000" cy="509628"/>
            </a:xfrm>
          </p:grpSpPr>
          <p:sp>
            <p:nvSpPr>
              <p:cNvPr id="7" name="角丸四角形 6"/>
              <p:cNvSpPr/>
              <p:nvPr/>
            </p:nvSpPr>
            <p:spPr bwMode="gray">
              <a:xfrm>
                <a:off x="279000" y="2570427"/>
                <a:ext cx="6300000" cy="252000"/>
              </a:xfrm>
              <a:prstGeom prst="roundRect">
                <a:avLst/>
              </a:prstGeom>
              <a:solidFill>
                <a:srgbClr val="25D85C"/>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ja-JP" altLang="en-US" sz="1400" b="1" dirty="0">
                    <a:solidFill>
                      <a:schemeClr val="bg1"/>
                    </a:solidFill>
                    <a:latin typeface="メイリオ" panose="020B0604030504040204" pitchFamily="50" charset="-128"/>
                    <a:ea typeface="メイリオ" panose="020B0604030504040204" pitchFamily="50" charset="-128"/>
                  </a:rPr>
                  <a:t>２．これまでのエコドライブ実施状況について</a:t>
                </a:r>
              </a:p>
            </p:txBody>
          </p:sp>
          <p:sp>
            <p:nvSpPr>
              <p:cNvPr id="58" name="テキスト ボックス 57"/>
              <p:cNvSpPr txBox="1"/>
              <p:nvPr/>
            </p:nvSpPr>
            <p:spPr>
              <a:xfrm>
                <a:off x="279000" y="2853464"/>
                <a:ext cx="6300000" cy="226591"/>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	</a:t>
                </a:r>
                <a:r>
                  <a:rPr kumimoji="1" lang="ja-JP" altLang="en-US" sz="1200" b="1" u="sng" dirty="0">
                    <a:latin typeface="メイリオ" panose="020B0604030504040204" pitchFamily="50" charset="-128"/>
                    <a:ea typeface="メイリオ" panose="020B0604030504040204" pitchFamily="50" charset="-128"/>
                  </a:rPr>
                  <a:t>現在</a:t>
                </a:r>
                <a:r>
                  <a:rPr kumimoji="1" lang="ja-JP" altLang="en-US" sz="1200" dirty="0">
                    <a:latin typeface="メイリオ" panose="020B0604030504040204" pitchFamily="50" charset="-128"/>
                    <a:ea typeface="メイリオ" panose="020B0604030504040204" pitchFamily="50" charset="-128"/>
                  </a:rPr>
                  <a:t>のエコドライブの実施状況についてお聞かせください（</a:t>
                </a:r>
                <a:r>
                  <a:rPr kumimoji="1" lang="en-US" altLang="ja-JP" sz="1200" dirty="0">
                    <a:latin typeface="メイリオ" panose="020B0604030504040204" pitchFamily="50" charset="-128"/>
                    <a:ea typeface="メイリオ" panose="020B0604030504040204" pitchFamily="50" charset="-128"/>
                  </a:rPr>
                  <a:t>1</a:t>
                </a:r>
                <a:r>
                  <a:rPr kumimoji="1" lang="ja-JP" altLang="en-US" sz="1200" dirty="0">
                    <a:latin typeface="メイリオ" panose="020B0604030504040204" pitchFamily="50" charset="-128"/>
                    <a:ea typeface="メイリオ" panose="020B0604030504040204" pitchFamily="50" charset="-128"/>
                  </a:rPr>
                  <a:t>つ回答）。</a:t>
                </a:r>
              </a:p>
            </p:txBody>
          </p:sp>
        </p:grpSp>
        <p:sp>
          <p:nvSpPr>
            <p:cNvPr id="59" name="テキスト ボックス 58"/>
            <p:cNvSpPr txBox="1"/>
            <p:nvPr/>
          </p:nvSpPr>
          <p:spPr>
            <a:xfrm>
              <a:off x="278999" y="3068627"/>
              <a:ext cx="6300000" cy="864000"/>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常に行っている</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気づいたときに行っている</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行っていないが、行いたいと思っている</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行っておらず、行いたいとも思わない</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当てはまらない（自動車運転免許を持っていない／普段運転しないなど）➡アンケート終了です。</a:t>
              </a:r>
            </a:p>
          </p:txBody>
        </p:sp>
      </p:grpSp>
      <p:grpSp>
        <p:nvGrpSpPr>
          <p:cNvPr id="8" name="グループ化 7"/>
          <p:cNvGrpSpPr/>
          <p:nvPr/>
        </p:nvGrpSpPr>
        <p:grpSpPr>
          <a:xfrm>
            <a:off x="278999" y="7251684"/>
            <a:ext cx="6300001" cy="509628"/>
            <a:chOff x="278999" y="7174415"/>
            <a:chExt cx="6300001" cy="509628"/>
          </a:xfrm>
        </p:grpSpPr>
        <p:sp>
          <p:nvSpPr>
            <p:cNvPr id="10" name="角丸四角形 9"/>
            <p:cNvSpPr/>
            <p:nvPr/>
          </p:nvSpPr>
          <p:spPr bwMode="gray">
            <a:xfrm>
              <a:off x="279000" y="7174415"/>
              <a:ext cx="6300000" cy="252000"/>
            </a:xfrm>
            <a:prstGeom prst="roundRect">
              <a:avLst/>
            </a:prstGeom>
            <a:solidFill>
              <a:srgbClr val="25D85C"/>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ja-JP" altLang="en-US" sz="1400" b="1" dirty="0">
                  <a:solidFill>
                    <a:schemeClr val="bg1"/>
                  </a:solidFill>
                  <a:latin typeface="メイリオ" panose="020B0604030504040204" pitchFamily="50" charset="-128"/>
                  <a:ea typeface="メイリオ" panose="020B0604030504040204" pitchFamily="50" charset="-128"/>
                </a:rPr>
                <a:t>５．追跡アンケートへのご協力のお願い</a:t>
              </a:r>
            </a:p>
          </p:txBody>
        </p:sp>
        <p:sp>
          <p:nvSpPr>
            <p:cNvPr id="60" name="テキスト ボックス 59"/>
            <p:cNvSpPr txBox="1"/>
            <p:nvPr/>
          </p:nvSpPr>
          <p:spPr>
            <a:xfrm>
              <a:off x="278999" y="7457452"/>
              <a:ext cx="6300000" cy="226591"/>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WEB</a:t>
              </a:r>
              <a:r>
                <a:rPr kumimoji="1" lang="ja-JP" altLang="en-US" sz="1200" dirty="0">
                  <a:latin typeface="メイリオ" panose="020B0604030504040204" pitchFamily="50" charset="-128"/>
                  <a:ea typeface="メイリオ" panose="020B0604030504040204" pitchFamily="50" charset="-128"/>
                </a:rPr>
                <a:t>アンケート実施のためメールアドレスをご記入ください</a:t>
              </a:r>
              <a:r>
                <a:rPr kumimoji="1" lang="ja-JP" altLang="en-US" sz="1200" baseline="30000" dirty="0">
                  <a:latin typeface="メイリオ" panose="020B0604030504040204" pitchFamily="50" charset="-128"/>
                  <a:ea typeface="メイリオ" panose="020B0604030504040204" pitchFamily="50" charset="-128"/>
                </a:rPr>
                <a:t>*</a:t>
              </a:r>
              <a:r>
                <a:rPr kumimoji="1" lang="en-US" altLang="ja-JP" sz="1200" baseline="30000" dirty="0">
                  <a:latin typeface="メイリオ" panose="020B0604030504040204" pitchFamily="50" charset="-128"/>
                  <a:ea typeface="メイリオ" panose="020B0604030504040204" pitchFamily="50" charset="-128"/>
                </a:rPr>
                <a:t>1</a:t>
              </a:r>
              <a:r>
                <a:rPr kumimoji="1" lang="ja-JP" altLang="en-US" sz="1200" dirty="0" err="1">
                  <a:latin typeface="メイリオ" panose="020B0604030504040204" pitchFamily="50" charset="-128"/>
                  <a:ea typeface="メイリオ" panose="020B0604030504040204" pitchFamily="50" charset="-128"/>
                </a:rPr>
                <a:t>。</a:t>
              </a:r>
              <a:endParaRPr kumimoji="1" lang="ja-JP" altLang="en-US" sz="1200" dirty="0">
                <a:latin typeface="メイリオ" panose="020B0604030504040204" pitchFamily="50" charset="-128"/>
                <a:ea typeface="メイリオ" panose="020B0604030504040204" pitchFamily="50" charset="-128"/>
              </a:endParaRPr>
            </a:p>
          </p:txBody>
        </p:sp>
      </p:grpSp>
      <p:sp>
        <p:nvSpPr>
          <p:cNvPr id="71" name="テキスト ボックス 70"/>
          <p:cNvSpPr txBox="1"/>
          <p:nvPr/>
        </p:nvSpPr>
        <p:spPr>
          <a:xfrm>
            <a:off x="287338" y="6177136"/>
            <a:ext cx="6300000" cy="1008000"/>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a:t>
            </a:r>
            <a:r>
              <a:rPr kumimoji="1" lang="en-US" altLang="ja-JP" sz="1050" dirty="0">
                <a:latin typeface="メイリオ" panose="020B0604030504040204" pitchFamily="50" charset="-128"/>
                <a:ea typeface="メイリオ" panose="020B0604030504040204" pitchFamily="50" charset="-128"/>
              </a:rPr>
              <a:t>CO2</a:t>
            </a:r>
            <a:r>
              <a:rPr kumimoji="1" lang="ja-JP" altLang="en-US" sz="1050" dirty="0">
                <a:latin typeface="メイリオ" panose="020B0604030504040204" pitchFamily="50" charset="-128"/>
                <a:ea typeface="メイリオ" panose="020B0604030504040204" pitchFamily="50" charset="-128"/>
              </a:rPr>
              <a:t>の削減に貢献するため</a:t>
            </a: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これまでの運転よりもガソリン代などの燃料代が安くなると思ったため</a:t>
            </a: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これまでの運転よりも安全運転になると思ったため</a:t>
            </a: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みんな（周りの人）がエコドライブを行っているため</a:t>
            </a: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その他（具体的に　　　　　　　　　　　　　　　　　　　　　　　　　　　　　　　　　　　　）</a:t>
            </a: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特に理由はない・なんとなく</a:t>
            </a:r>
            <a:endParaRPr kumimoji="1" lang="en-US" altLang="ja-JP" sz="1050" dirty="0">
              <a:latin typeface="メイリオ" panose="020B0604030504040204" pitchFamily="50" charset="-128"/>
              <a:ea typeface="メイリオ" panose="020B0604030504040204" pitchFamily="50" charset="-128"/>
            </a:endParaRPr>
          </a:p>
        </p:txBody>
      </p:sp>
      <p:sp>
        <p:nvSpPr>
          <p:cNvPr id="9" name="角丸四角形 8"/>
          <p:cNvSpPr/>
          <p:nvPr/>
        </p:nvSpPr>
        <p:spPr bwMode="gray">
          <a:xfrm>
            <a:off x="279000" y="5277036"/>
            <a:ext cx="6300000" cy="252000"/>
          </a:xfrm>
          <a:prstGeom prst="roundRect">
            <a:avLst/>
          </a:prstGeom>
          <a:solidFill>
            <a:srgbClr val="25D85C"/>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ja-JP" altLang="en-US" sz="1400" b="1" dirty="0">
                <a:solidFill>
                  <a:schemeClr val="bg1"/>
                </a:solidFill>
                <a:latin typeface="メイリオ" panose="020B0604030504040204" pitchFamily="50" charset="-128"/>
                <a:ea typeface="メイリオ" panose="020B0604030504040204" pitchFamily="50" charset="-128"/>
              </a:rPr>
              <a:t>４．実施意向の理由について</a:t>
            </a:r>
          </a:p>
        </p:txBody>
      </p:sp>
      <p:sp>
        <p:nvSpPr>
          <p:cNvPr id="72" name="テキスト ボックス 71"/>
          <p:cNvSpPr txBox="1"/>
          <p:nvPr/>
        </p:nvSpPr>
        <p:spPr>
          <a:xfrm>
            <a:off x="279000" y="5927119"/>
            <a:ext cx="6300000" cy="242066"/>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rPr>
              <a:t>なぜ、エコドライブを実施していますか</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実施したいと思いましたか（</a:t>
            </a:r>
            <a:r>
              <a:rPr kumimoji="1" lang="en-US" altLang="ja-JP" sz="1200" dirty="0">
                <a:latin typeface="メイリオ" panose="020B0604030504040204" pitchFamily="50" charset="-128"/>
                <a:ea typeface="メイリオ" panose="020B0604030504040204" pitchFamily="50" charset="-128"/>
              </a:rPr>
              <a:t>3</a:t>
            </a:r>
            <a:r>
              <a:rPr kumimoji="1" lang="ja-JP" altLang="en-US" sz="1200" dirty="0">
                <a:latin typeface="メイリオ" panose="020B0604030504040204" pitchFamily="50" charset="-128"/>
                <a:ea typeface="メイリオ" panose="020B0604030504040204" pitchFamily="50" charset="-128"/>
              </a:rPr>
              <a:t>つまで）。</a:t>
            </a:r>
          </a:p>
        </p:txBody>
      </p:sp>
      <p:pic>
        <p:nvPicPr>
          <p:cNvPr id="61" name="図 60"/>
          <p:cNvPicPr>
            <a:picLocks noChangeAspect="1"/>
          </p:cNvPicPr>
          <p:nvPr/>
        </p:nvPicPr>
        <p:blipFill>
          <a:blip r:embed="rId8"/>
          <a:stretch>
            <a:fillRect/>
          </a:stretch>
        </p:blipFill>
        <p:spPr>
          <a:xfrm>
            <a:off x="279000" y="344666"/>
            <a:ext cx="2082960" cy="498262"/>
          </a:xfrm>
          <a:prstGeom prst="rect">
            <a:avLst/>
          </a:prstGeom>
        </p:spPr>
      </p:pic>
      <p:grpSp>
        <p:nvGrpSpPr>
          <p:cNvPr id="30" name="グループ化 29"/>
          <p:cNvGrpSpPr/>
          <p:nvPr/>
        </p:nvGrpSpPr>
        <p:grpSpPr>
          <a:xfrm>
            <a:off x="279000" y="3836876"/>
            <a:ext cx="6300000" cy="509628"/>
            <a:chOff x="279000" y="3913408"/>
            <a:chExt cx="6300000" cy="509628"/>
          </a:xfrm>
        </p:grpSpPr>
        <p:sp>
          <p:nvSpPr>
            <p:cNvPr id="57" name="角丸四角形 56"/>
            <p:cNvSpPr/>
            <p:nvPr/>
          </p:nvSpPr>
          <p:spPr bwMode="gray">
            <a:xfrm>
              <a:off x="279000" y="3913408"/>
              <a:ext cx="6300000" cy="252000"/>
            </a:xfrm>
            <a:prstGeom prst="roundRect">
              <a:avLst/>
            </a:prstGeom>
            <a:solidFill>
              <a:srgbClr val="25D85C"/>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ja-JP" altLang="en-US" sz="1400" b="1" dirty="0">
                  <a:solidFill>
                    <a:schemeClr val="bg1"/>
                  </a:solidFill>
                  <a:latin typeface="メイリオ" panose="020B0604030504040204" pitchFamily="50" charset="-128"/>
                  <a:ea typeface="メイリオ" panose="020B0604030504040204" pitchFamily="50" charset="-128"/>
                </a:rPr>
                <a:t>３．今後のエコドライブ実施意向について</a:t>
              </a:r>
            </a:p>
          </p:txBody>
        </p:sp>
        <p:sp>
          <p:nvSpPr>
            <p:cNvPr id="66" name="テキスト ボックス 65"/>
            <p:cNvSpPr txBox="1"/>
            <p:nvPr/>
          </p:nvSpPr>
          <p:spPr>
            <a:xfrm>
              <a:off x="279000" y="4196445"/>
              <a:ext cx="6300000" cy="226591"/>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	</a:t>
              </a:r>
              <a:r>
                <a:rPr kumimoji="1" lang="ja-JP" altLang="en-US" sz="1200" b="1" u="sng" dirty="0">
                  <a:latin typeface="メイリオ" panose="020B0604030504040204" pitchFamily="50" charset="-128"/>
                  <a:ea typeface="メイリオ" panose="020B0604030504040204" pitchFamily="50" charset="-128"/>
                </a:rPr>
                <a:t>イベントに参加されて</a:t>
              </a:r>
              <a:r>
                <a:rPr kumimoji="1" lang="ja-JP" altLang="en-US" sz="1200" dirty="0">
                  <a:latin typeface="メイリオ" panose="020B0604030504040204" pitchFamily="50" charset="-128"/>
                  <a:ea typeface="メイリオ" panose="020B0604030504040204" pitchFamily="50" charset="-128"/>
                </a:rPr>
                <a:t>、エコドライブを実施したいと思いましたか（</a:t>
              </a:r>
              <a:r>
                <a:rPr kumimoji="1" lang="en-US" altLang="ja-JP" sz="1200" dirty="0">
                  <a:latin typeface="メイリオ" panose="020B0604030504040204" pitchFamily="50" charset="-128"/>
                  <a:ea typeface="メイリオ" panose="020B0604030504040204" pitchFamily="50" charset="-128"/>
                </a:rPr>
                <a:t>1</a:t>
              </a:r>
              <a:r>
                <a:rPr kumimoji="1" lang="ja-JP" altLang="en-US" sz="1200" dirty="0">
                  <a:latin typeface="メイリオ" panose="020B0604030504040204" pitchFamily="50" charset="-128"/>
                  <a:ea typeface="メイリオ" panose="020B0604030504040204" pitchFamily="50" charset="-128"/>
                </a:rPr>
                <a:t>つ回答）。</a:t>
              </a:r>
            </a:p>
          </p:txBody>
        </p:sp>
      </p:grpSp>
      <p:sp>
        <p:nvSpPr>
          <p:cNvPr id="68" name="テキスト ボックス 67"/>
          <p:cNvSpPr txBox="1"/>
          <p:nvPr/>
        </p:nvSpPr>
        <p:spPr>
          <a:xfrm>
            <a:off x="278999" y="4376936"/>
            <a:ext cx="6300000" cy="828000"/>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現在も常に行っており、今後も行いたい</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これまで行う頻度は少なかったが、今後は常に行いたい</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機会があれば行いたい</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行いたいとは思わない</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わからない</a:t>
            </a:r>
          </a:p>
        </p:txBody>
      </p:sp>
      <p:grpSp>
        <p:nvGrpSpPr>
          <p:cNvPr id="76" name="グループ化 75"/>
          <p:cNvGrpSpPr/>
          <p:nvPr/>
        </p:nvGrpSpPr>
        <p:grpSpPr>
          <a:xfrm>
            <a:off x="278999" y="7788853"/>
            <a:ext cx="6300001" cy="503841"/>
            <a:chOff x="278999" y="7885586"/>
            <a:chExt cx="6300001" cy="503841"/>
          </a:xfrm>
        </p:grpSpPr>
        <p:sp>
          <p:nvSpPr>
            <p:cNvPr id="80" name="テキスト ボックス 79"/>
            <p:cNvSpPr txBox="1"/>
            <p:nvPr/>
          </p:nvSpPr>
          <p:spPr>
            <a:xfrm>
              <a:off x="4268892" y="7885586"/>
              <a:ext cx="2301772" cy="226591"/>
            </a:xfrm>
            <a:prstGeom prst="rect">
              <a:avLst/>
            </a:prstGeom>
            <a:noFill/>
          </p:spPr>
          <p:txBody>
            <a:bodyPr wrap="square" lIns="36000" tIns="36000" rIns="36000" bIns="36000" rtlCol="0" anchor="t" anchorCtr="0">
              <a:noAutofit/>
            </a:bodyPr>
            <a:lstStyle/>
            <a:p>
              <a:pPr>
                <a:spcBef>
                  <a:spcPts val="0"/>
                </a:spcBef>
                <a:buSzPct val="100000"/>
              </a:pPr>
              <a:r>
                <a:rPr kumimoji="1" lang="en-US" altLang="ja-JP" sz="105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以下は下から選択して下さい</a:t>
              </a:r>
            </a:p>
          </p:txBody>
        </p:sp>
        <p:sp>
          <p:nvSpPr>
            <p:cNvPr id="83" name="テキスト ボックス 82"/>
            <p:cNvSpPr txBox="1"/>
            <p:nvPr/>
          </p:nvSpPr>
          <p:spPr>
            <a:xfrm>
              <a:off x="279000" y="8162836"/>
              <a:ext cx="6300000" cy="226591"/>
            </a:xfrm>
            <a:prstGeom prst="rect">
              <a:avLst/>
            </a:prstGeom>
            <a:noFill/>
          </p:spPr>
          <p:txBody>
            <a:bodyPr wrap="square" lIns="36000" tIns="36000" rIns="36000" bIns="36000" rtlCol="0" anchor="t" anchorCtr="0">
              <a:noAutofit/>
            </a:bodyPr>
            <a:lstStyle/>
            <a:p>
              <a:pPr>
                <a:spcBef>
                  <a:spcPts val="0"/>
                </a:spcBef>
                <a:buSzPct val="100000"/>
                <a:tabLst>
                  <a:tab pos="1168400" algn="l"/>
                </a:tabLst>
              </a:pPr>
              <a:r>
                <a:rPr kumimoji="1" lang="en-US" altLang="ja-JP" sz="900" dirty="0">
                  <a:latin typeface="メイリオ" panose="020B0604030504040204" pitchFamily="50" charset="-128"/>
                  <a:ea typeface="メイリオ" panose="020B0604030504040204" pitchFamily="50" charset="-128"/>
                </a:rPr>
                <a:t>□ docomo.ne.jp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ezweb.ne.jp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i.softbank.jp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softbank.ne.jp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yahoo.co.jp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gmail.com</a:t>
              </a:r>
            </a:p>
            <a:p>
              <a:pPr>
                <a:spcBef>
                  <a:spcPts val="0"/>
                </a:spcBef>
                <a:buSzPct val="100000"/>
                <a:tabLst>
                  <a:tab pos="1168400" algn="l"/>
                </a:tabLst>
              </a:pPr>
              <a:r>
                <a:rPr kumimoji="1" lang="en-US" altLang="ja-JP" sz="900" dirty="0">
                  <a:latin typeface="メイリオ" panose="020B0604030504040204" pitchFamily="50" charset="-128"/>
                  <a:ea typeface="メイリオ" panose="020B0604030504040204" pitchFamily="50" charset="-128"/>
                </a:rPr>
                <a:t>□ </a:t>
              </a:r>
              <a:r>
                <a:rPr kumimoji="1" lang="ja-JP" altLang="en-US" sz="900" dirty="0">
                  <a:latin typeface="メイリオ" panose="020B0604030504040204" pitchFamily="50" charset="-128"/>
                  <a:ea typeface="メイリオ" panose="020B0604030504040204" pitchFamily="50" charset="-128"/>
                </a:rPr>
                <a:t>その他（　　　　　　　　　　　　　　　　）</a:t>
              </a:r>
            </a:p>
          </p:txBody>
        </p:sp>
        <p:cxnSp>
          <p:nvCxnSpPr>
            <p:cNvPr id="86" name="直線コネクタ 85"/>
            <p:cNvCxnSpPr/>
            <p:nvPr/>
          </p:nvCxnSpPr>
          <p:spPr>
            <a:xfrm>
              <a:off x="278999" y="8112177"/>
              <a:ext cx="398989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2" name="テキスト ボックス 41"/>
          <p:cNvSpPr txBox="1"/>
          <p:nvPr/>
        </p:nvSpPr>
        <p:spPr>
          <a:xfrm>
            <a:off x="298301" y="5565068"/>
            <a:ext cx="6300000" cy="216000"/>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en-US" altLang="ja-JP" sz="900" dirty="0">
                <a:latin typeface="メイリオ" panose="020B0604030504040204" pitchFamily="50" charset="-128"/>
                <a:ea typeface="メイリオ" panose="020B0604030504040204" pitchFamily="50" charset="-128"/>
              </a:rPr>
              <a:t>Q3</a:t>
            </a:r>
            <a:r>
              <a:rPr kumimoji="1" lang="ja-JP" altLang="en-US" sz="900" dirty="0">
                <a:latin typeface="メイリオ" panose="020B0604030504040204" pitchFamily="50" charset="-128"/>
                <a:ea typeface="メイリオ" panose="020B0604030504040204" pitchFamily="50" charset="-128"/>
              </a:rPr>
              <a:t>で「現在も常に行っており、今後も行いたい」「これまで行う頻度は少なかったが、今後は常に行いたい」「機会があれば行いたい」のいずれかを選択された方にお尋ねします。</a:t>
            </a:r>
            <a:endParaRPr kumimoji="1" lang="en-US" altLang="ja-JP" sz="900" dirty="0">
              <a:latin typeface="メイリオ" panose="020B0604030504040204" pitchFamily="50" charset="-128"/>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464B787E-6190-4E47-8337-1EC7D61E82EB}"/>
              </a:ext>
            </a:extLst>
          </p:cNvPr>
          <p:cNvSpPr txBox="1"/>
          <p:nvPr/>
        </p:nvSpPr>
        <p:spPr>
          <a:xfrm>
            <a:off x="189000" y="90173"/>
            <a:ext cx="6480000" cy="195814"/>
          </a:xfrm>
          <a:prstGeom prst="rect">
            <a:avLst/>
          </a:prstGeom>
          <a:noFill/>
        </p:spPr>
        <p:txBody>
          <a:bodyPr wrap="square" lIns="36000" tIns="36000" rIns="36000" bIns="36000" rtlCol="0" anchor="ctr" anchorCtr="0">
            <a:noAutofit/>
          </a:bodyPr>
          <a:lstStyle/>
          <a:p>
            <a:pPr algn="ctr">
              <a:spcBef>
                <a:spcPts val="0"/>
              </a:spcBef>
              <a:buSzPct val="100000"/>
            </a:pPr>
            <a:r>
              <a:rPr kumimoji="1" lang="ja-JP" altLang="en-US" sz="700" dirty="0">
                <a:latin typeface="メイリオ" panose="020B0604030504040204" pitchFamily="50" charset="-128"/>
                <a:ea typeface="メイリオ" panose="020B0604030504040204" pitchFamily="50" charset="-128"/>
              </a:rPr>
              <a:t>本アンケートは、環境省「脱炭素ライフスタイル推進事業の高度化検討等委託業務」の一環で実施しています。</a:t>
            </a:r>
          </a:p>
        </p:txBody>
      </p:sp>
      <p:grpSp>
        <p:nvGrpSpPr>
          <p:cNvPr id="44" name="グループ化 43">
            <a:extLst>
              <a:ext uri="{FF2B5EF4-FFF2-40B4-BE49-F238E27FC236}">
                <a16:creationId xmlns:a16="http://schemas.microsoft.com/office/drawing/2014/main" id="{B433613A-9D4A-4338-8A76-7230D2C83A8C}"/>
              </a:ext>
            </a:extLst>
          </p:cNvPr>
          <p:cNvGrpSpPr/>
          <p:nvPr/>
        </p:nvGrpSpPr>
        <p:grpSpPr>
          <a:xfrm>
            <a:off x="277941" y="8660450"/>
            <a:ext cx="6301059" cy="1127621"/>
            <a:chOff x="277941" y="8660450"/>
            <a:chExt cx="6301059" cy="1127621"/>
          </a:xfrm>
        </p:grpSpPr>
        <p:grpSp>
          <p:nvGrpSpPr>
            <p:cNvPr id="45" name="グループ化 44">
              <a:extLst>
                <a:ext uri="{FF2B5EF4-FFF2-40B4-BE49-F238E27FC236}">
                  <a16:creationId xmlns:a16="http://schemas.microsoft.com/office/drawing/2014/main" id="{7CB05586-A872-4419-BCBA-8866902F2455}"/>
                </a:ext>
              </a:extLst>
            </p:cNvPr>
            <p:cNvGrpSpPr/>
            <p:nvPr/>
          </p:nvGrpSpPr>
          <p:grpSpPr>
            <a:xfrm>
              <a:off x="277941" y="8883574"/>
              <a:ext cx="6301059" cy="904497"/>
              <a:chOff x="277941" y="8883574"/>
              <a:chExt cx="6301059" cy="904497"/>
            </a:xfrm>
          </p:grpSpPr>
          <p:sp>
            <p:nvSpPr>
              <p:cNvPr id="47" name="正方形/長方形 46">
                <a:extLst>
                  <a:ext uri="{FF2B5EF4-FFF2-40B4-BE49-F238E27FC236}">
                    <a16:creationId xmlns:a16="http://schemas.microsoft.com/office/drawing/2014/main" id="{D19FDC08-5FD0-4C75-8EAF-FFEC7051549F}"/>
                  </a:ext>
                </a:extLst>
              </p:cNvPr>
              <p:cNvSpPr/>
              <p:nvPr/>
            </p:nvSpPr>
            <p:spPr bwMode="gray">
              <a:xfrm>
                <a:off x="277941" y="8883574"/>
                <a:ext cx="6300000" cy="711361"/>
              </a:xfrm>
              <a:prstGeom prst="rect">
                <a:avLst/>
              </a:prstGeom>
              <a:solidFill>
                <a:schemeClr val="bg1">
                  <a:lumMod val="85000"/>
                </a:schemeClr>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tabLst>
                    <a:tab pos="144000" algn="l"/>
                  </a:tabLst>
                </a:pPr>
                <a:r>
                  <a:rPr kumimoji="1" lang="en-US" altLang="ja-JP" sz="600" dirty="0">
                    <a:ea typeface="メイリオ" panose="020B0604030504040204" pitchFamily="50" charset="-128"/>
                  </a:rPr>
                  <a:t>*1: 	</a:t>
                </a:r>
                <a:r>
                  <a:rPr kumimoji="1" lang="ja-JP" altLang="en-US" sz="600" dirty="0">
                    <a:ea typeface="メイリオ" panose="020B0604030504040204" pitchFamily="50" charset="-128"/>
                  </a:rPr>
                  <a:t>地球温暖化防止にかかる普及啓発活動の改善のため、後日、簡単な</a:t>
                </a:r>
                <a:r>
                  <a:rPr kumimoji="1" lang="en-US" altLang="ja-JP" sz="600" dirty="0">
                    <a:ea typeface="メイリオ" panose="020B0604030504040204" pitchFamily="50" charset="-128"/>
                  </a:rPr>
                  <a:t>WEB</a:t>
                </a:r>
                <a:r>
                  <a:rPr kumimoji="1" lang="ja-JP" altLang="en-US" sz="600" dirty="0">
                    <a:ea typeface="メイリオ" panose="020B0604030504040204" pitchFamily="50" charset="-128"/>
                  </a:rPr>
                  <a:t>アンケートを実施する予定です。ご理解・ご協力をいただけます場合には、アンケートをお送りする</a:t>
                </a:r>
                <a:br>
                  <a:rPr kumimoji="1" lang="en-US" altLang="ja-JP" sz="600" dirty="0">
                    <a:ea typeface="メイリオ" panose="020B0604030504040204" pitchFamily="50" charset="-128"/>
                  </a:rPr>
                </a:b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メールアドレスを上の欄にご記入ください。本</a:t>
                </a:r>
                <a:r>
                  <a:rPr kumimoji="1" lang="en-US" altLang="ja-JP" sz="600" dirty="0">
                    <a:ea typeface="メイリオ" panose="020B0604030504040204" pitchFamily="50" charset="-128"/>
                  </a:rPr>
                  <a:t>WEB</a:t>
                </a:r>
                <a:r>
                  <a:rPr kumimoji="1" lang="ja-JP" altLang="en-US" sz="600" dirty="0">
                    <a:ea typeface="メイリオ" panose="020B0604030504040204" pitchFamily="50" charset="-128"/>
                  </a:rPr>
                  <a:t>アンケートは、環境省事業の一環として、「脱炭素ライフスタイル推進事業の高度化検討等委託業務」受託者が実施します。</a:t>
                </a:r>
                <a:endParaRPr kumimoji="1" lang="en-US" altLang="ja-JP" sz="600" dirty="0">
                  <a:ea typeface="メイリオ" panose="020B0604030504040204" pitchFamily="50" charset="-128"/>
                </a:endParaRPr>
              </a:p>
              <a:p>
                <a:pPr>
                  <a:spcBef>
                    <a:spcPts val="300"/>
                  </a:spcBef>
                  <a:buFont typeface="Wingdings 2" pitchFamily="18" charset="2"/>
                  <a:buNone/>
                  <a:tabLst>
                    <a:tab pos="87313" algn="l"/>
                  </a:tabLst>
                </a:pPr>
                <a:r>
                  <a:rPr kumimoji="1" lang="ja-JP" altLang="en-US" sz="600" dirty="0">
                    <a:ea typeface="メイリオ" panose="020B0604030504040204" pitchFamily="50" charset="-128"/>
                  </a:rPr>
                  <a:t>〇</a:t>
                </a: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迷惑メール防止機能により、</a:t>
                </a:r>
                <a:r>
                  <a:rPr kumimoji="1" lang="en-US" altLang="ja-JP" sz="600" dirty="0">
                    <a:ea typeface="メイリオ" panose="020B0604030504040204" pitchFamily="50" charset="-128"/>
                  </a:rPr>
                  <a:t>WEB</a:t>
                </a:r>
                <a:r>
                  <a:rPr kumimoji="1" lang="ja-JP" altLang="en-US" sz="600" dirty="0">
                    <a:ea typeface="メイリオ" panose="020B0604030504040204" pitchFamily="50" charset="-128"/>
                  </a:rPr>
                  <a:t>アンケートメールが 迷惑メールフォルダやゴミ箱に自動的に振り分けられている可能性があります。一度ご確認頂きますようお願いいたします。</a:t>
                </a:r>
                <a:br>
                  <a:rPr kumimoji="1" lang="en-US" altLang="ja-JP" sz="600" dirty="0">
                    <a:ea typeface="メイリオ" panose="020B0604030504040204" pitchFamily="50" charset="-128"/>
                  </a:rPr>
                </a:b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ご記入いただいたメールアドレス等の個人情報は</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「脱炭素ライフスタイル推進事業の高度化検討等委託業務」において統計･分析処理され</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個別の内容が公表等されることはあり</a:t>
                </a:r>
                <a:br>
                  <a:rPr kumimoji="1" lang="en-US" altLang="ja-JP" sz="600" dirty="0">
                    <a:ea typeface="メイリオ" panose="020B0604030504040204" pitchFamily="50" charset="-128"/>
                  </a:rPr>
                </a:b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ません。また</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個人情報に該当する情報は</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当該業務遂行の目的のみのために利用し</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委託元である環境省</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受託者以外の第三者に開示せず</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厳重に管理します。</a:t>
                </a:r>
                <a:endParaRPr kumimoji="1" lang="en-US" altLang="ja-JP" sz="600" dirty="0">
                  <a:ea typeface="メイリオ" panose="020B0604030504040204" pitchFamily="50" charset="-128"/>
                </a:endParaRPr>
              </a:p>
            </p:txBody>
          </p:sp>
          <p:sp>
            <p:nvSpPr>
              <p:cNvPr id="48" name="テキスト ボックス 47">
                <a:extLst>
                  <a:ext uri="{FF2B5EF4-FFF2-40B4-BE49-F238E27FC236}">
                    <a16:creationId xmlns:a16="http://schemas.microsoft.com/office/drawing/2014/main" id="{1D839BBB-C739-420F-9060-DEF5FAE04FE6}"/>
                  </a:ext>
                </a:extLst>
              </p:cNvPr>
              <p:cNvSpPr txBox="1"/>
              <p:nvPr/>
            </p:nvSpPr>
            <p:spPr>
              <a:xfrm>
                <a:off x="279000" y="9608071"/>
                <a:ext cx="6300000" cy="180000"/>
              </a:xfrm>
              <a:prstGeom prst="rect">
                <a:avLst/>
              </a:prstGeom>
              <a:noFill/>
            </p:spPr>
            <p:txBody>
              <a:bodyPr wrap="square" lIns="36000" tIns="36000" rIns="36000" bIns="36000" rtlCol="0" anchor="t" anchorCtr="0">
                <a:noAutofit/>
              </a:bodyPr>
              <a:lstStyle/>
              <a:p>
                <a:pPr algn="ctr">
                  <a:spcBef>
                    <a:spcPts val="0"/>
                  </a:spcBef>
                  <a:buSzPct val="100000"/>
                </a:pPr>
                <a:r>
                  <a:rPr kumimoji="1" lang="ja-JP" altLang="en-US" sz="1000" dirty="0">
                    <a:latin typeface="メイリオ" panose="020B0604030504040204" pitchFamily="50" charset="-128"/>
                    <a:ea typeface="メイリオ" panose="020B0604030504040204" pitchFamily="50" charset="-128"/>
                  </a:rPr>
                  <a:t>環境省</a:t>
                </a:r>
              </a:p>
            </p:txBody>
          </p:sp>
        </p:grpSp>
        <p:sp>
          <p:nvSpPr>
            <p:cNvPr id="46" name="テキスト ボックス 45">
              <a:extLst>
                <a:ext uri="{FF2B5EF4-FFF2-40B4-BE49-F238E27FC236}">
                  <a16:creationId xmlns:a16="http://schemas.microsoft.com/office/drawing/2014/main" id="{87CA78C9-C794-438A-B02F-B3FE6B4AB2AC}"/>
                </a:ext>
              </a:extLst>
            </p:cNvPr>
            <p:cNvSpPr txBox="1"/>
            <p:nvPr/>
          </p:nvSpPr>
          <p:spPr>
            <a:xfrm>
              <a:off x="278470" y="8660450"/>
              <a:ext cx="6300000" cy="226591"/>
            </a:xfrm>
            <a:prstGeom prst="rect">
              <a:avLst/>
            </a:prstGeom>
            <a:noFill/>
          </p:spPr>
          <p:txBody>
            <a:bodyPr wrap="square" lIns="36000" tIns="36000" rIns="36000" bIns="36000" rtlCol="0" anchor="t" anchorCtr="0">
              <a:noAutofit/>
            </a:bodyPr>
            <a:lstStyle/>
            <a:p>
              <a:pPr algn="ctr">
                <a:spcBef>
                  <a:spcPts val="0"/>
                </a:spcBef>
                <a:buSzPct val="100000"/>
              </a:pPr>
              <a:r>
                <a:rPr kumimoji="1" lang="ja-JP" altLang="en-US" sz="1100" dirty="0">
                  <a:latin typeface="メイリオ" panose="020B0604030504040204" pitchFamily="50" charset="-128"/>
                  <a:ea typeface="メイリオ" panose="020B0604030504040204" pitchFamily="50" charset="-128"/>
                </a:rPr>
                <a:t>★ご協力ありがとうございました。</a:t>
              </a:r>
            </a:p>
          </p:txBody>
        </p:sp>
      </p:grpSp>
      <p:sp>
        <p:nvSpPr>
          <p:cNvPr id="37" name="正方形/長方形 36">
            <a:extLst>
              <a:ext uri="{FF2B5EF4-FFF2-40B4-BE49-F238E27FC236}">
                <a16:creationId xmlns:a16="http://schemas.microsoft.com/office/drawing/2014/main" id="{B1D9B949-613F-461D-AF3F-D2D44BEC8E33}"/>
              </a:ext>
            </a:extLst>
          </p:cNvPr>
          <p:cNvSpPr/>
          <p:nvPr/>
        </p:nvSpPr>
        <p:spPr bwMode="gray">
          <a:xfrm>
            <a:off x="6501320" y="-3411"/>
            <a:ext cx="360000" cy="144000"/>
          </a:xfrm>
          <a:prstGeom prst="rect">
            <a:avLst/>
          </a:prstGeom>
          <a:solidFill>
            <a:schemeClr val="accent6"/>
          </a:solidFill>
          <a:ln w="12700" algn="ctr">
            <a:solidFill>
              <a:schemeClr val="accent6"/>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050" b="1" dirty="0">
                <a:solidFill>
                  <a:schemeClr val="bg1"/>
                </a:solidFill>
              </a:rPr>
              <a:t>既存</a:t>
            </a:r>
          </a:p>
        </p:txBody>
      </p:sp>
    </p:spTree>
    <p:extLst>
      <p:ext uri="{BB962C8B-B14F-4D97-AF65-F5344CB8AC3E}">
        <p14:creationId xmlns:p14="http://schemas.microsoft.com/office/powerpoint/2010/main" val="9240415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867" y="203185"/>
            <a:ext cx="916389" cy="752437"/>
          </a:xfrm>
          <a:prstGeom prst="rect">
            <a:avLst/>
          </a:prstGeom>
          <a:solidFill>
            <a:srgbClr val="7DC1E4"/>
          </a:solidFill>
        </p:spPr>
      </p:pic>
      <p:sp>
        <p:nvSpPr>
          <p:cNvPr id="5" name="角丸四角形 4"/>
          <p:cNvSpPr/>
          <p:nvPr/>
        </p:nvSpPr>
        <p:spPr bwMode="gray">
          <a:xfrm>
            <a:off x="279000" y="972782"/>
            <a:ext cx="6300000" cy="252000"/>
          </a:xfrm>
          <a:prstGeom prst="roundRect">
            <a:avLst/>
          </a:prstGeom>
          <a:solidFill>
            <a:srgbClr val="7DC1E4"/>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en-US" altLang="ja-JP" sz="1400" b="1" dirty="0">
                <a:solidFill>
                  <a:schemeClr val="bg1"/>
                </a:solidFill>
                <a:latin typeface="メイリオ" panose="020B0604030504040204" pitchFamily="50" charset="-128"/>
                <a:ea typeface="メイリオ" panose="020B0604030504040204" pitchFamily="50" charset="-128"/>
              </a:rPr>
              <a:t>1</a:t>
            </a:r>
            <a:r>
              <a:rPr kumimoji="1" lang="ja-JP" altLang="en-US" sz="1400" b="1" dirty="0" err="1">
                <a:solidFill>
                  <a:schemeClr val="bg1"/>
                </a:solidFill>
                <a:latin typeface="メイリオ" panose="020B0604030504040204" pitchFamily="50" charset="-128"/>
                <a:ea typeface="メイリオ" panose="020B0604030504040204" pitchFamily="50" charset="-128"/>
              </a:rPr>
              <a:t>．</a:t>
            </a:r>
            <a:r>
              <a:rPr kumimoji="1" lang="ja-JP" altLang="en-US" sz="1400" b="1" dirty="0">
                <a:solidFill>
                  <a:schemeClr val="bg1"/>
                </a:solidFill>
                <a:latin typeface="メイリオ" panose="020B0604030504040204" pitchFamily="50" charset="-128"/>
                <a:ea typeface="メイリオ" panose="020B0604030504040204" pitchFamily="50" charset="-128"/>
              </a:rPr>
              <a:t>あなたご自身について</a:t>
            </a:r>
          </a:p>
        </p:txBody>
      </p:sp>
      <p:sp>
        <p:nvSpPr>
          <p:cNvPr id="7" name="角丸四角形 6"/>
          <p:cNvSpPr/>
          <p:nvPr/>
        </p:nvSpPr>
        <p:spPr bwMode="gray">
          <a:xfrm>
            <a:off x="279000" y="1668533"/>
            <a:ext cx="6300000" cy="252000"/>
          </a:xfrm>
          <a:prstGeom prst="roundRect">
            <a:avLst/>
          </a:prstGeom>
          <a:solidFill>
            <a:srgbClr val="7DC1E4"/>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ja-JP" altLang="en-US" sz="1400" b="1" dirty="0">
                <a:solidFill>
                  <a:schemeClr val="bg1"/>
                </a:solidFill>
                <a:latin typeface="メイリオ" panose="020B0604030504040204" pitchFamily="50" charset="-128"/>
                <a:ea typeface="メイリオ" panose="020B0604030504040204" pitchFamily="50" charset="-128"/>
              </a:rPr>
              <a:t>２．宅配便の受取頻度について</a:t>
            </a:r>
          </a:p>
        </p:txBody>
      </p:sp>
      <p:sp>
        <p:nvSpPr>
          <p:cNvPr id="58" name="テキスト ボックス 57"/>
          <p:cNvSpPr txBox="1"/>
          <p:nvPr/>
        </p:nvSpPr>
        <p:spPr>
          <a:xfrm>
            <a:off x="279000" y="1918910"/>
            <a:ext cx="6300000" cy="432000"/>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1100" dirty="0">
                <a:latin typeface="メイリオ" panose="020B0604030504040204" pitchFamily="50" charset="-128"/>
                <a:ea typeface="メイリオ" panose="020B0604030504040204" pitchFamily="50" charset="-128"/>
              </a:rPr>
              <a:t>◆</a:t>
            </a:r>
            <a:r>
              <a:rPr kumimoji="1" lang="en-US" altLang="ja-JP" sz="1100" dirty="0">
                <a:latin typeface="メイリオ" panose="020B0604030504040204" pitchFamily="50" charset="-128"/>
                <a:ea typeface="メイリオ" panose="020B0604030504040204" pitchFamily="50" charset="-128"/>
              </a:rPr>
              <a:t>	</a:t>
            </a:r>
            <a:r>
              <a:rPr kumimoji="1" lang="ja-JP" altLang="en-US" sz="1100" dirty="0">
                <a:latin typeface="メイリオ" panose="020B0604030504040204" pitchFamily="50" charset="-128"/>
                <a:ea typeface="メイリオ" panose="020B0604030504040204" pitchFamily="50" charset="-128"/>
              </a:rPr>
              <a:t>あなたご自身で、</a:t>
            </a:r>
            <a:r>
              <a:rPr kumimoji="1" lang="ja-JP" altLang="en-US" sz="1100" b="1" u="sng" dirty="0">
                <a:latin typeface="メイリオ" panose="020B0604030504040204" pitchFamily="50" charset="-128"/>
                <a:ea typeface="メイリオ" panose="020B0604030504040204" pitchFamily="50" charset="-128"/>
              </a:rPr>
              <a:t>宅配を受け取る頻度</a:t>
            </a:r>
            <a:r>
              <a:rPr kumimoji="1" lang="ja-JP" altLang="en-US" sz="1100" dirty="0">
                <a:latin typeface="メイリオ" panose="020B0604030504040204" pitchFamily="50" charset="-128"/>
                <a:ea typeface="メイリオ" panose="020B0604030504040204" pitchFamily="50" charset="-128"/>
              </a:rPr>
              <a:t>についてお答えください。</a:t>
            </a:r>
            <a:br>
              <a:rPr kumimoji="1" lang="en-US" altLang="ja-JP" sz="1100" dirty="0">
                <a:latin typeface="メイリオ" panose="020B0604030504040204" pitchFamily="50" charset="-128"/>
                <a:ea typeface="メイリオ" panose="020B0604030504040204" pitchFamily="50" charset="-128"/>
              </a:rPr>
            </a:br>
            <a:r>
              <a:rPr kumimoji="1" lang="en-US" altLang="ja-JP" sz="1100" dirty="0">
                <a:latin typeface="メイリオ" panose="020B0604030504040204" pitchFamily="50" charset="-128"/>
                <a:ea typeface="メイリオ" panose="020B0604030504040204" pitchFamily="50" charset="-128"/>
              </a:rPr>
              <a:t>	</a:t>
            </a:r>
            <a:r>
              <a:rPr kumimoji="1" lang="ja-JP" altLang="en-US" sz="1100" dirty="0">
                <a:latin typeface="メイリオ" panose="020B0604030504040204" pitchFamily="50" charset="-128"/>
                <a:ea typeface="メイリオ" panose="020B0604030504040204" pitchFamily="50" charset="-128"/>
              </a:rPr>
              <a:t>（同居ご家族あての宅配も含む）</a:t>
            </a:r>
          </a:p>
        </p:txBody>
      </p:sp>
      <p:sp>
        <p:nvSpPr>
          <p:cNvPr id="100" name="角丸四角形 99"/>
          <p:cNvSpPr/>
          <p:nvPr/>
        </p:nvSpPr>
        <p:spPr bwMode="gray">
          <a:xfrm>
            <a:off x="279000" y="2900772"/>
            <a:ext cx="6300000" cy="252000"/>
          </a:xfrm>
          <a:prstGeom prst="roundRect">
            <a:avLst/>
          </a:prstGeom>
          <a:solidFill>
            <a:srgbClr val="7DC1E4"/>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ja-JP" altLang="en-US" sz="1400" b="1" dirty="0">
                <a:solidFill>
                  <a:schemeClr val="bg1"/>
                </a:solidFill>
                <a:latin typeface="メイリオ" panose="020B0604030504040204" pitchFamily="50" charset="-128"/>
                <a:ea typeface="メイリオ" panose="020B0604030504040204" pitchFamily="50" charset="-128"/>
              </a:rPr>
              <a:t>３．再配達の頻度について</a:t>
            </a:r>
          </a:p>
        </p:txBody>
      </p:sp>
      <p:sp>
        <p:nvSpPr>
          <p:cNvPr id="101" name="テキスト ボックス 100"/>
          <p:cNvSpPr txBox="1"/>
          <p:nvPr/>
        </p:nvSpPr>
        <p:spPr>
          <a:xfrm>
            <a:off x="279000" y="3162035"/>
            <a:ext cx="6300000" cy="432000"/>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1100" dirty="0">
                <a:latin typeface="メイリオ" panose="020B0604030504040204" pitchFamily="50" charset="-128"/>
                <a:ea typeface="メイリオ" panose="020B0604030504040204" pitchFamily="50" charset="-128"/>
              </a:rPr>
              <a:t>◆</a:t>
            </a:r>
            <a:r>
              <a:rPr kumimoji="1" lang="en-US" altLang="ja-JP" sz="1100" dirty="0">
                <a:latin typeface="メイリオ" panose="020B0604030504040204" pitchFamily="50" charset="-128"/>
                <a:ea typeface="メイリオ" panose="020B0604030504040204" pitchFamily="50" charset="-128"/>
              </a:rPr>
              <a:t>	</a:t>
            </a:r>
            <a:r>
              <a:rPr kumimoji="1" lang="ja-JP" altLang="en-US" sz="1100" dirty="0">
                <a:latin typeface="メイリオ" panose="020B0604030504040204" pitchFamily="50" charset="-128"/>
                <a:ea typeface="メイリオ" panose="020B0604030504040204" pitchFamily="50" charset="-128"/>
              </a:rPr>
              <a:t>あなたのご自宅で、荷物の受取の際に</a:t>
            </a:r>
            <a:r>
              <a:rPr kumimoji="1" lang="ja-JP" altLang="en-US" sz="1100" b="1" u="sng" dirty="0">
                <a:latin typeface="メイリオ" panose="020B0604030504040204" pitchFamily="50" charset="-128"/>
                <a:ea typeface="メイリオ" panose="020B0604030504040204" pitchFamily="50" charset="-128"/>
              </a:rPr>
              <a:t>再配達となる割合</a:t>
            </a:r>
            <a:r>
              <a:rPr kumimoji="1" lang="ja-JP" altLang="en-US" sz="1100" dirty="0">
                <a:latin typeface="メイリオ" panose="020B0604030504040204" pitchFamily="50" charset="-128"/>
                <a:ea typeface="メイリオ" panose="020B0604030504040204" pitchFamily="50" charset="-128"/>
              </a:rPr>
              <a:t>をお答えください。</a:t>
            </a:r>
            <a:endParaRPr kumimoji="1" lang="en-US" altLang="ja-JP" sz="1100" dirty="0">
              <a:latin typeface="メイリオ" panose="020B0604030504040204" pitchFamily="50" charset="-128"/>
              <a:ea typeface="メイリオ" panose="020B0604030504040204" pitchFamily="50" charset="-128"/>
            </a:endParaRPr>
          </a:p>
          <a:p>
            <a:pPr>
              <a:spcBef>
                <a:spcPts val="0"/>
              </a:spcBef>
              <a:buSzPct val="100000"/>
              <a:tabLst>
                <a:tab pos="182563" algn="l"/>
              </a:tabLst>
            </a:pPr>
            <a:r>
              <a:rPr kumimoji="1" lang="en-US" altLang="ja-JP" sz="1100" dirty="0">
                <a:latin typeface="メイリオ" panose="020B0604030504040204" pitchFamily="50" charset="-128"/>
                <a:ea typeface="メイリオ" panose="020B0604030504040204" pitchFamily="50" charset="-128"/>
              </a:rPr>
              <a:t>	</a:t>
            </a:r>
            <a:r>
              <a:rPr kumimoji="1" lang="ja-JP" altLang="en-US" sz="1100" dirty="0">
                <a:latin typeface="メイリオ" panose="020B0604030504040204" pitchFamily="50" charset="-128"/>
                <a:ea typeface="メイリオ" panose="020B0604030504040204" pitchFamily="50" charset="-128"/>
              </a:rPr>
              <a:t>（同居ご家族あての宅配も含む）</a:t>
            </a:r>
          </a:p>
        </p:txBody>
      </p:sp>
      <p:sp>
        <p:nvSpPr>
          <p:cNvPr id="102" name="テキスト ボックス 101"/>
          <p:cNvSpPr txBox="1"/>
          <p:nvPr/>
        </p:nvSpPr>
        <p:spPr>
          <a:xfrm>
            <a:off x="279000" y="3528363"/>
            <a:ext cx="3276001" cy="864000"/>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900" dirty="0">
                <a:latin typeface="メイリオ" panose="020B0604030504040204" pitchFamily="50" charset="-128"/>
                <a:ea typeface="メイリオ" panose="020B0604030504040204" pitchFamily="50" charset="-128"/>
              </a:rPr>
              <a:t>□</a:t>
            </a:r>
            <a:r>
              <a:rPr kumimoji="1" lang="en-US" altLang="ja-JP" sz="900" dirty="0">
                <a:latin typeface="メイリオ" panose="020B0604030504040204" pitchFamily="50" charset="-128"/>
                <a:ea typeface="メイリオ" panose="020B0604030504040204" pitchFamily="50" charset="-128"/>
              </a:rPr>
              <a:t> </a:t>
            </a:r>
            <a:r>
              <a:rPr kumimoji="1" lang="ja-JP" altLang="en-US" sz="900" dirty="0">
                <a:latin typeface="メイリオ" panose="020B0604030504040204" pitchFamily="50" charset="-128"/>
                <a:ea typeface="メイリオ" panose="020B0604030504040204" pitchFamily="50" charset="-128"/>
              </a:rPr>
              <a:t>ほぼすべての荷物で再配達をお願いしていた（９割以上）</a:t>
            </a:r>
          </a:p>
          <a:p>
            <a:pPr>
              <a:spcBef>
                <a:spcPts val="0"/>
              </a:spcBef>
              <a:buSzPct val="100000"/>
            </a:pPr>
            <a:r>
              <a:rPr kumimoji="1" lang="ja-JP" altLang="en-US" sz="900" dirty="0">
                <a:latin typeface="メイリオ" panose="020B0604030504040204" pitchFamily="50" charset="-128"/>
                <a:ea typeface="メイリオ" panose="020B0604030504040204" pitchFamily="50" charset="-128"/>
              </a:rPr>
              <a:t>□ 半分以上の荷物で再配達をお願いしていた（５割以上）</a:t>
            </a:r>
          </a:p>
          <a:p>
            <a:pPr>
              <a:spcBef>
                <a:spcPts val="0"/>
              </a:spcBef>
              <a:buSzPct val="100000"/>
            </a:pPr>
            <a:r>
              <a:rPr kumimoji="1" lang="ja-JP" altLang="en-US" sz="900" dirty="0">
                <a:latin typeface="メイリオ" panose="020B0604030504040204" pitchFamily="50" charset="-128"/>
                <a:ea typeface="メイリオ" panose="020B0604030504040204" pitchFamily="50" charset="-128"/>
              </a:rPr>
              <a:t>□ ３割程度の荷物で再配達をお願いしていた（３割以上）</a:t>
            </a:r>
          </a:p>
        </p:txBody>
      </p:sp>
      <p:grpSp>
        <p:nvGrpSpPr>
          <p:cNvPr id="16" name="グループ化 15"/>
          <p:cNvGrpSpPr/>
          <p:nvPr/>
        </p:nvGrpSpPr>
        <p:grpSpPr>
          <a:xfrm>
            <a:off x="279000" y="7558472"/>
            <a:ext cx="6300001" cy="931149"/>
            <a:chOff x="278999" y="7261381"/>
            <a:chExt cx="6300001" cy="931149"/>
          </a:xfrm>
        </p:grpSpPr>
        <p:sp>
          <p:nvSpPr>
            <p:cNvPr id="10" name="角丸四角形 9"/>
            <p:cNvSpPr/>
            <p:nvPr/>
          </p:nvSpPr>
          <p:spPr bwMode="gray">
            <a:xfrm>
              <a:off x="279000" y="7261381"/>
              <a:ext cx="6300000" cy="252000"/>
            </a:xfrm>
            <a:prstGeom prst="roundRect">
              <a:avLst/>
            </a:prstGeom>
            <a:solidFill>
              <a:srgbClr val="7DC1E4"/>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ja-JP" altLang="en-US" sz="1400" b="1" dirty="0">
                  <a:solidFill>
                    <a:schemeClr val="bg1"/>
                  </a:solidFill>
                  <a:latin typeface="メイリオ" panose="020B0604030504040204" pitchFamily="50" charset="-128"/>
                  <a:ea typeface="メイリオ" panose="020B0604030504040204" pitchFamily="50" charset="-128"/>
                </a:rPr>
                <a:t>６．追跡アンケートへのご協力のお願い</a:t>
              </a:r>
            </a:p>
          </p:txBody>
        </p:sp>
        <p:sp>
          <p:nvSpPr>
            <p:cNvPr id="60" name="テキスト ボックス 59"/>
            <p:cNvSpPr txBox="1"/>
            <p:nvPr/>
          </p:nvSpPr>
          <p:spPr>
            <a:xfrm>
              <a:off x="278999" y="7506612"/>
              <a:ext cx="6300000" cy="226591"/>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WEB</a:t>
              </a:r>
              <a:r>
                <a:rPr kumimoji="1" lang="ja-JP" altLang="en-US" sz="1200" dirty="0">
                  <a:latin typeface="メイリオ" panose="020B0604030504040204" pitchFamily="50" charset="-128"/>
                  <a:ea typeface="メイリオ" panose="020B0604030504040204" pitchFamily="50" charset="-128"/>
                </a:rPr>
                <a:t>アンケート実施のためメールアドレスをご記入ください</a:t>
              </a:r>
              <a:r>
                <a:rPr kumimoji="1" lang="ja-JP" altLang="en-US" sz="1200" baseline="30000" dirty="0">
                  <a:latin typeface="メイリオ" panose="020B0604030504040204" pitchFamily="50" charset="-128"/>
                  <a:ea typeface="メイリオ" panose="020B0604030504040204" pitchFamily="50" charset="-128"/>
                </a:rPr>
                <a:t>*</a:t>
              </a:r>
              <a:r>
                <a:rPr kumimoji="1" lang="en-US" altLang="ja-JP" sz="1200" baseline="30000" dirty="0">
                  <a:latin typeface="メイリオ" panose="020B0604030504040204" pitchFamily="50" charset="-128"/>
                  <a:ea typeface="メイリオ" panose="020B0604030504040204" pitchFamily="50" charset="-128"/>
                </a:rPr>
                <a:t>1</a:t>
              </a:r>
              <a:r>
                <a:rPr kumimoji="1" lang="ja-JP" altLang="en-US" sz="1200" dirty="0" err="1">
                  <a:latin typeface="メイリオ" panose="020B0604030504040204" pitchFamily="50" charset="-128"/>
                  <a:ea typeface="メイリオ" panose="020B0604030504040204" pitchFamily="50" charset="-128"/>
                </a:rPr>
                <a:t>。</a:t>
              </a:r>
              <a:endParaRPr kumimoji="1" lang="ja-JP" altLang="en-US" sz="1200" dirty="0">
                <a:latin typeface="メイリオ" panose="020B0604030504040204" pitchFamily="50" charset="-128"/>
                <a:ea typeface="メイリオ" panose="020B0604030504040204" pitchFamily="50" charset="-128"/>
              </a:endParaRPr>
            </a:p>
          </p:txBody>
        </p:sp>
        <p:sp>
          <p:nvSpPr>
            <p:cNvPr id="62" name="テキスト ボックス 61"/>
            <p:cNvSpPr txBox="1"/>
            <p:nvPr/>
          </p:nvSpPr>
          <p:spPr>
            <a:xfrm>
              <a:off x="4268892" y="7688689"/>
              <a:ext cx="2301772" cy="226591"/>
            </a:xfrm>
            <a:prstGeom prst="rect">
              <a:avLst/>
            </a:prstGeom>
            <a:noFill/>
          </p:spPr>
          <p:txBody>
            <a:bodyPr wrap="square" lIns="36000" tIns="36000" rIns="36000" bIns="36000" rtlCol="0" anchor="t" anchorCtr="0">
              <a:noAutofit/>
            </a:bodyPr>
            <a:lstStyle/>
            <a:p>
              <a:pPr>
                <a:spcBef>
                  <a:spcPts val="0"/>
                </a:spcBef>
                <a:buSzPct val="100000"/>
              </a:pPr>
              <a:r>
                <a:rPr kumimoji="1" lang="en-US" altLang="ja-JP" sz="105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以下は下から選択して下さい</a:t>
              </a:r>
            </a:p>
          </p:txBody>
        </p:sp>
        <p:sp>
          <p:nvSpPr>
            <p:cNvPr id="63" name="テキスト ボックス 62"/>
            <p:cNvSpPr txBox="1"/>
            <p:nvPr/>
          </p:nvSpPr>
          <p:spPr>
            <a:xfrm>
              <a:off x="279000" y="7965939"/>
              <a:ext cx="6300000" cy="226591"/>
            </a:xfrm>
            <a:prstGeom prst="rect">
              <a:avLst/>
            </a:prstGeom>
            <a:noFill/>
          </p:spPr>
          <p:txBody>
            <a:bodyPr wrap="square" lIns="36000" tIns="36000" rIns="36000" bIns="36000" rtlCol="0" anchor="t" anchorCtr="0">
              <a:noAutofit/>
            </a:bodyPr>
            <a:lstStyle/>
            <a:p>
              <a:pPr>
                <a:spcBef>
                  <a:spcPts val="0"/>
                </a:spcBef>
                <a:buSzPct val="100000"/>
                <a:tabLst>
                  <a:tab pos="1168400" algn="l"/>
                </a:tabLst>
              </a:pPr>
              <a:r>
                <a:rPr kumimoji="1" lang="en-US" altLang="ja-JP" sz="900" dirty="0">
                  <a:latin typeface="メイリオ" panose="020B0604030504040204" pitchFamily="50" charset="-128"/>
                  <a:ea typeface="メイリオ" panose="020B0604030504040204" pitchFamily="50" charset="-128"/>
                </a:rPr>
                <a:t>□ docomo.ne.jp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ezweb.ne.jp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i.softbank.jp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softbank.ne.jp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yahoo.co.jp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gmail.com</a:t>
              </a:r>
            </a:p>
            <a:p>
              <a:pPr>
                <a:spcBef>
                  <a:spcPts val="0"/>
                </a:spcBef>
                <a:buSzPct val="100000"/>
                <a:tabLst>
                  <a:tab pos="1168400" algn="l"/>
                </a:tabLst>
              </a:pPr>
              <a:r>
                <a:rPr kumimoji="1" lang="en-US" altLang="ja-JP" sz="900" dirty="0">
                  <a:latin typeface="メイリオ" panose="020B0604030504040204" pitchFamily="50" charset="-128"/>
                  <a:ea typeface="メイリオ" panose="020B0604030504040204" pitchFamily="50" charset="-128"/>
                </a:rPr>
                <a:t>□ </a:t>
              </a:r>
              <a:r>
                <a:rPr kumimoji="1" lang="ja-JP" altLang="en-US" sz="900" dirty="0">
                  <a:latin typeface="メイリオ" panose="020B0604030504040204" pitchFamily="50" charset="-128"/>
                  <a:ea typeface="メイリオ" panose="020B0604030504040204" pitchFamily="50" charset="-128"/>
                </a:rPr>
                <a:t>その他（　　　　　　　　　　　　　　　　）</a:t>
              </a:r>
            </a:p>
          </p:txBody>
        </p:sp>
        <p:cxnSp>
          <p:nvCxnSpPr>
            <p:cNvPr id="69" name="直線コネクタ 68"/>
            <p:cNvCxnSpPr/>
            <p:nvPr/>
          </p:nvCxnSpPr>
          <p:spPr>
            <a:xfrm>
              <a:off x="278999" y="7915280"/>
              <a:ext cx="398989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71" name="テキスト ボックス 70"/>
          <p:cNvSpPr txBox="1"/>
          <p:nvPr/>
        </p:nvSpPr>
        <p:spPr>
          <a:xfrm>
            <a:off x="324775" y="6410226"/>
            <a:ext cx="6300000" cy="1008000"/>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900" dirty="0">
                <a:latin typeface="メイリオ" panose="020B0604030504040204" pitchFamily="50" charset="-128"/>
                <a:ea typeface="メイリオ" panose="020B0604030504040204" pitchFamily="50" charset="-128"/>
              </a:rPr>
              <a:t>□ </a:t>
            </a:r>
            <a:r>
              <a:rPr kumimoji="1" lang="en-US" altLang="ja-JP" sz="900" dirty="0">
                <a:latin typeface="メイリオ" panose="020B0604030504040204" pitchFamily="50" charset="-128"/>
                <a:ea typeface="メイリオ" panose="020B0604030504040204" pitchFamily="50" charset="-128"/>
              </a:rPr>
              <a:t>CO</a:t>
            </a:r>
            <a:r>
              <a:rPr kumimoji="1" lang="ja-JP" altLang="en-US" sz="900" dirty="0">
                <a:latin typeface="メイリオ" panose="020B0604030504040204" pitchFamily="50" charset="-128"/>
                <a:ea typeface="メイリオ" panose="020B0604030504040204" pitchFamily="50" charset="-128"/>
              </a:rPr>
              <a:t>２削減に貢献するため</a:t>
            </a:r>
          </a:p>
          <a:p>
            <a:pPr>
              <a:spcBef>
                <a:spcPts val="0"/>
              </a:spcBef>
              <a:buSzPct val="100000"/>
            </a:pPr>
            <a:r>
              <a:rPr kumimoji="1" lang="ja-JP" altLang="en-US" sz="900" dirty="0">
                <a:latin typeface="メイリオ" panose="020B0604030504040204" pitchFamily="50" charset="-128"/>
                <a:ea typeface="メイリオ" panose="020B0604030504040204" pitchFamily="50" charset="-128"/>
              </a:rPr>
              <a:t>□ 再配達を削減するための具体的な方法がわかったため（事前通知サービスの活用等）</a:t>
            </a:r>
          </a:p>
          <a:p>
            <a:pPr>
              <a:spcBef>
                <a:spcPts val="0"/>
              </a:spcBef>
              <a:buSzPct val="100000"/>
            </a:pPr>
            <a:r>
              <a:rPr kumimoji="1" lang="ja-JP" altLang="en-US" sz="900" dirty="0">
                <a:latin typeface="メイリオ" panose="020B0604030504040204" pitchFamily="50" charset="-128"/>
                <a:ea typeface="メイリオ" panose="020B0604030504040204" pitchFamily="50" charset="-128"/>
              </a:rPr>
              <a:t>□ 宅配便の約２割が再配達になっていることを知ったため</a:t>
            </a:r>
          </a:p>
          <a:p>
            <a:pPr>
              <a:spcBef>
                <a:spcPts val="0"/>
              </a:spcBef>
              <a:buSzPct val="100000"/>
              <a:tabLst>
                <a:tab pos="182563" algn="l"/>
              </a:tabLst>
            </a:pPr>
            <a:r>
              <a:rPr kumimoji="1" lang="ja-JP" altLang="en-US" sz="900" dirty="0">
                <a:latin typeface="メイリオ" panose="020B0604030504040204" pitchFamily="50" charset="-128"/>
                <a:ea typeface="メイリオ" panose="020B0604030504040204" pitchFamily="50" charset="-128"/>
              </a:rPr>
              <a:t>□ 再配達の増加により、配達ドライバー１０人のうち１人は一日中再配達を担当している計算になることを知ったため　</a:t>
            </a:r>
          </a:p>
          <a:p>
            <a:pPr>
              <a:spcBef>
                <a:spcPts val="0"/>
              </a:spcBef>
              <a:buSzPct val="100000"/>
            </a:pPr>
            <a:r>
              <a:rPr kumimoji="1" lang="ja-JP" altLang="en-US" sz="900" dirty="0">
                <a:latin typeface="メイリオ" panose="020B0604030504040204" pitchFamily="50" charset="-128"/>
                <a:ea typeface="メイリオ" panose="020B0604030504040204" pitchFamily="50" charset="-128"/>
              </a:rPr>
              <a:t>□ １回で受け取ることによりポイントがもらえるため</a:t>
            </a:r>
          </a:p>
          <a:p>
            <a:pPr>
              <a:spcBef>
                <a:spcPts val="0"/>
              </a:spcBef>
              <a:buSzPct val="100000"/>
            </a:pPr>
            <a:r>
              <a:rPr kumimoji="1" lang="ja-JP" altLang="en-US" sz="900" dirty="0">
                <a:latin typeface="メイリオ" panose="020B0604030504040204" pitchFamily="50" charset="-128"/>
                <a:ea typeface="メイリオ" panose="020B0604030504040204" pitchFamily="50" charset="-128"/>
              </a:rPr>
              <a:t>□ 送料が値上げされるなど自分の生活に影響があると嫌だと思うため</a:t>
            </a:r>
          </a:p>
          <a:p>
            <a:pPr>
              <a:spcBef>
                <a:spcPts val="0"/>
              </a:spcBef>
              <a:buSzPct val="100000"/>
            </a:pPr>
            <a:r>
              <a:rPr kumimoji="1" lang="ja-JP" altLang="en-US" sz="900" dirty="0">
                <a:latin typeface="メイリオ" panose="020B0604030504040204" pitchFamily="50" charset="-128"/>
                <a:ea typeface="メイリオ" panose="020B0604030504040204" pitchFamily="50" charset="-128"/>
              </a:rPr>
              <a:t>□ 多くの人が１回で受け取っており、自分もそうする必要があると思ったため</a:t>
            </a:r>
          </a:p>
          <a:p>
            <a:pPr>
              <a:spcBef>
                <a:spcPts val="0"/>
              </a:spcBef>
              <a:buSzPct val="100000"/>
            </a:pPr>
            <a:r>
              <a:rPr kumimoji="1" lang="ja-JP" altLang="en-US" sz="900" dirty="0">
                <a:latin typeface="メイリオ" panose="020B0604030504040204" pitchFamily="50" charset="-128"/>
                <a:ea typeface="メイリオ" panose="020B0604030504040204" pitchFamily="50" charset="-128"/>
              </a:rPr>
              <a:t>□ その他（　　　　　　　　　　　　　　　　　　　　　　　　　　　　　　）</a:t>
            </a:r>
            <a:endParaRPr kumimoji="1" lang="en-US" altLang="ja-JP" sz="900" dirty="0">
              <a:latin typeface="メイリオ" panose="020B0604030504040204" pitchFamily="50" charset="-128"/>
              <a:ea typeface="メイリオ" panose="020B0604030504040204" pitchFamily="50" charset="-128"/>
            </a:endParaRPr>
          </a:p>
        </p:txBody>
      </p:sp>
      <p:sp>
        <p:nvSpPr>
          <p:cNvPr id="9" name="角丸四角形 8"/>
          <p:cNvSpPr/>
          <p:nvPr/>
        </p:nvSpPr>
        <p:spPr bwMode="gray">
          <a:xfrm>
            <a:off x="316437" y="5577219"/>
            <a:ext cx="6300000" cy="252000"/>
          </a:xfrm>
          <a:prstGeom prst="roundRect">
            <a:avLst/>
          </a:prstGeom>
          <a:solidFill>
            <a:srgbClr val="7DC1E4"/>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ja-JP" altLang="en-US" sz="1400" b="1" dirty="0">
                <a:solidFill>
                  <a:schemeClr val="bg1"/>
                </a:solidFill>
                <a:latin typeface="メイリオ" panose="020B0604030504040204" pitchFamily="50" charset="-128"/>
                <a:ea typeface="メイリオ" panose="020B0604030504040204" pitchFamily="50" charset="-128"/>
              </a:rPr>
              <a:t>５．受取意向の理由について</a:t>
            </a:r>
          </a:p>
        </p:txBody>
      </p:sp>
      <p:sp>
        <p:nvSpPr>
          <p:cNvPr id="72" name="テキスト ボックス 71"/>
          <p:cNvSpPr txBox="1"/>
          <p:nvPr/>
        </p:nvSpPr>
        <p:spPr>
          <a:xfrm>
            <a:off x="316437" y="6209604"/>
            <a:ext cx="6300000" cy="242066"/>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1100" dirty="0">
                <a:latin typeface="メイリオ" panose="020B0604030504040204" pitchFamily="50" charset="-128"/>
                <a:ea typeface="メイリオ" panose="020B0604030504040204" pitchFamily="50" charset="-128"/>
              </a:rPr>
              <a:t>◆</a:t>
            </a:r>
            <a:r>
              <a:rPr kumimoji="1" lang="en-US" altLang="ja-JP" sz="1100" dirty="0">
                <a:latin typeface="メイリオ" panose="020B0604030504040204" pitchFamily="50" charset="-128"/>
                <a:ea typeface="メイリオ" panose="020B0604030504040204" pitchFamily="50" charset="-128"/>
              </a:rPr>
              <a:t>	</a:t>
            </a:r>
            <a:r>
              <a:rPr kumimoji="1" lang="ja-JP" altLang="en-US" sz="1100" dirty="0">
                <a:latin typeface="メイリオ" panose="020B0604030504040204" pitchFamily="50" charset="-128"/>
                <a:ea typeface="メイリオ" panose="020B0604030504040204" pitchFamily="50" charset="-128"/>
              </a:rPr>
              <a:t>なぜ、宅配便を１回で受け取りたいと思いましたか（</a:t>
            </a:r>
            <a:r>
              <a:rPr kumimoji="1" lang="en-US" altLang="ja-JP" sz="1100" dirty="0">
                <a:latin typeface="メイリオ" panose="020B0604030504040204" pitchFamily="50" charset="-128"/>
                <a:ea typeface="メイリオ" panose="020B0604030504040204" pitchFamily="50" charset="-128"/>
              </a:rPr>
              <a:t>3</a:t>
            </a:r>
            <a:r>
              <a:rPr kumimoji="1" lang="ja-JP" altLang="en-US" sz="1100" dirty="0">
                <a:latin typeface="メイリオ" panose="020B0604030504040204" pitchFamily="50" charset="-128"/>
                <a:ea typeface="メイリオ" panose="020B0604030504040204" pitchFamily="50" charset="-128"/>
              </a:rPr>
              <a:t>つまで）。</a:t>
            </a:r>
          </a:p>
        </p:txBody>
      </p:sp>
      <p:sp>
        <p:nvSpPr>
          <p:cNvPr id="57" name="角丸四角形 56"/>
          <p:cNvSpPr/>
          <p:nvPr/>
        </p:nvSpPr>
        <p:spPr bwMode="gray">
          <a:xfrm>
            <a:off x="316437" y="4088777"/>
            <a:ext cx="6300000" cy="252000"/>
          </a:xfrm>
          <a:prstGeom prst="roundRect">
            <a:avLst/>
          </a:prstGeom>
          <a:solidFill>
            <a:srgbClr val="7DC1E4"/>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ja-JP" altLang="en-US" sz="1400" b="1" dirty="0">
                <a:solidFill>
                  <a:schemeClr val="bg1"/>
                </a:solidFill>
                <a:latin typeface="メイリオ" panose="020B0604030504040204" pitchFamily="50" charset="-128"/>
                <a:ea typeface="メイリオ" panose="020B0604030504040204" pitchFamily="50" charset="-128"/>
              </a:rPr>
              <a:t>４．今後の宅配便の受取意向について</a:t>
            </a:r>
          </a:p>
        </p:txBody>
      </p:sp>
      <p:sp>
        <p:nvSpPr>
          <p:cNvPr id="66" name="テキスト ボックス 65"/>
          <p:cNvSpPr txBox="1"/>
          <p:nvPr/>
        </p:nvSpPr>
        <p:spPr>
          <a:xfrm>
            <a:off x="316437" y="4350037"/>
            <a:ext cx="6300000" cy="226591"/>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1100" dirty="0">
                <a:latin typeface="メイリオ" panose="020B0604030504040204" pitchFamily="50" charset="-128"/>
                <a:ea typeface="メイリオ" panose="020B0604030504040204" pitchFamily="50" charset="-128"/>
              </a:rPr>
              <a:t>◆</a:t>
            </a:r>
            <a:r>
              <a:rPr kumimoji="1" lang="en-US" altLang="ja-JP" sz="1100" dirty="0">
                <a:latin typeface="メイリオ" panose="020B0604030504040204" pitchFamily="50" charset="-128"/>
                <a:ea typeface="メイリオ" panose="020B0604030504040204" pitchFamily="50" charset="-128"/>
              </a:rPr>
              <a:t>	</a:t>
            </a:r>
            <a:r>
              <a:rPr kumimoji="1" lang="ja-JP" altLang="en-US" sz="1100" b="1" u="sng" dirty="0">
                <a:latin typeface="メイリオ" panose="020B0604030504040204" pitchFamily="50" charset="-128"/>
                <a:ea typeface="メイリオ" panose="020B0604030504040204" pitchFamily="50" charset="-128"/>
              </a:rPr>
              <a:t>イベントに参加されて</a:t>
            </a:r>
            <a:r>
              <a:rPr kumimoji="1" lang="ja-JP" altLang="en-US" sz="1100" dirty="0">
                <a:latin typeface="メイリオ" panose="020B0604030504040204" pitchFamily="50" charset="-128"/>
                <a:ea typeface="メイリオ" panose="020B0604030504040204" pitchFamily="50" charset="-128"/>
              </a:rPr>
              <a:t>、今後は宅配便を１回で受け取ろうと思いましたか（</a:t>
            </a:r>
            <a:r>
              <a:rPr kumimoji="1" lang="en-US" altLang="ja-JP" sz="1100" dirty="0">
                <a:latin typeface="メイリオ" panose="020B0604030504040204" pitchFamily="50" charset="-128"/>
                <a:ea typeface="メイリオ" panose="020B0604030504040204" pitchFamily="50" charset="-128"/>
              </a:rPr>
              <a:t>1</a:t>
            </a:r>
            <a:r>
              <a:rPr kumimoji="1" lang="ja-JP" altLang="en-US" sz="1100" dirty="0">
                <a:latin typeface="メイリオ" panose="020B0604030504040204" pitchFamily="50" charset="-128"/>
                <a:ea typeface="メイリオ" panose="020B0604030504040204" pitchFamily="50" charset="-128"/>
              </a:rPr>
              <a:t>つ回答）。</a:t>
            </a:r>
          </a:p>
        </p:txBody>
      </p:sp>
      <p:sp>
        <p:nvSpPr>
          <p:cNvPr id="68" name="テキスト ボックス 67"/>
          <p:cNvSpPr txBox="1"/>
          <p:nvPr/>
        </p:nvSpPr>
        <p:spPr>
          <a:xfrm>
            <a:off x="316436" y="4536475"/>
            <a:ext cx="6300000" cy="828000"/>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900" dirty="0">
                <a:latin typeface="メイリオ" panose="020B0604030504040204" pitchFamily="50" charset="-128"/>
                <a:ea typeface="メイリオ" panose="020B0604030504040204" pitchFamily="50" charset="-128"/>
              </a:rPr>
              <a:t>□ これまでもほとんど１回で受け取っている</a:t>
            </a:r>
          </a:p>
          <a:p>
            <a:pPr>
              <a:spcBef>
                <a:spcPts val="0"/>
              </a:spcBef>
              <a:buSzPct val="100000"/>
            </a:pPr>
            <a:r>
              <a:rPr kumimoji="1" lang="ja-JP" altLang="en-US" sz="900" dirty="0">
                <a:latin typeface="メイリオ" panose="020B0604030504040204" pitchFamily="50" charset="-128"/>
                <a:ea typeface="メイリオ" panose="020B0604030504040204" pitchFamily="50" charset="-128"/>
              </a:rPr>
              <a:t>□ これまでもできるだけ１回で受け取りたいと思っており、今後はそのための対策も行おうと思う</a:t>
            </a:r>
          </a:p>
          <a:p>
            <a:pPr>
              <a:spcBef>
                <a:spcPts val="0"/>
              </a:spcBef>
              <a:buSzPct val="100000"/>
            </a:pPr>
            <a:r>
              <a:rPr kumimoji="1" lang="ja-JP" altLang="en-US" sz="900" dirty="0">
                <a:latin typeface="メイリオ" panose="020B0604030504040204" pitchFamily="50" charset="-128"/>
                <a:ea typeface="メイリオ" panose="020B0604030504040204" pitchFamily="50" charset="-128"/>
              </a:rPr>
              <a:t>□ これまでもできるだけ１回で受け取りたいと思っているが、特に対策は行わない</a:t>
            </a:r>
          </a:p>
          <a:p>
            <a:pPr>
              <a:spcBef>
                <a:spcPts val="0"/>
              </a:spcBef>
              <a:buSzPct val="100000"/>
            </a:pPr>
            <a:r>
              <a:rPr kumimoji="1" lang="ja-JP" altLang="en-US" sz="900" dirty="0">
                <a:latin typeface="メイリオ" panose="020B0604030504040204" pitchFamily="50" charset="-128"/>
                <a:ea typeface="メイリオ" panose="020B0604030504040204" pitchFamily="50" charset="-128"/>
              </a:rPr>
              <a:t>□ １回で受け取りたいと思うようになったので、今後はそのための対策を行おうと思う</a:t>
            </a:r>
          </a:p>
          <a:p>
            <a:pPr>
              <a:spcBef>
                <a:spcPts val="0"/>
              </a:spcBef>
              <a:buSzPct val="100000"/>
            </a:pPr>
            <a:r>
              <a:rPr kumimoji="1" lang="ja-JP" altLang="en-US" sz="900" dirty="0">
                <a:latin typeface="メイリオ" panose="020B0604030504040204" pitchFamily="50" charset="-128"/>
                <a:ea typeface="メイリオ" panose="020B0604030504040204" pitchFamily="50" charset="-128"/>
              </a:rPr>
              <a:t>□ １回で受け取りたいと思うようになったが、特に対策は行わない</a:t>
            </a:r>
          </a:p>
          <a:p>
            <a:pPr>
              <a:spcBef>
                <a:spcPts val="0"/>
              </a:spcBef>
              <a:buSzPct val="100000"/>
            </a:pPr>
            <a:r>
              <a:rPr kumimoji="1" lang="ja-JP" altLang="en-US" sz="900" dirty="0">
                <a:latin typeface="メイリオ" panose="020B0604030504040204" pitchFamily="50" charset="-128"/>
                <a:ea typeface="メイリオ" panose="020B0604030504040204" pitchFamily="50" charset="-128"/>
              </a:rPr>
              <a:t>□ １回で受け取りたいと思うようになったが、どうしたら受け取れるのかわからない</a:t>
            </a:r>
          </a:p>
          <a:p>
            <a:pPr>
              <a:spcBef>
                <a:spcPts val="0"/>
              </a:spcBef>
              <a:buSzPct val="100000"/>
            </a:pPr>
            <a:r>
              <a:rPr kumimoji="1" lang="ja-JP" altLang="en-US" sz="900" dirty="0">
                <a:latin typeface="メイリオ" panose="020B0604030504040204" pitchFamily="50" charset="-128"/>
                <a:ea typeface="メイリオ" panose="020B0604030504040204" pitchFamily="50" charset="-128"/>
              </a:rPr>
              <a:t>□ 特に１回で受け取りたいと思わない　</a:t>
            </a:r>
          </a:p>
        </p:txBody>
      </p:sp>
      <p:grpSp>
        <p:nvGrpSpPr>
          <p:cNvPr id="6" name="グループ化 5"/>
          <p:cNvGrpSpPr/>
          <p:nvPr/>
        </p:nvGrpSpPr>
        <p:grpSpPr>
          <a:xfrm>
            <a:off x="1854059" y="339583"/>
            <a:ext cx="4150800" cy="579362"/>
            <a:chOff x="1854059" y="339583"/>
            <a:chExt cx="4150800" cy="579362"/>
          </a:xfrm>
        </p:grpSpPr>
        <p:sp>
          <p:nvSpPr>
            <p:cNvPr id="74" name="正方形/長方形 73"/>
            <p:cNvSpPr/>
            <p:nvPr/>
          </p:nvSpPr>
          <p:spPr bwMode="gray">
            <a:xfrm>
              <a:off x="1854059" y="339583"/>
              <a:ext cx="4150800" cy="388620"/>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2000" b="1" dirty="0">
                  <a:solidFill>
                    <a:srgbClr val="1C94D3"/>
                  </a:solidFill>
                  <a:latin typeface="メイリオ" panose="020B0604030504040204" pitchFamily="50" charset="-128"/>
                  <a:ea typeface="メイリオ" panose="020B0604030504040204" pitchFamily="50" charset="-128"/>
                </a:rPr>
                <a:t>宅配便の利用実態アンケート</a:t>
              </a:r>
            </a:p>
          </p:txBody>
        </p:sp>
        <p:sp>
          <p:nvSpPr>
            <p:cNvPr id="80" name="テキスト ボックス 79"/>
            <p:cNvSpPr txBox="1"/>
            <p:nvPr/>
          </p:nvSpPr>
          <p:spPr>
            <a:xfrm>
              <a:off x="1854059" y="692354"/>
              <a:ext cx="4150800" cy="226591"/>
            </a:xfrm>
            <a:prstGeom prst="rect">
              <a:avLst/>
            </a:prstGeom>
            <a:noFill/>
          </p:spPr>
          <p:txBody>
            <a:bodyPr wrap="square" lIns="36000" tIns="36000" rIns="36000" bIns="36000" rtlCol="0" anchor="ctr" anchorCtr="0">
              <a:noAutofit/>
            </a:bodyPr>
            <a:lstStyle/>
            <a:p>
              <a:pPr>
                <a:spcBef>
                  <a:spcPts val="0"/>
                </a:spcBef>
                <a:buSzPct val="100000"/>
              </a:pPr>
              <a:r>
                <a:rPr kumimoji="1" lang="ja-JP" altLang="en-US" sz="1000" dirty="0">
                  <a:latin typeface="メイリオ" panose="020B0604030504040204" pitchFamily="50" charset="-128"/>
                  <a:ea typeface="メイリオ" panose="020B0604030504040204" pitchFamily="50" charset="-128"/>
                </a:rPr>
                <a:t>宅配便の利用状況を調査しています。わかる範囲でお答えください。</a:t>
              </a:r>
            </a:p>
          </p:txBody>
        </p:sp>
      </p:grpSp>
      <p:sp>
        <p:nvSpPr>
          <p:cNvPr id="99" name="テキスト ボックス 98"/>
          <p:cNvSpPr txBox="1"/>
          <p:nvPr/>
        </p:nvSpPr>
        <p:spPr>
          <a:xfrm>
            <a:off x="279000" y="1234047"/>
            <a:ext cx="6300000" cy="401618"/>
          </a:xfrm>
          <a:prstGeom prst="rect">
            <a:avLst/>
          </a:prstGeom>
          <a:noFill/>
        </p:spPr>
        <p:txBody>
          <a:bodyPr wrap="square" lIns="36000" tIns="36000" rIns="36000" bIns="36000" rtlCol="0" anchor="t" anchorCtr="0">
            <a:noAutofit/>
          </a:bodyPr>
          <a:lstStyle/>
          <a:p>
            <a:pPr>
              <a:spcBef>
                <a:spcPts val="0"/>
              </a:spcBef>
              <a:buSzPct val="100000"/>
              <a:tabLst>
                <a:tab pos="450850" algn="l"/>
              </a:tabLst>
            </a:pPr>
            <a:r>
              <a:rPr kumimoji="1" lang="ja-JP" altLang="en-US" sz="900" dirty="0">
                <a:latin typeface="メイリオ" panose="020B0604030504040204" pitchFamily="50" charset="-128"/>
                <a:ea typeface="メイリオ" panose="020B0604030504040204" pitchFamily="50" charset="-128"/>
              </a:rPr>
              <a:t>性別　</a:t>
            </a:r>
            <a:r>
              <a:rPr kumimoji="1" lang="en-US" altLang="ja-JP" sz="900" dirty="0">
                <a:latin typeface="メイリオ" panose="020B0604030504040204" pitchFamily="50" charset="-128"/>
                <a:ea typeface="メイリオ" panose="020B0604030504040204" pitchFamily="50" charset="-128"/>
              </a:rPr>
              <a:t>	</a:t>
            </a:r>
            <a:r>
              <a:rPr kumimoji="1" lang="ja-JP" altLang="en-US" sz="900" dirty="0">
                <a:latin typeface="メイリオ" panose="020B0604030504040204" pitchFamily="50" charset="-128"/>
                <a:ea typeface="メイリオ" panose="020B0604030504040204" pitchFamily="50" charset="-128"/>
              </a:rPr>
              <a:t>□ 男性　□ 女性　□ その他</a:t>
            </a:r>
            <a:endParaRPr kumimoji="1" lang="en-US" altLang="ja-JP" sz="900" dirty="0">
              <a:latin typeface="メイリオ" panose="020B0604030504040204" pitchFamily="50" charset="-128"/>
              <a:ea typeface="メイリオ" panose="020B0604030504040204" pitchFamily="50" charset="-128"/>
            </a:endParaRPr>
          </a:p>
          <a:p>
            <a:pPr>
              <a:spcBef>
                <a:spcPts val="0"/>
              </a:spcBef>
              <a:buSzPct val="100000"/>
              <a:tabLst>
                <a:tab pos="450850" algn="l"/>
              </a:tabLst>
            </a:pPr>
            <a:r>
              <a:rPr kumimoji="1" lang="ja-JP" altLang="en-US" sz="900" dirty="0">
                <a:latin typeface="メイリオ" panose="020B0604030504040204" pitchFamily="50" charset="-128"/>
                <a:ea typeface="メイリオ" panose="020B0604030504040204" pitchFamily="50" charset="-128"/>
              </a:rPr>
              <a:t>年齢　</a:t>
            </a:r>
            <a:r>
              <a:rPr kumimoji="1" lang="en-US" altLang="ja-JP" sz="900" dirty="0">
                <a:latin typeface="メイリオ" panose="020B0604030504040204" pitchFamily="50" charset="-128"/>
                <a:ea typeface="メイリオ" panose="020B0604030504040204" pitchFamily="50" charset="-128"/>
              </a:rPr>
              <a:t>	</a:t>
            </a:r>
            <a:r>
              <a:rPr kumimoji="1" lang="ja-JP" altLang="en-US" sz="900" dirty="0">
                <a:latin typeface="メイリオ" panose="020B0604030504040204" pitchFamily="50" charset="-128"/>
                <a:ea typeface="メイリオ" panose="020B0604030504040204" pitchFamily="50" charset="-128"/>
              </a:rPr>
              <a:t>□ </a:t>
            </a:r>
            <a:r>
              <a:rPr kumimoji="1" lang="en-US" altLang="ja-JP" sz="900" dirty="0">
                <a:latin typeface="メイリオ" panose="020B0604030504040204" pitchFamily="50" charset="-128"/>
                <a:ea typeface="メイリオ" panose="020B0604030504040204" pitchFamily="50" charset="-128"/>
              </a:rPr>
              <a:t>10</a:t>
            </a:r>
            <a:r>
              <a:rPr kumimoji="1" lang="ja-JP" altLang="en-US" sz="900" dirty="0">
                <a:latin typeface="メイリオ" panose="020B0604030504040204" pitchFamily="50" charset="-128"/>
                <a:ea typeface="メイリオ" panose="020B0604030504040204" pitchFamily="50" charset="-128"/>
              </a:rPr>
              <a:t>代以下　□ </a:t>
            </a:r>
            <a:r>
              <a:rPr kumimoji="1" lang="en-US" altLang="ja-JP" sz="900" dirty="0">
                <a:latin typeface="メイリオ" panose="020B0604030504040204" pitchFamily="50" charset="-128"/>
                <a:ea typeface="メイリオ" panose="020B0604030504040204" pitchFamily="50" charset="-128"/>
              </a:rPr>
              <a:t>20</a:t>
            </a:r>
            <a:r>
              <a:rPr kumimoji="1" lang="ja-JP" altLang="en-US" sz="900" dirty="0">
                <a:latin typeface="メイリオ" panose="020B0604030504040204" pitchFamily="50" charset="-128"/>
                <a:ea typeface="メイリオ" panose="020B0604030504040204" pitchFamily="50" charset="-128"/>
              </a:rPr>
              <a:t>代　□ </a:t>
            </a:r>
            <a:r>
              <a:rPr kumimoji="1" lang="en-US" altLang="ja-JP" sz="900" dirty="0">
                <a:latin typeface="メイリオ" panose="020B0604030504040204" pitchFamily="50" charset="-128"/>
                <a:ea typeface="メイリオ" panose="020B0604030504040204" pitchFamily="50" charset="-128"/>
              </a:rPr>
              <a:t>30</a:t>
            </a:r>
            <a:r>
              <a:rPr kumimoji="1" lang="ja-JP" altLang="en-US" sz="900" dirty="0">
                <a:latin typeface="メイリオ" panose="020B0604030504040204" pitchFamily="50" charset="-128"/>
                <a:ea typeface="メイリオ" panose="020B0604030504040204" pitchFamily="50" charset="-128"/>
              </a:rPr>
              <a:t>代　□ </a:t>
            </a:r>
            <a:r>
              <a:rPr kumimoji="1" lang="en-US" altLang="ja-JP" sz="900" dirty="0">
                <a:latin typeface="メイリオ" panose="020B0604030504040204" pitchFamily="50" charset="-128"/>
                <a:ea typeface="メイリオ" panose="020B0604030504040204" pitchFamily="50" charset="-128"/>
              </a:rPr>
              <a:t>40</a:t>
            </a:r>
            <a:r>
              <a:rPr kumimoji="1" lang="ja-JP" altLang="en-US" sz="900" dirty="0">
                <a:latin typeface="メイリオ" panose="020B0604030504040204" pitchFamily="50" charset="-128"/>
                <a:ea typeface="メイリオ" panose="020B0604030504040204" pitchFamily="50" charset="-128"/>
              </a:rPr>
              <a:t>代　□ </a:t>
            </a:r>
            <a:r>
              <a:rPr kumimoji="1" lang="en-US" altLang="ja-JP" sz="900" dirty="0">
                <a:latin typeface="メイリオ" panose="020B0604030504040204" pitchFamily="50" charset="-128"/>
                <a:ea typeface="メイリオ" panose="020B0604030504040204" pitchFamily="50" charset="-128"/>
              </a:rPr>
              <a:t>50</a:t>
            </a:r>
            <a:r>
              <a:rPr kumimoji="1" lang="ja-JP" altLang="en-US" sz="900" dirty="0">
                <a:latin typeface="メイリオ" panose="020B0604030504040204" pitchFamily="50" charset="-128"/>
                <a:ea typeface="メイリオ" panose="020B0604030504040204" pitchFamily="50" charset="-128"/>
              </a:rPr>
              <a:t>代　□ </a:t>
            </a:r>
            <a:r>
              <a:rPr kumimoji="1" lang="en-US" altLang="ja-JP" sz="900" dirty="0">
                <a:latin typeface="メイリオ" panose="020B0604030504040204" pitchFamily="50" charset="-128"/>
                <a:ea typeface="メイリオ" panose="020B0604030504040204" pitchFamily="50" charset="-128"/>
              </a:rPr>
              <a:t>60</a:t>
            </a:r>
            <a:r>
              <a:rPr kumimoji="1" lang="ja-JP" altLang="en-US" sz="900" dirty="0">
                <a:latin typeface="メイリオ" panose="020B0604030504040204" pitchFamily="50" charset="-128"/>
                <a:ea typeface="メイリオ" panose="020B0604030504040204" pitchFamily="50" charset="-128"/>
              </a:rPr>
              <a:t>代　□ </a:t>
            </a:r>
            <a:r>
              <a:rPr kumimoji="1" lang="en-US" altLang="ja-JP" sz="900" dirty="0">
                <a:latin typeface="メイリオ" panose="020B0604030504040204" pitchFamily="50" charset="-128"/>
                <a:ea typeface="メイリオ" panose="020B0604030504040204" pitchFamily="50" charset="-128"/>
              </a:rPr>
              <a:t>70</a:t>
            </a:r>
            <a:r>
              <a:rPr kumimoji="1" lang="ja-JP" altLang="en-US" sz="900" dirty="0">
                <a:latin typeface="メイリオ" panose="020B0604030504040204" pitchFamily="50" charset="-128"/>
                <a:ea typeface="メイリオ" panose="020B0604030504040204" pitchFamily="50" charset="-128"/>
              </a:rPr>
              <a:t>代以上</a:t>
            </a:r>
            <a:endParaRPr kumimoji="1" lang="en-US" altLang="ja-JP" sz="900" dirty="0">
              <a:latin typeface="メイリオ" panose="020B0604030504040204" pitchFamily="50" charset="-128"/>
              <a:ea typeface="メイリオ" panose="020B0604030504040204" pitchFamily="50" charset="-128"/>
            </a:endParaRPr>
          </a:p>
        </p:txBody>
      </p:sp>
      <p:sp>
        <p:nvSpPr>
          <p:cNvPr id="59" name="テキスト ボックス 58"/>
          <p:cNvSpPr txBox="1"/>
          <p:nvPr/>
        </p:nvSpPr>
        <p:spPr>
          <a:xfrm>
            <a:off x="279000" y="2276553"/>
            <a:ext cx="3024000" cy="684000"/>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900" dirty="0">
                <a:latin typeface="メイリオ" panose="020B0604030504040204" pitchFamily="50" charset="-128"/>
                <a:ea typeface="メイリオ" panose="020B0604030504040204" pitchFamily="50" charset="-128"/>
              </a:rPr>
              <a:t>□ 毎日１個程度	</a:t>
            </a:r>
          </a:p>
          <a:p>
            <a:pPr>
              <a:spcBef>
                <a:spcPts val="0"/>
              </a:spcBef>
              <a:buSzPct val="100000"/>
            </a:pPr>
            <a:r>
              <a:rPr kumimoji="1" lang="ja-JP" altLang="en-US" sz="900" dirty="0">
                <a:latin typeface="メイリオ" panose="020B0604030504040204" pitchFamily="50" charset="-128"/>
                <a:ea typeface="メイリオ" panose="020B0604030504040204" pitchFamily="50" charset="-128"/>
              </a:rPr>
              <a:t>□ 週に４～６ 個程度	</a:t>
            </a:r>
            <a:endParaRPr kumimoji="1" lang="en-US" altLang="ja-JP" sz="90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900" dirty="0">
                <a:latin typeface="メイリオ" panose="020B0604030504040204" pitchFamily="50" charset="-128"/>
                <a:ea typeface="メイリオ" panose="020B0604030504040204" pitchFamily="50" charset="-128"/>
              </a:rPr>
              <a:t>□ 週に１～３個程度	</a:t>
            </a:r>
            <a:endParaRPr kumimoji="1" lang="en-US" altLang="ja-JP" sz="90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900" dirty="0">
                <a:latin typeface="メイリオ" panose="020B0604030504040204" pitchFamily="50" charset="-128"/>
                <a:ea typeface="メイリオ" panose="020B0604030504040204" pitchFamily="50" charset="-128"/>
              </a:rPr>
              <a:t>□ １か月に１～３個程度</a:t>
            </a:r>
            <a:endParaRPr kumimoji="1" lang="en-US" altLang="ja-JP" sz="900" dirty="0">
              <a:latin typeface="メイリオ" panose="020B0604030504040204" pitchFamily="50" charset="-128"/>
              <a:ea typeface="メイリオ" panose="020B0604030504040204" pitchFamily="50" charset="-128"/>
            </a:endParaRPr>
          </a:p>
        </p:txBody>
      </p:sp>
      <p:sp>
        <p:nvSpPr>
          <p:cNvPr id="103" name="テキスト ボックス 102"/>
          <p:cNvSpPr txBox="1"/>
          <p:nvPr/>
        </p:nvSpPr>
        <p:spPr>
          <a:xfrm>
            <a:off x="3467913" y="2276553"/>
            <a:ext cx="3024000" cy="684000"/>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900" dirty="0">
                <a:latin typeface="メイリオ" panose="020B0604030504040204" pitchFamily="50" charset="-128"/>
                <a:ea typeface="メイリオ" panose="020B0604030504040204" pitchFamily="50" charset="-128"/>
              </a:rPr>
              <a:t>□ ２～３か月に１個程度</a:t>
            </a:r>
            <a:endParaRPr kumimoji="1" lang="en-US" altLang="ja-JP" sz="90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900" dirty="0">
                <a:latin typeface="メイリオ" panose="020B0604030504040204" pitchFamily="50" charset="-128"/>
                <a:ea typeface="メイリオ" panose="020B0604030504040204" pitchFamily="50" charset="-128"/>
              </a:rPr>
              <a:t>□ 半年に１個程度  </a:t>
            </a:r>
          </a:p>
          <a:p>
            <a:pPr>
              <a:spcBef>
                <a:spcPts val="0"/>
              </a:spcBef>
              <a:buSzPct val="100000"/>
            </a:pPr>
            <a:r>
              <a:rPr kumimoji="1" lang="ja-JP" altLang="en-US" sz="900" dirty="0">
                <a:latin typeface="メイリオ" panose="020B0604030504040204" pitchFamily="50" charset="-128"/>
                <a:ea typeface="メイリオ" panose="020B0604030504040204" pitchFamily="50" charset="-128"/>
              </a:rPr>
              <a:t>□ 上記以下の頻度</a:t>
            </a:r>
          </a:p>
          <a:p>
            <a:pPr>
              <a:spcBef>
                <a:spcPts val="0"/>
              </a:spcBef>
              <a:buSzPct val="100000"/>
            </a:pPr>
            <a:r>
              <a:rPr kumimoji="1" lang="ja-JP" altLang="en-US" sz="900" dirty="0">
                <a:latin typeface="メイリオ" panose="020B0604030504040204" pitchFamily="50" charset="-128"/>
                <a:ea typeface="メイリオ" panose="020B0604030504040204" pitchFamily="50" charset="-128"/>
              </a:rPr>
              <a:t>□ ほとんど利用しない　➡アンケート終了です。</a:t>
            </a:r>
          </a:p>
        </p:txBody>
      </p:sp>
      <p:sp>
        <p:nvSpPr>
          <p:cNvPr id="65" name="テキスト ボックス 64"/>
          <p:cNvSpPr txBox="1"/>
          <p:nvPr/>
        </p:nvSpPr>
        <p:spPr>
          <a:xfrm>
            <a:off x="3467913" y="3544095"/>
            <a:ext cx="3384000" cy="864000"/>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900" dirty="0">
                <a:latin typeface="メイリオ" panose="020B0604030504040204" pitchFamily="50" charset="-128"/>
                <a:ea typeface="メイリオ" panose="020B0604030504040204" pitchFamily="50" charset="-128"/>
              </a:rPr>
              <a:t>□ ほとんど再配達をお願いしたことはない（１～２割）</a:t>
            </a:r>
          </a:p>
          <a:p>
            <a:pPr>
              <a:spcBef>
                <a:spcPts val="0"/>
              </a:spcBef>
              <a:buSzPct val="100000"/>
            </a:pPr>
            <a:r>
              <a:rPr kumimoji="1" lang="ja-JP" altLang="en-US" sz="900" dirty="0">
                <a:latin typeface="メイリオ" panose="020B0604030504040204" pitchFamily="50" charset="-128"/>
                <a:ea typeface="メイリオ" panose="020B0604030504040204" pitchFamily="50" charset="-128"/>
              </a:rPr>
              <a:t>□ 再配達をお願いしたことはない</a:t>
            </a:r>
          </a:p>
          <a:p>
            <a:pPr>
              <a:spcBef>
                <a:spcPts val="0"/>
              </a:spcBef>
              <a:buSzPct val="100000"/>
            </a:pPr>
            <a:r>
              <a:rPr kumimoji="1" lang="ja-JP" altLang="en-US" sz="900" dirty="0">
                <a:latin typeface="メイリオ" panose="020B0604030504040204" pitchFamily="50" charset="-128"/>
                <a:ea typeface="メイリオ" panose="020B0604030504040204" pitchFamily="50" charset="-128"/>
              </a:rPr>
              <a:t>□ 宅配便の荷物を受け取っていない　➡アンケート終了です。</a:t>
            </a:r>
          </a:p>
        </p:txBody>
      </p:sp>
      <p:sp>
        <p:nvSpPr>
          <p:cNvPr id="34" name="テキスト ボックス 33"/>
          <p:cNvSpPr txBox="1"/>
          <p:nvPr/>
        </p:nvSpPr>
        <p:spPr>
          <a:xfrm>
            <a:off x="298301" y="5849728"/>
            <a:ext cx="6300000" cy="216000"/>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en-US" altLang="ja-JP" sz="900" dirty="0">
                <a:latin typeface="メイリオ" panose="020B0604030504040204" pitchFamily="50" charset="-128"/>
                <a:ea typeface="メイリオ" panose="020B0604030504040204" pitchFamily="50" charset="-128"/>
              </a:rPr>
              <a:t>Q4</a:t>
            </a:r>
            <a:r>
              <a:rPr kumimoji="1" lang="ja-JP" altLang="en-US" sz="900" dirty="0">
                <a:latin typeface="メイリオ" panose="020B0604030504040204" pitchFamily="50" charset="-128"/>
                <a:ea typeface="メイリオ" panose="020B0604030504040204" pitchFamily="50" charset="-128"/>
              </a:rPr>
              <a:t>で「</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回で受け取っている」「</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回で受け取りたいと思っている」「</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回で受け取りたいと思うようになった」に</a:t>
            </a:r>
            <a:endParaRPr kumimoji="1" lang="en-US" altLang="ja-JP" sz="900" dirty="0">
              <a:latin typeface="メイリオ" panose="020B0604030504040204" pitchFamily="50" charset="-128"/>
              <a:ea typeface="メイリオ" panose="020B0604030504040204" pitchFamily="50" charset="-128"/>
            </a:endParaRPr>
          </a:p>
          <a:p>
            <a:pPr>
              <a:spcBef>
                <a:spcPts val="0"/>
              </a:spcBef>
              <a:buSzPct val="100000"/>
              <a:tabLst>
                <a:tab pos="182563" algn="l"/>
              </a:tabLst>
            </a:pPr>
            <a:r>
              <a:rPr kumimoji="1" lang="ja-JP" altLang="en-US" sz="900" dirty="0">
                <a:latin typeface="メイリオ" panose="020B0604030504040204" pitchFamily="50" charset="-128"/>
                <a:ea typeface="メイリオ" panose="020B0604030504040204" pitchFamily="50" charset="-128"/>
              </a:rPr>
              <a:t>該当する選択肢を選ばれた方にお尋ねします。</a:t>
            </a:r>
            <a:endParaRPr kumimoji="1" lang="en-US" altLang="ja-JP" sz="900" dirty="0">
              <a:latin typeface="メイリオ" panose="020B0604030504040204" pitchFamily="50" charset="-128"/>
              <a:ea typeface="メイリオ" panose="020B0604030504040204" pitchFamily="50" charset="-128"/>
            </a:endParaRPr>
          </a:p>
        </p:txBody>
      </p:sp>
      <p:sp>
        <p:nvSpPr>
          <p:cNvPr id="35" name="テキスト ボックス 34">
            <a:extLst>
              <a:ext uri="{FF2B5EF4-FFF2-40B4-BE49-F238E27FC236}">
                <a16:creationId xmlns:a16="http://schemas.microsoft.com/office/drawing/2014/main" id="{4FF1B568-91F2-4A19-AF56-019AEB5C3D8F}"/>
              </a:ext>
            </a:extLst>
          </p:cNvPr>
          <p:cNvSpPr txBox="1"/>
          <p:nvPr/>
        </p:nvSpPr>
        <p:spPr>
          <a:xfrm>
            <a:off x="189000" y="90173"/>
            <a:ext cx="6480000" cy="195814"/>
          </a:xfrm>
          <a:prstGeom prst="rect">
            <a:avLst/>
          </a:prstGeom>
          <a:noFill/>
        </p:spPr>
        <p:txBody>
          <a:bodyPr wrap="square" lIns="36000" tIns="36000" rIns="36000" bIns="36000" rtlCol="0" anchor="ctr" anchorCtr="0">
            <a:noAutofit/>
          </a:bodyPr>
          <a:lstStyle/>
          <a:p>
            <a:pPr algn="ctr">
              <a:spcBef>
                <a:spcPts val="0"/>
              </a:spcBef>
              <a:buSzPct val="100000"/>
            </a:pPr>
            <a:r>
              <a:rPr kumimoji="1" lang="ja-JP" altLang="en-US" sz="700" dirty="0">
                <a:latin typeface="メイリオ" panose="020B0604030504040204" pitchFamily="50" charset="-128"/>
                <a:ea typeface="メイリオ" panose="020B0604030504040204" pitchFamily="50" charset="-128"/>
              </a:rPr>
              <a:t>本アンケートは、環境省「脱炭素ライフスタイル推進事業の高度化検討等委託業務」の一環で実施しています。</a:t>
            </a:r>
          </a:p>
        </p:txBody>
      </p:sp>
      <p:grpSp>
        <p:nvGrpSpPr>
          <p:cNvPr id="36" name="グループ化 35">
            <a:extLst>
              <a:ext uri="{FF2B5EF4-FFF2-40B4-BE49-F238E27FC236}">
                <a16:creationId xmlns:a16="http://schemas.microsoft.com/office/drawing/2014/main" id="{14D83C83-6EC5-4D35-9599-7835FD68BE62}"/>
              </a:ext>
            </a:extLst>
          </p:cNvPr>
          <p:cNvGrpSpPr/>
          <p:nvPr/>
        </p:nvGrpSpPr>
        <p:grpSpPr>
          <a:xfrm>
            <a:off x="277941" y="8660450"/>
            <a:ext cx="6301059" cy="1127621"/>
            <a:chOff x="277941" y="8660450"/>
            <a:chExt cx="6301059" cy="1127621"/>
          </a:xfrm>
        </p:grpSpPr>
        <p:grpSp>
          <p:nvGrpSpPr>
            <p:cNvPr id="37" name="グループ化 36">
              <a:extLst>
                <a:ext uri="{FF2B5EF4-FFF2-40B4-BE49-F238E27FC236}">
                  <a16:creationId xmlns:a16="http://schemas.microsoft.com/office/drawing/2014/main" id="{F09BB077-7C21-4756-9074-40E57DD040F0}"/>
                </a:ext>
              </a:extLst>
            </p:cNvPr>
            <p:cNvGrpSpPr/>
            <p:nvPr/>
          </p:nvGrpSpPr>
          <p:grpSpPr>
            <a:xfrm>
              <a:off x="277941" y="8883574"/>
              <a:ext cx="6301059" cy="904497"/>
              <a:chOff x="277941" y="8883574"/>
              <a:chExt cx="6301059" cy="904497"/>
            </a:xfrm>
          </p:grpSpPr>
          <p:sp>
            <p:nvSpPr>
              <p:cNvPr id="39" name="正方形/長方形 38">
                <a:extLst>
                  <a:ext uri="{FF2B5EF4-FFF2-40B4-BE49-F238E27FC236}">
                    <a16:creationId xmlns:a16="http://schemas.microsoft.com/office/drawing/2014/main" id="{A71E831A-C5A9-401F-BC36-E6255E2AAA6A}"/>
                  </a:ext>
                </a:extLst>
              </p:cNvPr>
              <p:cNvSpPr/>
              <p:nvPr/>
            </p:nvSpPr>
            <p:spPr bwMode="gray">
              <a:xfrm>
                <a:off x="277941" y="8883574"/>
                <a:ext cx="6300000" cy="711361"/>
              </a:xfrm>
              <a:prstGeom prst="rect">
                <a:avLst/>
              </a:prstGeom>
              <a:solidFill>
                <a:schemeClr val="bg1">
                  <a:lumMod val="85000"/>
                </a:schemeClr>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tabLst>
                    <a:tab pos="144000" algn="l"/>
                  </a:tabLst>
                </a:pPr>
                <a:r>
                  <a:rPr kumimoji="1" lang="en-US" altLang="ja-JP" sz="600" dirty="0">
                    <a:ea typeface="メイリオ" panose="020B0604030504040204" pitchFamily="50" charset="-128"/>
                  </a:rPr>
                  <a:t>*1: 	</a:t>
                </a:r>
                <a:r>
                  <a:rPr kumimoji="1" lang="ja-JP" altLang="en-US" sz="600" dirty="0">
                    <a:ea typeface="メイリオ" panose="020B0604030504040204" pitchFamily="50" charset="-128"/>
                  </a:rPr>
                  <a:t>地球温暖化防止にかかる普及啓発活動の改善のため、後日、簡単な</a:t>
                </a:r>
                <a:r>
                  <a:rPr kumimoji="1" lang="en-US" altLang="ja-JP" sz="600" dirty="0">
                    <a:ea typeface="メイリオ" panose="020B0604030504040204" pitchFamily="50" charset="-128"/>
                  </a:rPr>
                  <a:t>WEB</a:t>
                </a:r>
                <a:r>
                  <a:rPr kumimoji="1" lang="ja-JP" altLang="en-US" sz="600" dirty="0">
                    <a:ea typeface="メイリオ" panose="020B0604030504040204" pitchFamily="50" charset="-128"/>
                  </a:rPr>
                  <a:t>アンケートを実施する予定です。ご理解・ご協力をいただけます場合には、アンケートをお送りする</a:t>
                </a:r>
                <a:br>
                  <a:rPr kumimoji="1" lang="en-US" altLang="ja-JP" sz="600" dirty="0">
                    <a:ea typeface="メイリオ" panose="020B0604030504040204" pitchFamily="50" charset="-128"/>
                  </a:rPr>
                </a:b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メールアドレスを上の欄にご記入ください。本</a:t>
                </a:r>
                <a:r>
                  <a:rPr kumimoji="1" lang="en-US" altLang="ja-JP" sz="600" dirty="0">
                    <a:ea typeface="メイリオ" panose="020B0604030504040204" pitchFamily="50" charset="-128"/>
                  </a:rPr>
                  <a:t>WEB</a:t>
                </a:r>
                <a:r>
                  <a:rPr kumimoji="1" lang="ja-JP" altLang="en-US" sz="600" dirty="0">
                    <a:ea typeface="メイリオ" panose="020B0604030504040204" pitchFamily="50" charset="-128"/>
                  </a:rPr>
                  <a:t>アンケートは、環境省事業の一環として、「脱炭素ライフスタイル推進事業の高度化検討等委託業務」受託者が実施します。</a:t>
                </a:r>
                <a:endParaRPr kumimoji="1" lang="en-US" altLang="ja-JP" sz="600" dirty="0">
                  <a:ea typeface="メイリオ" panose="020B0604030504040204" pitchFamily="50" charset="-128"/>
                </a:endParaRPr>
              </a:p>
              <a:p>
                <a:pPr>
                  <a:spcBef>
                    <a:spcPts val="300"/>
                  </a:spcBef>
                  <a:buFont typeface="Wingdings 2" pitchFamily="18" charset="2"/>
                  <a:buNone/>
                  <a:tabLst>
                    <a:tab pos="87313" algn="l"/>
                  </a:tabLst>
                </a:pPr>
                <a:r>
                  <a:rPr kumimoji="1" lang="ja-JP" altLang="en-US" sz="600" dirty="0">
                    <a:ea typeface="メイリオ" panose="020B0604030504040204" pitchFamily="50" charset="-128"/>
                  </a:rPr>
                  <a:t>〇</a:t>
                </a: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迷惑メール防止機能により、</a:t>
                </a:r>
                <a:r>
                  <a:rPr kumimoji="1" lang="en-US" altLang="ja-JP" sz="600" dirty="0">
                    <a:ea typeface="メイリオ" panose="020B0604030504040204" pitchFamily="50" charset="-128"/>
                  </a:rPr>
                  <a:t>WEB</a:t>
                </a:r>
                <a:r>
                  <a:rPr kumimoji="1" lang="ja-JP" altLang="en-US" sz="600" dirty="0">
                    <a:ea typeface="メイリオ" panose="020B0604030504040204" pitchFamily="50" charset="-128"/>
                  </a:rPr>
                  <a:t>アンケートメールが 迷惑メールフォルダやゴミ箱に自動的に振り分けられている可能性があります。一度ご確認頂きますようお願いいたします。</a:t>
                </a:r>
                <a:br>
                  <a:rPr kumimoji="1" lang="en-US" altLang="ja-JP" sz="600" dirty="0">
                    <a:ea typeface="メイリオ" panose="020B0604030504040204" pitchFamily="50" charset="-128"/>
                  </a:rPr>
                </a:b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ご記入いただいたメールアドレス等の個人情報は</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「脱炭素ライフスタイル推進事業の高度化検討等委託業務」において統計･分析処理され</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個別の内容が公表等されることはあり</a:t>
                </a:r>
                <a:br>
                  <a:rPr kumimoji="1" lang="en-US" altLang="ja-JP" sz="600" dirty="0">
                    <a:ea typeface="メイリオ" panose="020B0604030504040204" pitchFamily="50" charset="-128"/>
                  </a:rPr>
                </a:b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ません。また</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個人情報に該当する情報は</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当該業務遂行の目的のみのために利用し</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委託元である環境省</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受託者以外の第三者に開示せず</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厳重に管理します。</a:t>
                </a:r>
                <a:endParaRPr kumimoji="1" lang="en-US" altLang="ja-JP" sz="600" dirty="0">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08429A4F-6F95-467C-A92A-0FAAAB42743D}"/>
                  </a:ext>
                </a:extLst>
              </p:cNvPr>
              <p:cNvSpPr txBox="1"/>
              <p:nvPr/>
            </p:nvSpPr>
            <p:spPr>
              <a:xfrm>
                <a:off x="279000" y="9608071"/>
                <a:ext cx="6300000" cy="180000"/>
              </a:xfrm>
              <a:prstGeom prst="rect">
                <a:avLst/>
              </a:prstGeom>
              <a:noFill/>
            </p:spPr>
            <p:txBody>
              <a:bodyPr wrap="square" lIns="36000" tIns="36000" rIns="36000" bIns="36000" rtlCol="0" anchor="t" anchorCtr="0">
                <a:noAutofit/>
              </a:bodyPr>
              <a:lstStyle/>
              <a:p>
                <a:pPr algn="ctr">
                  <a:spcBef>
                    <a:spcPts val="0"/>
                  </a:spcBef>
                  <a:buSzPct val="100000"/>
                </a:pPr>
                <a:r>
                  <a:rPr kumimoji="1" lang="ja-JP" altLang="en-US" sz="1000" dirty="0">
                    <a:latin typeface="メイリオ" panose="020B0604030504040204" pitchFamily="50" charset="-128"/>
                    <a:ea typeface="メイリオ" panose="020B0604030504040204" pitchFamily="50" charset="-128"/>
                  </a:rPr>
                  <a:t>環境省</a:t>
                </a:r>
              </a:p>
            </p:txBody>
          </p:sp>
        </p:grpSp>
        <p:sp>
          <p:nvSpPr>
            <p:cNvPr id="38" name="テキスト ボックス 37">
              <a:extLst>
                <a:ext uri="{FF2B5EF4-FFF2-40B4-BE49-F238E27FC236}">
                  <a16:creationId xmlns:a16="http://schemas.microsoft.com/office/drawing/2014/main" id="{0E62DBFB-DDD6-4A0A-8B0C-1758A14CFBC0}"/>
                </a:ext>
              </a:extLst>
            </p:cNvPr>
            <p:cNvSpPr txBox="1"/>
            <p:nvPr/>
          </p:nvSpPr>
          <p:spPr>
            <a:xfrm>
              <a:off x="278470" y="8660450"/>
              <a:ext cx="6300000" cy="226591"/>
            </a:xfrm>
            <a:prstGeom prst="rect">
              <a:avLst/>
            </a:prstGeom>
            <a:noFill/>
          </p:spPr>
          <p:txBody>
            <a:bodyPr wrap="square" lIns="36000" tIns="36000" rIns="36000" bIns="36000" rtlCol="0" anchor="t" anchorCtr="0">
              <a:noAutofit/>
            </a:bodyPr>
            <a:lstStyle/>
            <a:p>
              <a:pPr algn="ctr">
                <a:spcBef>
                  <a:spcPts val="0"/>
                </a:spcBef>
                <a:buSzPct val="100000"/>
              </a:pPr>
              <a:r>
                <a:rPr kumimoji="1" lang="ja-JP" altLang="en-US" sz="1100" dirty="0">
                  <a:latin typeface="メイリオ" panose="020B0604030504040204" pitchFamily="50" charset="-128"/>
                  <a:ea typeface="メイリオ" panose="020B0604030504040204" pitchFamily="50" charset="-128"/>
                </a:rPr>
                <a:t>★ご協力ありがとうございました。</a:t>
              </a:r>
            </a:p>
          </p:txBody>
        </p:sp>
      </p:grpSp>
      <p:sp>
        <p:nvSpPr>
          <p:cNvPr id="41" name="正方形/長方形 40">
            <a:extLst>
              <a:ext uri="{FF2B5EF4-FFF2-40B4-BE49-F238E27FC236}">
                <a16:creationId xmlns:a16="http://schemas.microsoft.com/office/drawing/2014/main" id="{BEE0813E-DDB5-4A9D-B2D7-AB9CDA2D4B48}"/>
              </a:ext>
            </a:extLst>
          </p:cNvPr>
          <p:cNvSpPr/>
          <p:nvPr/>
        </p:nvSpPr>
        <p:spPr bwMode="gray">
          <a:xfrm>
            <a:off x="6501320" y="-3411"/>
            <a:ext cx="360000" cy="144000"/>
          </a:xfrm>
          <a:prstGeom prst="rect">
            <a:avLst/>
          </a:prstGeom>
          <a:solidFill>
            <a:schemeClr val="accent6"/>
          </a:solidFill>
          <a:ln w="12700" algn="ctr">
            <a:solidFill>
              <a:schemeClr val="accent6"/>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050" b="1" dirty="0">
                <a:solidFill>
                  <a:schemeClr val="bg1"/>
                </a:solidFill>
              </a:rPr>
              <a:t>既存</a:t>
            </a:r>
          </a:p>
        </p:txBody>
      </p:sp>
    </p:spTree>
    <p:extLst>
      <p:ext uri="{BB962C8B-B14F-4D97-AF65-F5344CB8AC3E}">
        <p14:creationId xmlns:p14="http://schemas.microsoft.com/office/powerpoint/2010/main" val="14672211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076" name="think-cell スライド" r:id="rId5" imgW="563" imgH="564" progId="TCLayout.ActiveDocument.1">
                  <p:embed/>
                </p:oleObj>
              </mc:Choice>
              <mc:Fallback>
                <p:oleObj name="think-cell スライド" r:id="rId5" imgW="563" imgH="564" progId="TCLayout.ActiveDocument.1">
                  <p:embed/>
                  <p:pic>
                    <p:nvPicPr>
                      <p:cNvPr id="3" name="オブジェクト 2" hidden="1"/>
                      <p:cNvPicPr/>
                      <p:nvPr/>
                    </p:nvPicPr>
                    <p:blipFill>
                      <a:blip r:embed="rId6"/>
                      <a:stretch>
                        <a:fillRect/>
                      </a:stretch>
                    </p:blipFill>
                    <p:spPr>
                      <a:xfrm>
                        <a:off x="1588" y="1588"/>
                        <a:ext cx="1587" cy="1587"/>
                      </a:xfrm>
                      <a:prstGeom prst="rect">
                        <a:avLst/>
                      </a:prstGeom>
                    </p:spPr>
                  </p:pic>
                </p:oleObj>
              </mc:Fallback>
            </mc:AlternateContent>
          </a:graphicData>
        </a:graphic>
      </p:graphicFrame>
      <p:graphicFrame>
        <p:nvGraphicFramePr>
          <p:cNvPr id="2" name="オブジェクト 1"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077" name="think-cell Slide" r:id="rId7" imgW="563" imgH="564" progId="TCLayout.ActiveDocument.1">
                  <p:embed/>
                </p:oleObj>
              </mc:Choice>
              <mc:Fallback>
                <p:oleObj name="think-cell Slide" r:id="rId7" imgW="563" imgH="564" progId="TCLayout.ActiveDocument.1">
                  <p:embed/>
                  <p:pic>
                    <p:nvPicPr>
                      <p:cNvPr id="2" name="オブジェクト 1" hidden="1"/>
                      <p:cNvPicPr/>
                      <p:nvPr/>
                    </p:nvPicPr>
                    <p:blipFill>
                      <a:blip r:embed="rId6"/>
                      <a:stretch>
                        <a:fillRect/>
                      </a:stretch>
                    </p:blipFill>
                    <p:spPr>
                      <a:xfrm>
                        <a:off x="1588" y="1588"/>
                        <a:ext cx="1587" cy="1587"/>
                      </a:xfrm>
                      <a:prstGeom prst="rect">
                        <a:avLst/>
                      </a:prstGeom>
                    </p:spPr>
                  </p:pic>
                </p:oleObj>
              </mc:Fallback>
            </mc:AlternateContent>
          </a:graphicData>
        </a:graphic>
      </p:graphicFrame>
      <p:grpSp>
        <p:nvGrpSpPr>
          <p:cNvPr id="76" name="グループ化 75"/>
          <p:cNvGrpSpPr/>
          <p:nvPr/>
        </p:nvGrpSpPr>
        <p:grpSpPr>
          <a:xfrm>
            <a:off x="278999" y="10386514"/>
            <a:ext cx="6300001" cy="503841"/>
            <a:chOff x="278999" y="7885586"/>
            <a:chExt cx="6300001" cy="503841"/>
          </a:xfrm>
        </p:grpSpPr>
        <p:sp>
          <p:nvSpPr>
            <p:cNvPr id="80" name="テキスト ボックス 79"/>
            <p:cNvSpPr txBox="1"/>
            <p:nvPr/>
          </p:nvSpPr>
          <p:spPr>
            <a:xfrm>
              <a:off x="4268892" y="7885586"/>
              <a:ext cx="2301772" cy="226591"/>
            </a:xfrm>
            <a:prstGeom prst="rect">
              <a:avLst/>
            </a:prstGeom>
            <a:noFill/>
          </p:spPr>
          <p:txBody>
            <a:bodyPr wrap="square" lIns="36000" tIns="36000" rIns="36000" bIns="36000" rtlCol="0" anchor="t" anchorCtr="0">
              <a:noAutofit/>
            </a:bodyPr>
            <a:lstStyle/>
            <a:p>
              <a:pPr>
                <a:spcBef>
                  <a:spcPts val="0"/>
                </a:spcBef>
                <a:buSzPct val="100000"/>
              </a:pPr>
              <a:r>
                <a:rPr kumimoji="1" lang="en-US" altLang="ja-JP" sz="105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以下は下から選択して下さい</a:t>
              </a:r>
            </a:p>
          </p:txBody>
        </p:sp>
        <p:sp>
          <p:nvSpPr>
            <p:cNvPr id="83" name="テキスト ボックス 82"/>
            <p:cNvSpPr txBox="1"/>
            <p:nvPr/>
          </p:nvSpPr>
          <p:spPr>
            <a:xfrm>
              <a:off x="279000" y="8162836"/>
              <a:ext cx="6300000" cy="226591"/>
            </a:xfrm>
            <a:prstGeom prst="rect">
              <a:avLst/>
            </a:prstGeom>
            <a:noFill/>
          </p:spPr>
          <p:txBody>
            <a:bodyPr wrap="square" lIns="36000" tIns="36000" rIns="36000" bIns="36000" rtlCol="0" anchor="t" anchorCtr="0">
              <a:noAutofit/>
            </a:bodyPr>
            <a:lstStyle/>
            <a:p>
              <a:pPr>
                <a:spcBef>
                  <a:spcPts val="0"/>
                </a:spcBef>
                <a:buSzPct val="100000"/>
                <a:tabLst>
                  <a:tab pos="1168400" algn="l"/>
                </a:tabLst>
              </a:pPr>
              <a:r>
                <a:rPr kumimoji="1" lang="en-US" altLang="ja-JP" sz="900" dirty="0">
                  <a:latin typeface="メイリオ" panose="020B0604030504040204" pitchFamily="50" charset="-128"/>
                  <a:ea typeface="メイリオ" panose="020B0604030504040204" pitchFamily="50" charset="-128"/>
                </a:rPr>
                <a:t>□ docomo.ne.jp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ezweb.ne.jp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i.softbank.jp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softbank.ne.jp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yahoo.co.jp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gmail.com</a:t>
              </a:r>
            </a:p>
            <a:p>
              <a:pPr>
                <a:spcBef>
                  <a:spcPts val="0"/>
                </a:spcBef>
                <a:buSzPct val="100000"/>
                <a:tabLst>
                  <a:tab pos="1168400" algn="l"/>
                </a:tabLst>
              </a:pPr>
              <a:r>
                <a:rPr kumimoji="1" lang="en-US" altLang="ja-JP" sz="900" dirty="0">
                  <a:latin typeface="メイリオ" panose="020B0604030504040204" pitchFamily="50" charset="-128"/>
                  <a:ea typeface="メイリオ" panose="020B0604030504040204" pitchFamily="50" charset="-128"/>
                </a:rPr>
                <a:t>□ </a:t>
              </a:r>
              <a:r>
                <a:rPr kumimoji="1" lang="ja-JP" altLang="en-US" sz="900" dirty="0">
                  <a:latin typeface="メイリオ" panose="020B0604030504040204" pitchFamily="50" charset="-128"/>
                  <a:ea typeface="メイリオ" panose="020B0604030504040204" pitchFamily="50" charset="-128"/>
                </a:rPr>
                <a:t>その他（　　　　　　　　　　　　　　　　）</a:t>
              </a:r>
            </a:p>
          </p:txBody>
        </p:sp>
        <p:cxnSp>
          <p:nvCxnSpPr>
            <p:cNvPr id="86" name="直線コネクタ 85"/>
            <p:cNvCxnSpPr/>
            <p:nvPr/>
          </p:nvCxnSpPr>
          <p:spPr>
            <a:xfrm>
              <a:off x="278999" y="8112177"/>
              <a:ext cx="398989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9" name="グループ化 8">
            <a:extLst>
              <a:ext uri="{FF2B5EF4-FFF2-40B4-BE49-F238E27FC236}">
                <a16:creationId xmlns:a16="http://schemas.microsoft.com/office/drawing/2014/main" id="{B17CB47F-30F5-494D-B3E6-DEC9C05D9C0A}"/>
              </a:ext>
            </a:extLst>
          </p:cNvPr>
          <p:cNvGrpSpPr/>
          <p:nvPr/>
        </p:nvGrpSpPr>
        <p:grpSpPr>
          <a:xfrm>
            <a:off x="278999" y="848077"/>
            <a:ext cx="6300001" cy="1592927"/>
            <a:chOff x="278999" y="921029"/>
            <a:chExt cx="6300001" cy="1592927"/>
          </a:xfrm>
        </p:grpSpPr>
        <p:sp>
          <p:nvSpPr>
            <p:cNvPr id="5" name="角丸四角形 4"/>
            <p:cNvSpPr/>
            <p:nvPr/>
          </p:nvSpPr>
          <p:spPr bwMode="gray">
            <a:xfrm>
              <a:off x="279000" y="921029"/>
              <a:ext cx="6300000" cy="180000"/>
            </a:xfrm>
            <a:prstGeom prst="roundRect">
              <a:avLst/>
            </a:prstGeom>
            <a:solidFill>
              <a:srgbClr val="1FB6F0"/>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en-US" altLang="ja-JP" sz="1100" b="1" dirty="0">
                  <a:solidFill>
                    <a:schemeClr val="bg1"/>
                  </a:solidFill>
                  <a:latin typeface="メイリオ" panose="020B0604030504040204" pitchFamily="50" charset="-128"/>
                  <a:ea typeface="メイリオ" panose="020B0604030504040204" pitchFamily="50" charset="-128"/>
                </a:rPr>
                <a:t>1</a:t>
              </a:r>
              <a:r>
                <a:rPr kumimoji="1" lang="ja-JP" altLang="en-US" sz="1100" b="1" dirty="0">
                  <a:solidFill>
                    <a:schemeClr val="bg1"/>
                  </a:solidFill>
                  <a:latin typeface="メイリオ" panose="020B0604030504040204" pitchFamily="50" charset="-128"/>
                  <a:ea typeface="メイリオ" panose="020B0604030504040204" pitchFamily="50" charset="-128"/>
                </a:rPr>
                <a:t>．あなたご自身について</a:t>
              </a:r>
            </a:p>
          </p:txBody>
        </p:sp>
        <p:sp>
          <p:nvSpPr>
            <p:cNvPr id="57" name="テキスト ボックス 56">
              <a:extLst>
                <a:ext uri="{FF2B5EF4-FFF2-40B4-BE49-F238E27FC236}">
                  <a16:creationId xmlns:a16="http://schemas.microsoft.com/office/drawing/2014/main" id="{204DF443-049E-4F73-BB16-4DDD1EAFCC2A}"/>
                </a:ext>
              </a:extLst>
            </p:cNvPr>
            <p:cNvSpPr txBox="1"/>
            <p:nvPr/>
          </p:nvSpPr>
          <p:spPr>
            <a:xfrm>
              <a:off x="278999" y="1119577"/>
              <a:ext cx="6300000" cy="1394379"/>
            </a:xfrm>
            <a:prstGeom prst="rect">
              <a:avLst/>
            </a:prstGeom>
            <a:noFill/>
          </p:spPr>
          <p:txBody>
            <a:bodyPr wrap="square" lIns="36000" tIns="36000" rIns="36000" bIns="36000" rtlCol="0" anchor="t" anchorCtr="0">
              <a:noAutofit/>
            </a:bodyPr>
            <a:lstStyle/>
            <a:p>
              <a:pPr>
                <a:spcBef>
                  <a:spcPts val="0"/>
                </a:spcBef>
                <a:buSzPct val="100000"/>
                <a:tabLst>
                  <a:tab pos="450850" algn="l"/>
                </a:tabLst>
              </a:pPr>
              <a:r>
                <a:rPr kumimoji="1" lang="ja-JP" altLang="en-US" sz="1000" dirty="0">
                  <a:latin typeface="メイリオ" panose="020B0604030504040204" pitchFamily="50" charset="-128"/>
                  <a:ea typeface="メイリオ" panose="020B0604030504040204" pitchFamily="50" charset="-128"/>
                </a:rPr>
                <a:t>性別</a:t>
              </a: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男性　□ 女性　□ その他</a:t>
              </a:r>
            </a:p>
            <a:p>
              <a:pPr>
                <a:spcBef>
                  <a:spcPts val="0"/>
                </a:spcBef>
                <a:buSzPct val="100000"/>
                <a:tabLst>
                  <a:tab pos="450850" algn="l"/>
                </a:tabLst>
              </a:pPr>
              <a:r>
                <a:rPr kumimoji="1" lang="ja-JP" altLang="en-US" sz="1000" dirty="0">
                  <a:latin typeface="メイリオ" panose="020B0604030504040204" pitchFamily="50" charset="-128"/>
                  <a:ea typeface="メイリオ" panose="020B0604030504040204" pitchFamily="50" charset="-128"/>
                </a:rPr>
                <a:t>年齢	□ </a:t>
              </a:r>
              <a:r>
                <a:rPr kumimoji="1" lang="en-US" altLang="ja-JP" sz="1000" dirty="0">
                  <a:latin typeface="メイリオ" panose="020B0604030504040204" pitchFamily="50" charset="-128"/>
                  <a:ea typeface="メイリオ" panose="020B0604030504040204" pitchFamily="50" charset="-128"/>
                </a:rPr>
                <a:t>10</a:t>
              </a:r>
              <a:r>
                <a:rPr kumimoji="1" lang="ja-JP" altLang="en-US" sz="1000" dirty="0">
                  <a:latin typeface="メイリオ" panose="020B0604030504040204" pitchFamily="50" charset="-128"/>
                  <a:ea typeface="メイリオ" panose="020B0604030504040204" pitchFamily="50" charset="-128"/>
                </a:rPr>
                <a:t>代以下　□ </a:t>
              </a:r>
              <a:r>
                <a:rPr kumimoji="1" lang="en-US" altLang="ja-JP" sz="1000" dirty="0">
                  <a:latin typeface="メイリオ" panose="020B0604030504040204" pitchFamily="50" charset="-128"/>
                  <a:ea typeface="メイリオ" panose="020B0604030504040204" pitchFamily="50" charset="-128"/>
                </a:rPr>
                <a:t>20</a:t>
              </a:r>
              <a:r>
                <a:rPr kumimoji="1" lang="ja-JP" altLang="en-US" sz="1000" dirty="0">
                  <a:latin typeface="メイリオ" panose="020B0604030504040204" pitchFamily="50" charset="-128"/>
                  <a:ea typeface="メイリオ" panose="020B0604030504040204" pitchFamily="50" charset="-128"/>
                </a:rPr>
                <a:t>代　□ </a:t>
              </a:r>
              <a:r>
                <a:rPr kumimoji="1" lang="en-US" altLang="ja-JP" sz="1000" dirty="0">
                  <a:latin typeface="メイリオ" panose="020B0604030504040204" pitchFamily="50" charset="-128"/>
                  <a:ea typeface="メイリオ" panose="020B0604030504040204" pitchFamily="50" charset="-128"/>
                </a:rPr>
                <a:t>30</a:t>
              </a:r>
              <a:r>
                <a:rPr kumimoji="1" lang="ja-JP" altLang="en-US" sz="1000" dirty="0">
                  <a:latin typeface="メイリオ" panose="020B0604030504040204" pitchFamily="50" charset="-128"/>
                  <a:ea typeface="メイリオ" panose="020B0604030504040204" pitchFamily="50" charset="-128"/>
                </a:rPr>
                <a:t>代　□ </a:t>
              </a:r>
              <a:r>
                <a:rPr kumimoji="1" lang="en-US" altLang="ja-JP" sz="1000" dirty="0">
                  <a:latin typeface="メイリオ" panose="020B0604030504040204" pitchFamily="50" charset="-128"/>
                  <a:ea typeface="メイリオ" panose="020B0604030504040204" pitchFamily="50" charset="-128"/>
                </a:rPr>
                <a:t>40</a:t>
              </a:r>
              <a:r>
                <a:rPr kumimoji="1" lang="ja-JP" altLang="en-US" sz="1000" dirty="0">
                  <a:latin typeface="メイリオ" panose="020B0604030504040204" pitchFamily="50" charset="-128"/>
                  <a:ea typeface="メイリオ" panose="020B0604030504040204" pitchFamily="50" charset="-128"/>
                </a:rPr>
                <a:t>代　□ </a:t>
              </a:r>
              <a:r>
                <a:rPr kumimoji="1" lang="en-US" altLang="ja-JP" sz="1000" dirty="0">
                  <a:latin typeface="メイリオ" panose="020B0604030504040204" pitchFamily="50" charset="-128"/>
                  <a:ea typeface="メイリオ" panose="020B0604030504040204" pitchFamily="50" charset="-128"/>
                </a:rPr>
                <a:t>50</a:t>
              </a:r>
              <a:r>
                <a:rPr kumimoji="1" lang="ja-JP" altLang="en-US" sz="1000" dirty="0">
                  <a:latin typeface="メイリオ" panose="020B0604030504040204" pitchFamily="50" charset="-128"/>
                  <a:ea typeface="メイリオ" panose="020B0604030504040204" pitchFamily="50" charset="-128"/>
                </a:rPr>
                <a:t>代　□ </a:t>
              </a:r>
              <a:r>
                <a:rPr kumimoji="1" lang="en-US" altLang="ja-JP" sz="1000" dirty="0">
                  <a:latin typeface="メイリオ" panose="020B0604030504040204" pitchFamily="50" charset="-128"/>
                  <a:ea typeface="メイリオ" panose="020B0604030504040204" pitchFamily="50" charset="-128"/>
                </a:rPr>
                <a:t>60</a:t>
              </a:r>
              <a:r>
                <a:rPr kumimoji="1" lang="ja-JP" altLang="en-US" sz="1000" dirty="0">
                  <a:latin typeface="メイリオ" panose="020B0604030504040204" pitchFamily="50" charset="-128"/>
                  <a:ea typeface="メイリオ" panose="020B0604030504040204" pitchFamily="50" charset="-128"/>
                </a:rPr>
                <a:t>代　□ </a:t>
              </a:r>
              <a:r>
                <a:rPr kumimoji="1" lang="en-US" altLang="ja-JP" sz="1000" dirty="0">
                  <a:latin typeface="メイリオ" panose="020B0604030504040204" pitchFamily="50" charset="-128"/>
                  <a:ea typeface="メイリオ" panose="020B0604030504040204" pitchFamily="50" charset="-128"/>
                </a:rPr>
                <a:t>70</a:t>
              </a:r>
              <a:r>
                <a:rPr kumimoji="1" lang="ja-JP" altLang="en-US" sz="1000" dirty="0">
                  <a:latin typeface="メイリオ" panose="020B0604030504040204" pitchFamily="50" charset="-128"/>
                  <a:ea typeface="メイリオ" panose="020B0604030504040204" pitchFamily="50" charset="-128"/>
                </a:rPr>
                <a:t>代以上</a:t>
              </a:r>
            </a:p>
            <a:p>
              <a:pPr>
                <a:spcBef>
                  <a:spcPts val="0"/>
                </a:spcBef>
                <a:buSzPct val="100000"/>
                <a:tabLst>
                  <a:tab pos="450850" algn="l"/>
                </a:tabLst>
              </a:pPr>
              <a:r>
                <a:rPr kumimoji="1" lang="ja-JP" altLang="en-US" sz="1000" dirty="0">
                  <a:latin typeface="メイリオ" panose="020B0604030504040204" pitchFamily="50" charset="-128"/>
                  <a:ea typeface="メイリオ" panose="020B0604030504040204" pitchFamily="50" charset="-128"/>
                </a:rPr>
                <a:t>職業	□ 自営業　□ 公務員　□ 教職員　□ 医師・医療　□ 会社経営　□ 会社役員　□ 会社員</a:t>
              </a:r>
            </a:p>
            <a:p>
              <a:pPr>
                <a:spcBef>
                  <a:spcPts val="0"/>
                </a:spcBef>
                <a:buSzPct val="100000"/>
                <a:tabLst>
                  <a:tab pos="450850" algn="l"/>
                </a:tabLst>
              </a:pPr>
              <a:r>
                <a:rPr kumimoji="1" lang="ja-JP" altLang="en-US" sz="1000" dirty="0">
                  <a:latin typeface="メイリオ" panose="020B0604030504040204" pitchFamily="50" charset="-128"/>
                  <a:ea typeface="メイリオ" panose="020B0604030504040204" pitchFamily="50" charset="-128"/>
                </a:rPr>
                <a:t>	□ 農林・水産　□ 弁護士・税理士</a:t>
              </a:r>
            </a:p>
            <a:p>
              <a:pPr>
                <a:spcBef>
                  <a:spcPts val="0"/>
                </a:spcBef>
                <a:buSzPct val="100000"/>
                <a:tabLst>
                  <a:tab pos="450850" algn="l"/>
                </a:tabLst>
              </a:pPr>
              <a:r>
                <a:rPr kumimoji="1" lang="ja-JP" altLang="en-US" sz="1000" dirty="0">
                  <a:latin typeface="メイリオ" panose="020B0604030504040204" pitchFamily="50" charset="-128"/>
                  <a:ea typeface="メイリオ" panose="020B0604030504040204" pitchFamily="50" charset="-128"/>
                </a:rPr>
                <a:t>	□ 学生　➡アンケート終了です。</a:t>
              </a:r>
            </a:p>
            <a:p>
              <a:pPr>
                <a:spcBef>
                  <a:spcPts val="0"/>
                </a:spcBef>
                <a:buSzPct val="100000"/>
                <a:tabLst>
                  <a:tab pos="450850" algn="l"/>
                </a:tabLst>
              </a:pPr>
              <a:r>
                <a:rPr kumimoji="1" lang="ja-JP" altLang="en-US" sz="1000" dirty="0">
                  <a:latin typeface="メイリオ" panose="020B0604030504040204" pitchFamily="50" charset="-128"/>
                  <a:ea typeface="メイリオ" panose="020B0604030504040204" pitchFamily="50" charset="-128"/>
                </a:rPr>
                <a:t>	□ 専業主婦・主夫　➡アンケート終了です。</a:t>
              </a:r>
            </a:p>
            <a:p>
              <a:pPr>
                <a:spcBef>
                  <a:spcPts val="0"/>
                </a:spcBef>
                <a:buSzPct val="100000"/>
                <a:tabLst>
                  <a:tab pos="450850" algn="l"/>
                </a:tabLst>
              </a:pPr>
              <a:r>
                <a:rPr kumimoji="1" lang="ja-JP" altLang="en-US" sz="1000" dirty="0">
                  <a:latin typeface="メイリオ" panose="020B0604030504040204" pitchFamily="50" charset="-128"/>
                  <a:ea typeface="メイリオ" panose="020B0604030504040204" pitchFamily="50" charset="-128"/>
                </a:rPr>
                <a:t>	□ フリーター　➡アンケート終了です。</a:t>
              </a:r>
            </a:p>
            <a:p>
              <a:pPr>
                <a:spcBef>
                  <a:spcPts val="0"/>
                </a:spcBef>
                <a:buSzPct val="100000"/>
                <a:tabLst>
                  <a:tab pos="450850" algn="l"/>
                </a:tabLst>
              </a:pPr>
              <a:r>
                <a:rPr kumimoji="1" lang="ja-JP" altLang="en-US" sz="1000" dirty="0">
                  <a:latin typeface="メイリオ" panose="020B0604030504040204" pitchFamily="50" charset="-128"/>
                  <a:ea typeface="メイリオ" panose="020B0604030504040204" pitchFamily="50" charset="-128"/>
                </a:rPr>
                <a:t>	□ 無職　➡アンケート終了です。</a:t>
              </a:r>
            </a:p>
            <a:p>
              <a:pPr>
                <a:spcBef>
                  <a:spcPts val="0"/>
                </a:spcBef>
                <a:buSzPct val="100000"/>
                <a:tabLst>
                  <a:tab pos="450850" algn="l"/>
                </a:tabLst>
              </a:pPr>
              <a:r>
                <a:rPr kumimoji="1" lang="ja-JP" altLang="en-US" sz="1000" dirty="0">
                  <a:latin typeface="メイリオ" panose="020B0604030504040204" pitchFamily="50" charset="-128"/>
                  <a:ea typeface="メイリオ" panose="020B0604030504040204" pitchFamily="50" charset="-128"/>
                </a:rPr>
                <a:t>	□ その他（具体的に　　　　　　　　　　　　　　　　　　　　　　　　　　　　　　　　　　　）</a:t>
              </a:r>
            </a:p>
          </p:txBody>
        </p:sp>
      </p:grpSp>
      <p:sp>
        <p:nvSpPr>
          <p:cNvPr id="46" name="テキスト ボックス 45">
            <a:extLst>
              <a:ext uri="{FF2B5EF4-FFF2-40B4-BE49-F238E27FC236}">
                <a16:creationId xmlns:a16="http://schemas.microsoft.com/office/drawing/2014/main" id="{1A44D6F6-B33A-4EA7-A15B-4C2655E54004}"/>
              </a:ext>
            </a:extLst>
          </p:cNvPr>
          <p:cNvSpPr txBox="1"/>
          <p:nvPr/>
        </p:nvSpPr>
        <p:spPr>
          <a:xfrm>
            <a:off x="189000" y="90173"/>
            <a:ext cx="6480000" cy="195814"/>
          </a:xfrm>
          <a:prstGeom prst="rect">
            <a:avLst/>
          </a:prstGeom>
          <a:noFill/>
        </p:spPr>
        <p:txBody>
          <a:bodyPr wrap="square" lIns="36000" tIns="36000" rIns="36000" bIns="36000" rtlCol="0" anchor="ctr" anchorCtr="0">
            <a:noAutofit/>
          </a:bodyPr>
          <a:lstStyle/>
          <a:p>
            <a:pPr algn="ctr">
              <a:spcBef>
                <a:spcPts val="0"/>
              </a:spcBef>
              <a:buSzPct val="100000"/>
            </a:pPr>
            <a:r>
              <a:rPr kumimoji="1" lang="ja-JP" altLang="en-US" sz="700" dirty="0">
                <a:latin typeface="メイリオ" panose="020B0604030504040204" pitchFamily="50" charset="-128"/>
                <a:ea typeface="メイリオ" panose="020B0604030504040204" pitchFamily="50" charset="-128"/>
              </a:rPr>
              <a:t>本アンケートは、環境省「脱炭素ライフスタイル推進事業の高度化検討等委託業務」の一環で実施しています。</a:t>
            </a:r>
          </a:p>
        </p:txBody>
      </p:sp>
      <p:graphicFrame>
        <p:nvGraphicFramePr>
          <p:cNvPr id="34" name="表 5">
            <a:extLst>
              <a:ext uri="{FF2B5EF4-FFF2-40B4-BE49-F238E27FC236}">
                <a16:creationId xmlns:a16="http://schemas.microsoft.com/office/drawing/2014/main" id="{8D9BB67E-925E-4438-BAC2-28D280D3141B}"/>
              </a:ext>
            </a:extLst>
          </p:cNvPr>
          <p:cNvGraphicFramePr>
            <a:graphicFrameLocks noGrp="1"/>
          </p:cNvGraphicFramePr>
          <p:nvPr>
            <p:extLst>
              <p:ext uri="{D42A27DB-BD31-4B8C-83A1-F6EECF244321}">
                <p14:modId xmlns:p14="http://schemas.microsoft.com/office/powerpoint/2010/main" val="3759944493"/>
              </p:ext>
            </p:extLst>
          </p:nvPr>
        </p:nvGraphicFramePr>
        <p:xfrm>
          <a:off x="270664" y="3547098"/>
          <a:ext cx="6300000" cy="1920240"/>
        </p:xfrm>
        <a:graphic>
          <a:graphicData uri="http://schemas.openxmlformats.org/drawingml/2006/table">
            <a:tbl>
              <a:tblPr firstRow="1" bandRow="1">
                <a:tableStyleId>{5C22544A-7EE6-4342-B048-85BDC9FD1C3A}</a:tableStyleId>
              </a:tblPr>
              <a:tblGrid>
                <a:gridCol w="4382472">
                  <a:extLst>
                    <a:ext uri="{9D8B030D-6E8A-4147-A177-3AD203B41FA5}">
                      <a16:colId xmlns:a16="http://schemas.microsoft.com/office/drawing/2014/main" val="347369633"/>
                    </a:ext>
                  </a:extLst>
                </a:gridCol>
                <a:gridCol w="958764">
                  <a:extLst>
                    <a:ext uri="{9D8B030D-6E8A-4147-A177-3AD203B41FA5}">
                      <a16:colId xmlns:a16="http://schemas.microsoft.com/office/drawing/2014/main" val="3725948415"/>
                    </a:ext>
                  </a:extLst>
                </a:gridCol>
                <a:gridCol w="958764">
                  <a:extLst>
                    <a:ext uri="{9D8B030D-6E8A-4147-A177-3AD203B41FA5}">
                      <a16:colId xmlns:a16="http://schemas.microsoft.com/office/drawing/2014/main" val="3798468245"/>
                    </a:ext>
                  </a:extLst>
                </a:gridCol>
              </a:tblGrid>
              <a:tr h="0">
                <a:tc>
                  <a:txBody>
                    <a:bodyPr/>
                    <a:lstStyle/>
                    <a:p>
                      <a:pPr algn="ctr"/>
                      <a:endParaRPr kumimoji="1" lang="ja-JP" altLang="en-US" sz="1050" b="0" dirty="0">
                        <a:solidFill>
                          <a:schemeClr val="tx1"/>
                        </a:solidFill>
                        <a:latin typeface="メイリオ" panose="020B0604030504040204" pitchFamily="50" charset="-128"/>
                        <a:ea typeface="メイリオ" panose="020B0604030504040204" pitchFamily="50" charset="-128"/>
                      </a:endParaRP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en-US" altLang="ja-JP" sz="1050" b="0"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1050" b="0" dirty="0">
                        <a:solidFill>
                          <a:schemeClr val="tx1"/>
                        </a:solidFill>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en-US" altLang="ja-JP" sz="1050" b="0" dirty="0">
                        <a:solidFill>
                          <a:schemeClr val="tx1"/>
                        </a:solidFill>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8748231"/>
                  </a:ext>
                </a:extLst>
              </a:tr>
              <a:tr h="216000">
                <a:tc>
                  <a:txBody>
                    <a:bodyPr/>
                    <a:lstStyle/>
                    <a:p>
                      <a:pPr algn="r"/>
                      <a:r>
                        <a:rPr kumimoji="1" lang="ja-JP" altLang="en-US" sz="1000" b="0" dirty="0">
                          <a:solidFill>
                            <a:schemeClr val="tx1"/>
                          </a:solidFill>
                          <a:latin typeface="メイリオ" panose="020B0604030504040204" pitchFamily="50" charset="-128"/>
                          <a:ea typeface="メイリオ" panose="020B0604030504040204" pitchFamily="50" charset="-128"/>
                        </a:rPr>
                        <a:t>常に行っている</a:t>
                      </a:r>
                    </a:p>
                  </a:txBody>
                  <a:tcP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050" b="0" dirty="0">
                          <a:solidFill>
                            <a:schemeClr val="tx1"/>
                          </a:solidFill>
                          <a:latin typeface="メイリオ" panose="020B0604030504040204" pitchFamily="50" charset="-128"/>
                          <a:ea typeface="メイリオ" panose="020B0604030504040204" pitchFamily="50" charset="-128"/>
                        </a:rPr>
                        <a:t>□</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050" b="0" dirty="0">
                          <a:solidFill>
                            <a:schemeClr val="tx1"/>
                          </a:solidFill>
                          <a:latin typeface="メイリオ" panose="020B0604030504040204" pitchFamily="50" charset="-128"/>
                          <a:ea typeface="メイリオ" panose="020B0604030504040204" pitchFamily="50" charset="-128"/>
                        </a:rPr>
                        <a:t>□</a:t>
                      </a:r>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5485584"/>
                  </a:ext>
                </a:extLst>
              </a:tr>
              <a:tr h="216000">
                <a:tc>
                  <a:txBody>
                    <a:bodyPr/>
                    <a:lstStyle/>
                    <a:p>
                      <a:pPr algn="r"/>
                      <a:r>
                        <a:rPr kumimoji="1" lang="ja-JP" altLang="en-US" sz="1000" b="0" dirty="0">
                          <a:solidFill>
                            <a:schemeClr val="tx1"/>
                          </a:solidFill>
                          <a:latin typeface="メイリオ" panose="020B0604030504040204" pitchFamily="50" charset="-128"/>
                          <a:ea typeface="メイリオ" panose="020B0604030504040204" pitchFamily="50" charset="-128"/>
                        </a:rPr>
                        <a:t>気づいたときに行っている</a:t>
                      </a:r>
                    </a:p>
                  </a:txBody>
                  <a:tcP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050" b="0" dirty="0">
                          <a:solidFill>
                            <a:schemeClr val="tx1"/>
                          </a:solidFill>
                          <a:latin typeface="メイリオ" panose="020B0604030504040204" pitchFamily="50" charset="-128"/>
                          <a:ea typeface="メイリオ" panose="020B0604030504040204" pitchFamily="50" charset="-128"/>
                        </a:rPr>
                        <a:t>□</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050" b="0" dirty="0">
                          <a:solidFill>
                            <a:schemeClr val="tx1"/>
                          </a:solidFill>
                          <a:latin typeface="メイリオ" panose="020B0604030504040204" pitchFamily="50" charset="-128"/>
                          <a:ea typeface="メイリオ" panose="020B0604030504040204" pitchFamily="50" charset="-128"/>
                        </a:rPr>
                        <a:t>□</a:t>
                      </a:r>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215971"/>
                  </a:ext>
                </a:extLst>
              </a:tr>
              <a:tr h="216000">
                <a:tc>
                  <a:txBody>
                    <a:bodyPr/>
                    <a:lstStyle/>
                    <a:p>
                      <a:pPr algn="r"/>
                      <a:r>
                        <a:rPr kumimoji="1" lang="ja-JP" altLang="en-US" sz="1000" b="0" dirty="0">
                          <a:solidFill>
                            <a:schemeClr val="tx1"/>
                          </a:solidFill>
                          <a:latin typeface="メイリオ" panose="020B0604030504040204" pitchFamily="50" charset="-128"/>
                          <a:ea typeface="メイリオ" panose="020B0604030504040204" pitchFamily="50" charset="-128"/>
                        </a:rPr>
                        <a:t>行っていないが、行いたいと思っている</a:t>
                      </a:r>
                    </a:p>
                  </a:txBody>
                  <a:tcP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050" b="0" dirty="0">
                          <a:solidFill>
                            <a:schemeClr val="tx1"/>
                          </a:solidFill>
                          <a:latin typeface="メイリオ" panose="020B0604030504040204" pitchFamily="50" charset="-128"/>
                          <a:ea typeface="メイリオ" panose="020B0604030504040204" pitchFamily="50" charset="-128"/>
                        </a:rPr>
                        <a:t>□</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050" b="0" dirty="0">
                          <a:solidFill>
                            <a:schemeClr val="tx1"/>
                          </a:solidFill>
                          <a:latin typeface="メイリオ" panose="020B0604030504040204" pitchFamily="50" charset="-128"/>
                          <a:ea typeface="メイリオ" panose="020B0604030504040204" pitchFamily="50" charset="-128"/>
                        </a:rPr>
                        <a:t>□</a:t>
                      </a:r>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868751"/>
                  </a:ext>
                </a:extLst>
              </a:tr>
              <a:tr h="216000">
                <a:tc>
                  <a:txBody>
                    <a:bodyPr/>
                    <a:lstStyle/>
                    <a:p>
                      <a:pPr algn="r"/>
                      <a:r>
                        <a:rPr kumimoji="1" lang="ja-JP" altLang="en-US" sz="1000" b="0" dirty="0">
                          <a:solidFill>
                            <a:schemeClr val="tx1"/>
                          </a:solidFill>
                          <a:latin typeface="メイリオ" panose="020B0604030504040204" pitchFamily="50" charset="-128"/>
                          <a:ea typeface="メイリオ" panose="020B0604030504040204" pitchFamily="50" charset="-128"/>
                        </a:rPr>
                        <a:t>行っておらず、行いたいとも思わない</a:t>
                      </a:r>
                    </a:p>
                  </a:txBody>
                  <a:tcP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050" b="0" dirty="0">
                          <a:solidFill>
                            <a:schemeClr val="tx1"/>
                          </a:solidFill>
                          <a:latin typeface="メイリオ" panose="020B0604030504040204" pitchFamily="50" charset="-128"/>
                          <a:ea typeface="メイリオ" panose="020B0604030504040204" pitchFamily="50" charset="-128"/>
                        </a:rPr>
                        <a:t>□</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050" b="0" dirty="0">
                          <a:solidFill>
                            <a:schemeClr val="tx1"/>
                          </a:solidFill>
                          <a:latin typeface="メイリオ" panose="020B0604030504040204" pitchFamily="50" charset="-128"/>
                          <a:ea typeface="メイリオ" panose="020B0604030504040204" pitchFamily="50" charset="-128"/>
                        </a:rPr>
                        <a:t>□</a:t>
                      </a:r>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3578525"/>
                  </a:ext>
                </a:extLst>
              </a:tr>
              <a:tr h="216000">
                <a:tc>
                  <a:txBody>
                    <a:bodyPr/>
                    <a:lstStyle/>
                    <a:p>
                      <a:pPr algn="r"/>
                      <a:r>
                        <a:rPr kumimoji="1" lang="ja-JP" altLang="en-US" sz="1000" b="0" dirty="0">
                          <a:solidFill>
                            <a:schemeClr val="tx1"/>
                          </a:solidFill>
                          <a:latin typeface="メイリオ" panose="020B0604030504040204" pitchFamily="50" charset="-128"/>
                          <a:ea typeface="メイリオ" panose="020B0604030504040204" pitchFamily="50" charset="-128"/>
                        </a:rPr>
                        <a:t>クールビズを知らなかった</a:t>
                      </a:r>
                    </a:p>
                  </a:txBody>
                  <a:tcP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050" b="0" dirty="0">
                          <a:solidFill>
                            <a:schemeClr val="tx1"/>
                          </a:solidFill>
                          <a:latin typeface="メイリオ" panose="020B0604030504040204" pitchFamily="50" charset="-128"/>
                          <a:ea typeface="メイリオ" panose="020B0604030504040204" pitchFamily="50" charset="-128"/>
                        </a:rPr>
                        <a:t>□</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050" b="0" dirty="0">
                          <a:solidFill>
                            <a:schemeClr val="tx1"/>
                          </a:solidFill>
                          <a:latin typeface="メイリオ" panose="020B0604030504040204" pitchFamily="50" charset="-128"/>
                          <a:ea typeface="メイリオ" panose="020B0604030504040204" pitchFamily="50" charset="-128"/>
                        </a:rPr>
                        <a:t>□</a:t>
                      </a:r>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5840766"/>
                  </a:ext>
                </a:extLst>
              </a:tr>
              <a:tr h="216000">
                <a:tc>
                  <a:txBody>
                    <a:bodyPr/>
                    <a:lstStyle/>
                    <a:p>
                      <a:pPr algn="r"/>
                      <a:r>
                        <a:rPr kumimoji="1" lang="ja-JP" altLang="en-US" sz="1000" b="0" dirty="0">
                          <a:solidFill>
                            <a:schemeClr val="tx1"/>
                          </a:solidFill>
                          <a:latin typeface="メイリオ" panose="020B0604030504040204" pitchFamily="50" charset="-128"/>
                          <a:ea typeface="メイリオ" panose="020B0604030504040204" pitchFamily="50" charset="-128"/>
                        </a:rPr>
                        <a:t>クールビズを行うことができない　</a:t>
                      </a:r>
                    </a:p>
                  </a:txBody>
                  <a:tcP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050" b="0" dirty="0">
                          <a:solidFill>
                            <a:schemeClr val="tx1"/>
                          </a:solidFill>
                          <a:latin typeface="メイリオ" panose="020B0604030504040204" pitchFamily="50" charset="-128"/>
                          <a:ea typeface="メイリオ" panose="020B0604030504040204" pitchFamily="50" charset="-128"/>
                        </a:rPr>
                        <a:t>□</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767"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メイリオ" panose="020B0604030504040204" pitchFamily="50" charset="-128"/>
                          <a:ea typeface="メイリオ" panose="020B0604030504040204" pitchFamily="50" charset="-128"/>
                        </a:rPr>
                        <a:t>□</a:t>
                      </a:r>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6416949"/>
                  </a:ext>
                </a:extLst>
              </a:tr>
            </a:tbl>
          </a:graphicData>
        </a:graphic>
      </p:graphicFrame>
      <p:grpSp>
        <p:nvGrpSpPr>
          <p:cNvPr id="7" name="グループ化 6">
            <a:extLst>
              <a:ext uri="{FF2B5EF4-FFF2-40B4-BE49-F238E27FC236}">
                <a16:creationId xmlns:a16="http://schemas.microsoft.com/office/drawing/2014/main" id="{A992DED3-3DB5-4038-8F07-A211F4983A87}"/>
              </a:ext>
            </a:extLst>
          </p:cNvPr>
          <p:cNvGrpSpPr/>
          <p:nvPr/>
        </p:nvGrpSpPr>
        <p:grpSpPr>
          <a:xfrm>
            <a:off x="243000" y="2470634"/>
            <a:ext cx="6334940" cy="457769"/>
            <a:chOff x="243000" y="2600871"/>
            <a:chExt cx="6334940" cy="457769"/>
          </a:xfrm>
        </p:grpSpPr>
        <p:sp>
          <p:nvSpPr>
            <p:cNvPr id="56" name="テキスト ボックス 55">
              <a:extLst>
                <a:ext uri="{FF2B5EF4-FFF2-40B4-BE49-F238E27FC236}">
                  <a16:creationId xmlns:a16="http://schemas.microsoft.com/office/drawing/2014/main" id="{CD7AE21A-8CF3-4307-A0BD-0871AA9F4148}"/>
                </a:ext>
              </a:extLst>
            </p:cNvPr>
            <p:cNvSpPr txBox="1"/>
            <p:nvPr/>
          </p:nvSpPr>
          <p:spPr>
            <a:xfrm>
              <a:off x="243000" y="2791787"/>
              <a:ext cx="4410136" cy="266853"/>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1050" dirty="0">
                  <a:latin typeface="メイリオ" panose="020B0604030504040204" pitchFamily="50" charset="-128"/>
                  <a:ea typeface="メイリオ" panose="020B0604030504040204" pitchFamily="50" charset="-128"/>
                </a:rPr>
                <a:t>◆</a:t>
              </a:r>
              <a:r>
                <a:rPr kumimoji="1" lang="en-US" altLang="ja-JP" sz="105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現在の就業場所についてお聞かせください（</a:t>
              </a:r>
              <a:r>
                <a:rPr kumimoji="1" lang="en-US" altLang="ja-JP" sz="1050" dirty="0">
                  <a:latin typeface="メイリオ" panose="020B0604030504040204" pitchFamily="50" charset="-128"/>
                  <a:ea typeface="メイリオ" panose="020B0604030504040204" pitchFamily="50" charset="-128"/>
                </a:rPr>
                <a:t>1</a:t>
              </a:r>
              <a:r>
                <a:rPr kumimoji="1" lang="ja-JP" altLang="en-US" sz="1050" dirty="0">
                  <a:latin typeface="メイリオ" panose="020B0604030504040204" pitchFamily="50" charset="-128"/>
                  <a:ea typeface="メイリオ" panose="020B0604030504040204" pitchFamily="50" charset="-128"/>
                </a:rPr>
                <a:t>つ回答）。</a:t>
              </a:r>
            </a:p>
          </p:txBody>
        </p:sp>
        <p:sp>
          <p:nvSpPr>
            <p:cNvPr id="58" name="角丸四角形 56">
              <a:extLst>
                <a:ext uri="{FF2B5EF4-FFF2-40B4-BE49-F238E27FC236}">
                  <a16:creationId xmlns:a16="http://schemas.microsoft.com/office/drawing/2014/main" id="{23700C3D-0830-4598-B780-5B094E6A8479}"/>
                </a:ext>
              </a:extLst>
            </p:cNvPr>
            <p:cNvSpPr/>
            <p:nvPr/>
          </p:nvSpPr>
          <p:spPr bwMode="gray">
            <a:xfrm>
              <a:off x="270663" y="2600871"/>
              <a:ext cx="6307277" cy="180000"/>
            </a:xfrm>
            <a:prstGeom prst="roundRect">
              <a:avLst/>
            </a:prstGeom>
            <a:solidFill>
              <a:srgbClr val="1FB6F0"/>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en-US" altLang="ja-JP" sz="1100" b="1" dirty="0">
                  <a:solidFill>
                    <a:schemeClr val="bg1"/>
                  </a:solidFill>
                  <a:latin typeface="メイリオ" panose="020B0604030504040204" pitchFamily="50" charset="-128"/>
                  <a:ea typeface="メイリオ" panose="020B0604030504040204" pitchFamily="50" charset="-128"/>
                </a:rPr>
                <a:t>2</a:t>
              </a:r>
              <a:r>
                <a:rPr kumimoji="1" lang="ja-JP" altLang="en-US" sz="1100" b="1" dirty="0">
                  <a:solidFill>
                    <a:schemeClr val="bg1"/>
                  </a:solidFill>
                  <a:latin typeface="メイリオ" panose="020B0604030504040204" pitchFamily="50" charset="-128"/>
                  <a:ea typeface="メイリオ" panose="020B0604030504040204" pitchFamily="50" charset="-128"/>
                </a:rPr>
                <a:t>．出社状況</a:t>
              </a:r>
            </a:p>
          </p:txBody>
        </p:sp>
      </p:grpSp>
      <p:grpSp>
        <p:nvGrpSpPr>
          <p:cNvPr id="78" name="グループ化 77">
            <a:extLst>
              <a:ext uri="{FF2B5EF4-FFF2-40B4-BE49-F238E27FC236}">
                <a16:creationId xmlns:a16="http://schemas.microsoft.com/office/drawing/2014/main" id="{6A57D336-70D5-45EB-895D-BCEC8D45B870}"/>
              </a:ext>
            </a:extLst>
          </p:cNvPr>
          <p:cNvGrpSpPr/>
          <p:nvPr/>
        </p:nvGrpSpPr>
        <p:grpSpPr>
          <a:xfrm>
            <a:off x="277941" y="8883574"/>
            <a:ext cx="6301059" cy="951182"/>
            <a:chOff x="277941" y="8883574"/>
            <a:chExt cx="6301059" cy="951182"/>
          </a:xfrm>
        </p:grpSpPr>
        <p:grpSp>
          <p:nvGrpSpPr>
            <p:cNvPr id="79" name="グループ化 78">
              <a:extLst>
                <a:ext uri="{FF2B5EF4-FFF2-40B4-BE49-F238E27FC236}">
                  <a16:creationId xmlns:a16="http://schemas.microsoft.com/office/drawing/2014/main" id="{9BE1CF72-B386-4566-B08D-D672EE2DC14E}"/>
                </a:ext>
              </a:extLst>
            </p:cNvPr>
            <p:cNvGrpSpPr/>
            <p:nvPr/>
          </p:nvGrpSpPr>
          <p:grpSpPr>
            <a:xfrm>
              <a:off x="277941" y="8883574"/>
              <a:ext cx="6301059" cy="904497"/>
              <a:chOff x="277941" y="8883574"/>
              <a:chExt cx="6301059" cy="904497"/>
            </a:xfrm>
          </p:grpSpPr>
          <p:sp>
            <p:nvSpPr>
              <p:cNvPr id="82" name="正方形/長方形 81">
                <a:extLst>
                  <a:ext uri="{FF2B5EF4-FFF2-40B4-BE49-F238E27FC236}">
                    <a16:creationId xmlns:a16="http://schemas.microsoft.com/office/drawing/2014/main" id="{A5E3F20E-54DB-4990-9BB1-43DAFE37693C}"/>
                  </a:ext>
                </a:extLst>
              </p:cNvPr>
              <p:cNvSpPr/>
              <p:nvPr/>
            </p:nvSpPr>
            <p:spPr bwMode="gray">
              <a:xfrm>
                <a:off x="277941" y="8883574"/>
                <a:ext cx="6300000" cy="711361"/>
              </a:xfrm>
              <a:prstGeom prst="rect">
                <a:avLst/>
              </a:prstGeom>
              <a:solidFill>
                <a:schemeClr val="bg1">
                  <a:lumMod val="85000"/>
                </a:schemeClr>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tabLst>
                    <a:tab pos="144000" algn="l"/>
                  </a:tabLst>
                </a:pPr>
                <a:r>
                  <a:rPr kumimoji="1" lang="en-US" altLang="ja-JP" sz="600" dirty="0">
                    <a:ea typeface="メイリオ" panose="020B0604030504040204" pitchFamily="50" charset="-128"/>
                  </a:rPr>
                  <a:t>*1: 	</a:t>
                </a:r>
                <a:r>
                  <a:rPr kumimoji="1" lang="ja-JP" altLang="en-US" sz="600" dirty="0">
                    <a:ea typeface="メイリオ" panose="020B0604030504040204" pitchFamily="50" charset="-128"/>
                  </a:rPr>
                  <a:t>地球温暖化防止にかかる普及啓発活動の改善のため、後日、簡単な</a:t>
                </a:r>
                <a:r>
                  <a:rPr kumimoji="1" lang="en-US" altLang="ja-JP" sz="600" dirty="0">
                    <a:ea typeface="メイリオ" panose="020B0604030504040204" pitchFamily="50" charset="-128"/>
                  </a:rPr>
                  <a:t>WEB</a:t>
                </a:r>
                <a:r>
                  <a:rPr kumimoji="1" lang="ja-JP" altLang="en-US" sz="600" dirty="0">
                    <a:ea typeface="メイリオ" panose="020B0604030504040204" pitchFamily="50" charset="-128"/>
                  </a:rPr>
                  <a:t>アンケートを実施する予定です。ご理解・ご協力をいただけます場合には、アンケートをお送りする</a:t>
                </a:r>
                <a:br>
                  <a:rPr kumimoji="1" lang="en-US" altLang="ja-JP" sz="600" dirty="0">
                    <a:ea typeface="メイリオ" panose="020B0604030504040204" pitchFamily="50" charset="-128"/>
                  </a:rPr>
                </a:b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メールアドレスを上の欄にご記入ください。本</a:t>
                </a:r>
                <a:r>
                  <a:rPr kumimoji="1" lang="en-US" altLang="ja-JP" sz="600" dirty="0">
                    <a:ea typeface="メイリオ" panose="020B0604030504040204" pitchFamily="50" charset="-128"/>
                  </a:rPr>
                  <a:t>WEB</a:t>
                </a:r>
                <a:r>
                  <a:rPr kumimoji="1" lang="ja-JP" altLang="en-US" sz="600" dirty="0">
                    <a:ea typeface="メイリオ" panose="020B0604030504040204" pitchFamily="50" charset="-128"/>
                  </a:rPr>
                  <a:t>アンケートは、環境省事業の一環として、「脱炭素ライフスタイル推進事業の高度化検討等委託業務」受託者が実施します。</a:t>
                </a:r>
                <a:endParaRPr kumimoji="1" lang="en-US" altLang="ja-JP" sz="600" dirty="0">
                  <a:ea typeface="メイリオ" panose="020B0604030504040204" pitchFamily="50" charset="-128"/>
                </a:endParaRPr>
              </a:p>
              <a:p>
                <a:pPr>
                  <a:spcBef>
                    <a:spcPts val="300"/>
                  </a:spcBef>
                  <a:buFont typeface="Wingdings 2" pitchFamily="18" charset="2"/>
                  <a:buNone/>
                  <a:tabLst>
                    <a:tab pos="87313" algn="l"/>
                  </a:tabLst>
                </a:pPr>
                <a:r>
                  <a:rPr kumimoji="1" lang="ja-JP" altLang="en-US" sz="600" dirty="0">
                    <a:ea typeface="メイリオ" panose="020B0604030504040204" pitchFamily="50" charset="-128"/>
                  </a:rPr>
                  <a:t>〇</a:t>
                </a: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迷惑メール防止機能により、</a:t>
                </a:r>
                <a:r>
                  <a:rPr kumimoji="1" lang="en-US" altLang="ja-JP" sz="600" dirty="0">
                    <a:ea typeface="メイリオ" panose="020B0604030504040204" pitchFamily="50" charset="-128"/>
                  </a:rPr>
                  <a:t>WEB</a:t>
                </a:r>
                <a:r>
                  <a:rPr kumimoji="1" lang="ja-JP" altLang="en-US" sz="600" dirty="0">
                    <a:ea typeface="メイリオ" panose="020B0604030504040204" pitchFamily="50" charset="-128"/>
                  </a:rPr>
                  <a:t>アンケートメールが 迷惑メールフォルダやゴミ箱に自動的に振り分けられている可能性があります。一度ご確認頂きますようお願いいたします。</a:t>
                </a:r>
                <a:br>
                  <a:rPr kumimoji="1" lang="en-US" altLang="ja-JP" sz="600" dirty="0">
                    <a:ea typeface="メイリオ" panose="020B0604030504040204" pitchFamily="50" charset="-128"/>
                  </a:rPr>
                </a:b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ご記入いただいたメールアドレス等の個人情報は</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「脱炭素ライフスタイル推進事業の高度化検討等委託業務」において統計･分析処理され、個別の内容が公表等されることはあり</a:t>
                </a: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ません。また</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個人情報に該当する情報は</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当該業務遂行の目的のみのために利用し</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委託元である環境省</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受託者以外の第三者に開示せず</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厳重に管理します。</a:t>
                </a:r>
                <a:endParaRPr kumimoji="1" lang="en-US" altLang="ja-JP" sz="600" dirty="0">
                  <a:ea typeface="メイリオ" panose="020B0604030504040204" pitchFamily="50" charset="-128"/>
                </a:endParaRPr>
              </a:p>
            </p:txBody>
          </p:sp>
          <p:sp>
            <p:nvSpPr>
              <p:cNvPr id="84" name="テキスト ボックス 83">
                <a:extLst>
                  <a:ext uri="{FF2B5EF4-FFF2-40B4-BE49-F238E27FC236}">
                    <a16:creationId xmlns:a16="http://schemas.microsoft.com/office/drawing/2014/main" id="{E1E21D8C-BD89-4EDC-BE5C-A67E04715F5C}"/>
                  </a:ext>
                </a:extLst>
              </p:cNvPr>
              <p:cNvSpPr txBox="1"/>
              <p:nvPr/>
            </p:nvSpPr>
            <p:spPr>
              <a:xfrm>
                <a:off x="279000" y="9608071"/>
                <a:ext cx="6300000" cy="180000"/>
              </a:xfrm>
              <a:prstGeom prst="rect">
                <a:avLst/>
              </a:prstGeom>
              <a:noFill/>
            </p:spPr>
            <p:txBody>
              <a:bodyPr wrap="square" lIns="36000" tIns="36000" rIns="36000" bIns="36000" rtlCol="0" anchor="t" anchorCtr="0">
                <a:noAutofit/>
              </a:bodyPr>
              <a:lstStyle/>
              <a:p>
                <a:pPr algn="ctr">
                  <a:spcBef>
                    <a:spcPts val="0"/>
                  </a:spcBef>
                  <a:buSzPct val="100000"/>
                </a:pPr>
                <a:r>
                  <a:rPr kumimoji="1" lang="ja-JP" altLang="en-US" sz="1000" dirty="0">
                    <a:latin typeface="メイリオ" panose="020B0604030504040204" pitchFamily="50" charset="-128"/>
                    <a:ea typeface="メイリオ" panose="020B0604030504040204" pitchFamily="50" charset="-128"/>
                  </a:rPr>
                  <a:t>環境省</a:t>
                </a:r>
              </a:p>
            </p:txBody>
          </p:sp>
        </p:grpSp>
        <p:sp>
          <p:nvSpPr>
            <p:cNvPr id="81" name="テキスト ボックス 80">
              <a:extLst>
                <a:ext uri="{FF2B5EF4-FFF2-40B4-BE49-F238E27FC236}">
                  <a16:creationId xmlns:a16="http://schemas.microsoft.com/office/drawing/2014/main" id="{815469BB-4495-4C24-B640-E97624FB0CEF}"/>
                </a:ext>
              </a:extLst>
            </p:cNvPr>
            <p:cNvSpPr txBox="1"/>
            <p:nvPr/>
          </p:nvSpPr>
          <p:spPr>
            <a:xfrm>
              <a:off x="278470" y="9608165"/>
              <a:ext cx="6300000" cy="226591"/>
            </a:xfrm>
            <a:prstGeom prst="rect">
              <a:avLst/>
            </a:prstGeom>
            <a:noFill/>
          </p:spPr>
          <p:txBody>
            <a:bodyPr wrap="square" lIns="36000" tIns="36000" rIns="36000" bIns="36000" rtlCol="0" anchor="t" anchorCtr="0">
              <a:noAutofit/>
            </a:bodyPr>
            <a:lstStyle/>
            <a:p>
              <a:pPr algn="r">
                <a:spcBef>
                  <a:spcPts val="0"/>
                </a:spcBef>
                <a:buSzPct val="100000"/>
              </a:pPr>
              <a:r>
                <a:rPr kumimoji="1" lang="ja-JP" altLang="en-US" sz="1100" dirty="0">
                  <a:latin typeface="メイリオ" panose="020B0604030504040204" pitchFamily="50" charset="-128"/>
                  <a:ea typeface="メイリオ" panose="020B0604030504040204" pitchFamily="50" charset="-128"/>
                </a:rPr>
                <a:t>★ご協力ありがとうございました。</a:t>
              </a:r>
            </a:p>
          </p:txBody>
        </p:sp>
      </p:grpSp>
      <p:grpSp>
        <p:nvGrpSpPr>
          <p:cNvPr id="85" name="グループ化 84">
            <a:extLst>
              <a:ext uri="{FF2B5EF4-FFF2-40B4-BE49-F238E27FC236}">
                <a16:creationId xmlns:a16="http://schemas.microsoft.com/office/drawing/2014/main" id="{1765E8D7-6ED4-4766-9DFC-4FA09B80401D}"/>
              </a:ext>
            </a:extLst>
          </p:cNvPr>
          <p:cNvGrpSpPr/>
          <p:nvPr/>
        </p:nvGrpSpPr>
        <p:grpSpPr>
          <a:xfrm>
            <a:off x="278999" y="7911480"/>
            <a:ext cx="6607613" cy="942464"/>
            <a:chOff x="278999" y="7576019"/>
            <a:chExt cx="6607613" cy="942464"/>
          </a:xfrm>
        </p:grpSpPr>
        <p:sp>
          <p:nvSpPr>
            <p:cNvPr id="87" name="角丸四角形 9">
              <a:extLst>
                <a:ext uri="{FF2B5EF4-FFF2-40B4-BE49-F238E27FC236}">
                  <a16:creationId xmlns:a16="http://schemas.microsoft.com/office/drawing/2014/main" id="{9C0AD531-9AC5-4507-827F-67713DAFFB0E}"/>
                </a:ext>
              </a:extLst>
            </p:cNvPr>
            <p:cNvSpPr/>
            <p:nvPr/>
          </p:nvSpPr>
          <p:spPr bwMode="gray">
            <a:xfrm>
              <a:off x="279000" y="7576019"/>
              <a:ext cx="6300000" cy="180000"/>
            </a:xfrm>
            <a:prstGeom prst="roundRect">
              <a:avLst/>
            </a:prstGeom>
            <a:solidFill>
              <a:srgbClr val="1FB6F0"/>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en-US" altLang="ja-JP" sz="1100" b="1" dirty="0">
                  <a:solidFill>
                    <a:schemeClr val="bg1"/>
                  </a:solidFill>
                  <a:latin typeface="メイリオ" panose="020B0604030504040204" pitchFamily="50" charset="-128"/>
                  <a:ea typeface="メイリオ" panose="020B0604030504040204" pitchFamily="50" charset="-128"/>
                </a:rPr>
                <a:t>6</a:t>
              </a:r>
              <a:r>
                <a:rPr kumimoji="1" lang="ja-JP" altLang="en-US" sz="1100" b="1" dirty="0">
                  <a:solidFill>
                    <a:schemeClr val="bg1"/>
                  </a:solidFill>
                  <a:latin typeface="メイリオ" panose="020B0604030504040204" pitchFamily="50" charset="-128"/>
                  <a:ea typeface="メイリオ" panose="020B0604030504040204" pitchFamily="50" charset="-128"/>
                </a:rPr>
                <a:t>．追跡アンケートへのご協力のお願い</a:t>
              </a:r>
            </a:p>
          </p:txBody>
        </p:sp>
        <p:sp>
          <p:nvSpPr>
            <p:cNvPr id="88" name="テキスト ボックス 87">
              <a:extLst>
                <a:ext uri="{FF2B5EF4-FFF2-40B4-BE49-F238E27FC236}">
                  <a16:creationId xmlns:a16="http://schemas.microsoft.com/office/drawing/2014/main" id="{352D688E-C820-4AD6-AC90-46E9A19F5E39}"/>
                </a:ext>
              </a:extLst>
            </p:cNvPr>
            <p:cNvSpPr txBox="1"/>
            <p:nvPr/>
          </p:nvSpPr>
          <p:spPr>
            <a:xfrm>
              <a:off x="278999" y="7743746"/>
              <a:ext cx="6300000" cy="226591"/>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1050" dirty="0">
                  <a:latin typeface="メイリオ" panose="020B0604030504040204" pitchFamily="50" charset="-128"/>
                  <a:ea typeface="メイリオ" panose="020B0604030504040204" pitchFamily="50" charset="-128"/>
                </a:rPr>
                <a:t>◆</a:t>
              </a:r>
              <a:r>
                <a:rPr kumimoji="1" lang="en-US" altLang="ja-JP" sz="1050" dirty="0">
                  <a:latin typeface="メイリオ" panose="020B0604030504040204" pitchFamily="50" charset="-128"/>
                  <a:ea typeface="メイリオ" panose="020B0604030504040204" pitchFamily="50" charset="-128"/>
                </a:rPr>
                <a:t>WEB</a:t>
              </a:r>
              <a:r>
                <a:rPr kumimoji="1" lang="ja-JP" altLang="en-US" sz="1050" dirty="0">
                  <a:latin typeface="メイリオ" panose="020B0604030504040204" pitchFamily="50" charset="-128"/>
                  <a:ea typeface="メイリオ" panose="020B0604030504040204" pitchFamily="50" charset="-128"/>
                </a:rPr>
                <a:t>アンケート実施のためメールアドレスをご記入ください</a:t>
              </a:r>
              <a:r>
                <a:rPr kumimoji="1" lang="ja-JP" altLang="en-US" sz="1050" baseline="30000" dirty="0">
                  <a:latin typeface="メイリオ" panose="020B0604030504040204" pitchFamily="50" charset="-128"/>
                  <a:ea typeface="メイリオ" panose="020B0604030504040204" pitchFamily="50" charset="-128"/>
                </a:rPr>
                <a:t>*</a:t>
              </a:r>
              <a:r>
                <a:rPr kumimoji="1" lang="en-US" altLang="ja-JP" sz="1050" baseline="30000" dirty="0">
                  <a:latin typeface="メイリオ" panose="020B0604030504040204" pitchFamily="50" charset="-128"/>
                  <a:ea typeface="メイリオ" panose="020B0604030504040204" pitchFamily="50" charset="-128"/>
                </a:rPr>
                <a:t>1</a:t>
              </a:r>
              <a:r>
                <a:rPr kumimoji="1" lang="ja-JP" altLang="en-US" sz="1050" dirty="0">
                  <a:latin typeface="メイリオ" panose="020B0604030504040204" pitchFamily="50" charset="-128"/>
                  <a:ea typeface="メイリオ" panose="020B0604030504040204" pitchFamily="50" charset="-128"/>
                </a:rPr>
                <a:t>。</a:t>
              </a:r>
            </a:p>
          </p:txBody>
        </p:sp>
        <p:grpSp>
          <p:nvGrpSpPr>
            <p:cNvPr id="89" name="グループ化 88">
              <a:extLst>
                <a:ext uri="{FF2B5EF4-FFF2-40B4-BE49-F238E27FC236}">
                  <a16:creationId xmlns:a16="http://schemas.microsoft.com/office/drawing/2014/main" id="{37EA83FF-D3FD-4AA1-A1F0-9EF5AAF42B67}"/>
                </a:ext>
              </a:extLst>
            </p:cNvPr>
            <p:cNvGrpSpPr/>
            <p:nvPr/>
          </p:nvGrpSpPr>
          <p:grpSpPr>
            <a:xfrm>
              <a:off x="279000" y="8029777"/>
              <a:ext cx="6607612" cy="488706"/>
              <a:chOff x="279000" y="7863920"/>
              <a:chExt cx="6607612" cy="488706"/>
            </a:xfrm>
          </p:grpSpPr>
          <p:sp>
            <p:nvSpPr>
              <p:cNvPr id="90" name="テキスト ボックス 89">
                <a:extLst>
                  <a:ext uri="{FF2B5EF4-FFF2-40B4-BE49-F238E27FC236}">
                    <a16:creationId xmlns:a16="http://schemas.microsoft.com/office/drawing/2014/main" id="{E67212A1-82DA-41CC-B0B4-3CB73535EAD1}"/>
                  </a:ext>
                </a:extLst>
              </p:cNvPr>
              <p:cNvSpPr txBox="1"/>
              <p:nvPr/>
            </p:nvSpPr>
            <p:spPr>
              <a:xfrm>
                <a:off x="4584840" y="7863920"/>
                <a:ext cx="2301772" cy="226591"/>
              </a:xfrm>
              <a:prstGeom prst="rect">
                <a:avLst/>
              </a:prstGeom>
              <a:noFill/>
            </p:spPr>
            <p:txBody>
              <a:bodyPr wrap="square" lIns="36000" tIns="36000" rIns="36000" bIns="36000" rtlCol="0" anchor="t" anchorCtr="0">
                <a:noAutofit/>
              </a:bodyPr>
              <a:lstStyle/>
              <a:p>
                <a:pPr>
                  <a:spcBef>
                    <a:spcPts val="0"/>
                  </a:spcBef>
                  <a:buSzPct val="100000"/>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以下は下から選択して下さい</a:t>
                </a:r>
              </a:p>
            </p:txBody>
          </p:sp>
          <p:sp>
            <p:nvSpPr>
              <p:cNvPr id="91" name="テキスト ボックス 90">
                <a:extLst>
                  <a:ext uri="{FF2B5EF4-FFF2-40B4-BE49-F238E27FC236}">
                    <a16:creationId xmlns:a16="http://schemas.microsoft.com/office/drawing/2014/main" id="{64F3B429-9D74-47C4-94B1-4E0B688A7661}"/>
                  </a:ext>
                </a:extLst>
              </p:cNvPr>
              <p:cNvSpPr txBox="1"/>
              <p:nvPr/>
            </p:nvSpPr>
            <p:spPr>
              <a:xfrm>
                <a:off x="279000" y="8059933"/>
                <a:ext cx="6300000" cy="292693"/>
              </a:xfrm>
              <a:prstGeom prst="rect">
                <a:avLst/>
              </a:prstGeom>
              <a:noFill/>
            </p:spPr>
            <p:txBody>
              <a:bodyPr wrap="square" lIns="36000" tIns="36000" rIns="36000" bIns="36000" rtlCol="0" anchor="t" anchorCtr="0">
                <a:noAutofit/>
              </a:bodyPr>
              <a:lstStyle/>
              <a:p>
                <a:pPr>
                  <a:spcBef>
                    <a:spcPts val="0"/>
                  </a:spcBef>
                  <a:buSzPct val="100000"/>
                  <a:tabLst>
                    <a:tab pos="450850" algn="l"/>
                    <a:tab pos="1168400" algn="l"/>
                  </a:tabLst>
                </a:pPr>
                <a:r>
                  <a:rPr kumimoji="1" lang="en-US" altLang="ja-JP" sz="900" dirty="0">
                    <a:latin typeface="メイリオ" panose="020B0604030504040204" pitchFamily="50" charset="-128"/>
                    <a:ea typeface="メイリオ" panose="020B0604030504040204" pitchFamily="50" charset="-128"/>
                  </a:rPr>
                  <a:t>	□ docomo.ne.jp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ezweb.ne.jp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i.softbank.jp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softbank.ne.jp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yahoo.co.jp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gmail.com</a:t>
                </a:r>
              </a:p>
              <a:p>
                <a:pPr>
                  <a:spcBef>
                    <a:spcPts val="0"/>
                  </a:spcBef>
                  <a:buSzPct val="100000"/>
                  <a:tabLst>
                    <a:tab pos="450850" algn="l"/>
                    <a:tab pos="1168400" algn="l"/>
                  </a:tabLst>
                </a:pPr>
                <a:r>
                  <a:rPr kumimoji="1" lang="en-US" altLang="ja-JP" sz="900" dirty="0">
                    <a:latin typeface="メイリオ" panose="020B0604030504040204" pitchFamily="50" charset="-128"/>
                    <a:ea typeface="メイリオ" panose="020B0604030504040204" pitchFamily="50" charset="-128"/>
                  </a:rPr>
                  <a:t>	□ </a:t>
                </a:r>
                <a:r>
                  <a:rPr kumimoji="1" lang="ja-JP" altLang="en-US" sz="900" dirty="0">
                    <a:latin typeface="メイリオ" panose="020B0604030504040204" pitchFamily="50" charset="-128"/>
                    <a:ea typeface="メイリオ" panose="020B0604030504040204" pitchFamily="50" charset="-128"/>
                  </a:rPr>
                  <a:t>その他（　　　　　　　　　　　　　　　　）</a:t>
                </a:r>
              </a:p>
            </p:txBody>
          </p:sp>
          <p:cxnSp>
            <p:nvCxnSpPr>
              <p:cNvPr id="92" name="直線コネクタ 91">
                <a:extLst>
                  <a:ext uri="{FF2B5EF4-FFF2-40B4-BE49-F238E27FC236}">
                    <a16:creationId xmlns:a16="http://schemas.microsoft.com/office/drawing/2014/main" id="{1AC62810-40B9-4303-9B7D-587DA3E800FB}"/>
                  </a:ext>
                </a:extLst>
              </p:cNvPr>
              <p:cNvCxnSpPr/>
              <p:nvPr/>
            </p:nvCxnSpPr>
            <p:spPr>
              <a:xfrm>
                <a:off x="719990" y="8046796"/>
                <a:ext cx="3888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0" name="グループ化 9">
            <a:extLst>
              <a:ext uri="{FF2B5EF4-FFF2-40B4-BE49-F238E27FC236}">
                <a16:creationId xmlns:a16="http://schemas.microsoft.com/office/drawing/2014/main" id="{4E1D8C15-D18B-4D0F-A513-89FBD76FC38E}"/>
              </a:ext>
            </a:extLst>
          </p:cNvPr>
          <p:cNvGrpSpPr/>
          <p:nvPr/>
        </p:nvGrpSpPr>
        <p:grpSpPr>
          <a:xfrm>
            <a:off x="243000" y="3379843"/>
            <a:ext cx="4410136" cy="486395"/>
            <a:chOff x="243000" y="3453918"/>
            <a:chExt cx="4410136" cy="486395"/>
          </a:xfrm>
        </p:grpSpPr>
        <p:sp>
          <p:nvSpPr>
            <p:cNvPr id="54" name="角丸四角形 56">
              <a:extLst>
                <a:ext uri="{FF2B5EF4-FFF2-40B4-BE49-F238E27FC236}">
                  <a16:creationId xmlns:a16="http://schemas.microsoft.com/office/drawing/2014/main" id="{59AAA48F-F1A3-42E6-81DE-6BADBAF8DC4B}"/>
                </a:ext>
              </a:extLst>
            </p:cNvPr>
            <p:cNvSpPr/>
            <p:nvPr/>
          </p:nvSpPr>
          <p:spPr bwMode="gray">
            <a:xfrm>
              <a:off x="270664" y="3453918"/>
              <a:ext cx="4140000" cy="180000"/>
            </a:xfrm>
            <a:prstGeom prst="roundRect">
              <a:avLst/>
            </a:prstGeom>
            <a:solidFill>
              <a:srgbClr val="1FB6F0"/>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en-US" altLang="ja-JP" sz="1100" b="1" dirty="0">
                  <a:solidFill>
                    <a:schemeClr val="bg1"/>
                  </a:solidFill>
                  <a:latin typeface="メイリオ" panose="020B0604030504040204" pitchFamily="50" charset="-128"/>
                  <a:ea typeface="メイリオ" panose="020B0604030504040204" pitchFamily="50" charset="-128"/>
                </a:rPr>
                <a:t>3</a:t>
              </a:r>
              <a:r>
                <a:rPr kumimoji="1" lang="ja-JP" altLang="en-US" sz="1100" b="1" dirty="0">
                  <a:solidFill>
                    <a:schemeClr val="bg1"/>
                  </a:solidFill>
                  <a:latin typeface="メイリオ" panose="020B0604030504040204" pitchFamily="50" charset="-128"/>
                  <a:ea typeface="メイリオ" panose="020B0604030504040204" pitchFamily="50" charset="-128"/>
                </a:rPr>
                <a:t>．これまでのクールビズ実施状況について</a:t>
              </a:r>
            </a:p>
          </p:txBody>
        </p:sp>
        <p:sp>
          <p:nvSpPr>
            <p:cNvPr id="61" name="テキスト ボックス 60">
              <a:extLst>
                <a:ext uri="{FF2B5EF4-FFF2-40B4-BE49-F238E27FC236}">
                  <a16:creationId xmlns:a16="http://schemas.microsoft.com/office/drawing/2014/main" id="{D92BF2B6-1E45-435F-B6E3-9516B21A7587}"/>
                </a:ext>
              </a:extLst>
            </p:cNvPr>
            <p:cNvSpPr txBox="1"/>
            <p:nvPr/>
          </p:nvSpPr>
          <p:spPr>
            <a:xfrm>
              <a:off x="243000" y="3673460"/>
              <a:ext cx="4410136" cy="266853"/>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1050" dirty="0">
                  <a:latin typeface="メイリオ" panose="020B0604030504040204" pitchFamily="50" charset="-128"/>
                  <a:ea typeface="メイリオ" panose="020B0604030504040204" pitchFamily="50" charset="-128"/>
                </a:rPr>
                <a:t>◆</a:t>
              </a:r>
              <a:r>
                <a:rPr kumimoji="1" lang="en-US" altLang="ja-JP" sz="105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現在のクールビズ（就業時における冷房温度緩和（室温</a:t>
              </a:r>
              <a:r>
                <a:rPr kumimoji="1" lang="en-US" altLang="ja-JP" sz="1050" dirty="0">
                  <a:latin typeface="メイリオ" panose="020B0604030504040204" pitchFamily="50" charset="-128"/>
                  <a:ea typeface="メイリオ" panose="020B0604030504040204" pitchFamily="50" charset="-128"/>
                </a:rPr>
                <a:t>28℃</a:t>
              </a:r>
              <a:r>
                <a:rPr kumimoji="1" lang="ja-JP" altLang="en-US" sz="1050" dirty="0">
                  <a:latin typeface="メイリオ" panose="020B0604030504040204" pitchFamily="50" charset="-128"/>
                  <a:ea typeface="メイリオ" panose="020B0604030504040204" pitchFamily="50" charset="-128"/>
                </a:rPr>
                <a:t>）、</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tabLst>
                  <a:tab pos="182563" algn="l"/>
                </a:tabLst>
              </a:pPr>
              <a:r>
                <a:rPr kumimoji="1" lang="ja-JP" altLang="en-US" sz="1050" dirty="0">
                  <a:latin typeface="メイリオ" panose="020B0604030504040204" pitchFamily="50" charset="-128"/>
                  <a:ea typeface="メイリオ" panose="020B0604030504040204" pitchFamily="50" charset="-128"/>
                </a:rPr>
                <a:t>　 その温度に適した軽装等）の実施状況についてお聞かせください。</a:t>
              </a:r>
            </a:p>
          </p:txBody>
        </p:sp>
      </p:grpSp>
      <p:sp>
        <p:nvSpPr>
          <p:cNvPr id="18" name="正方形/長方形 17">
            <a:extLst>
              <a:ext uri="{FF2B5EF4-FFF2-40B4-BE49-F238E27FC236}">
                <a16:creationId xmlns:a16="http://schemas.microsoft.com/office/drawing/2014/main" id="{9BB9AA69-7495-4C11-8E06-2FDE25908ACE}"/>
              </a:ext>
            </a:extLst>
          </p:cNvPr>
          <p:cNvSpPr/>
          <p:nvPr/>
        </p:nvSpPr>
        <p:spPr bwMode="gray">
          <a:xfrm>
            <a:off x="736544" y="2860983"/>
            <a:ext cx="3088500" cy="148847"/>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ja-JP" altLang="en-US" sz="1000" dirty="0">
                <a:latin typeface="メイリオ" panose="020B0604030504040204" pitchFamily="50" charset="-128"/>
                <a:ea typeface="メイリオ" panose="020B0604030504040204" pitchFamily="50" charset="-128"/>
              </a:rPr>
              <a:t>□ ほぼ／すべて在宅勤務</a:t>
            </a:r>
            <a:r>
              <a:rPr kumimoji="1" lang="ja-JP" altLang="en-US" sz="800" dirty="0">
                <a:latin typeface="メイリオ" panose="020B0604030504040204" pitchFamily="50" charset="-128"/>
                <a:ea typeface="メイリオ" panose="020B0604030504040204" pitchFamily="50" charset="-128"/>
              </a:rPr>
              <a:t>（</a:t>
            </a:r>
            <a:r>
              <a:rPr kumimoji="1" lang="en-US" altLang="ja-JP" sz="800" dirty="0">
                <a:latin typeface="メイリオ" panose="020B0604030504040204" pitchFamily="50" charset="-128"/>
                <a:ea typeface="メイリオ" panose="020B0604030504040204" pitchFamily="50" charset="-128"/>
              </a:rPr>
              <a:t>Q3</a:t>
            </a:r>
            <a:r>
              <a:rPr kumimoji="1" lang="ja-JP" altLang="en-US" sz="800" dirty="0">
                <a:latin typeface="メイリオ" panose="020B0604030504040204" pitchFamily="50" charset="-128"/>
                <a:ea typeface="メイリオ" panose="020B0604030504040204" pitchFamily="50" charset="-128"/>
              </a:rPr>
              <a:t>では「自宅」欄のみに回答）</a:t>
            </a:r>
            <a:endParaRPr kumimoji="1" lang="ja-JP" altLang="en-US" sz="1000" dirty="0">
              <a:latin typeface="メイリオ" panose="020B0604030504040204" pitchFamily="50" charset="-128"/>
              <a:ea typeface="メイリオ" panose="020B0604030504040204" pitchFamily="50" charset="-128"/>
            </a:endParaRPr>
          </a:p>
        </p:txBody>
      </p:sp>
      <p:sp>
        <p:nvSpPr>
          <p:cNvPr id="94" name="正方形/長方形 93">
            <a:extLst>
              <a:ext uri="{FF2B5EF4-FFF2-40B4-BE49-F238E27FC236}">
                <a16:creationId xmlns:a16="http://schemas.microsoft.com/office/drawing/2014/main" id="{EF8C1E3A-1F58-49E7-98E4-3651F8472229}"/>
              </a:ext>
            </a:extLst>
          </p:cNvPr>
          <p:cNvSpPr/>
          <p:nvPr/>
        </p:nvSpPr>
        <p:spPr bwMode="gray">
          <a:xfrm>
            <a:off x="736544" y="3020660"/>
            <a:ext cx="4140000" cy="148847"/>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ja-JP" altLang="en-US" sz="1000" dirty="0">
                <a:latin typeface="メイリオ" panose="020B0604030504040204" pitchFamily="50" charset="-128"/>
                <a:ea typeface="メイリオ" panose="020B0604030504040204" pitchFamily="50" charset="-128"/>
              </a:rPr>
              <a:t>□ 職場・在宅勤務を併用している</a:t>
            </a:r>
            <a:r>
              <a:rPr kumimoji="1" lang="ja-JP" altLang="en-US" sz="800" dirty="0">
                <a:latin typeface="メイリオ" panose="020B0604030504040204" pitchFamily="50" charset="-128"/>
                <a:ea typeface="メイリオ" panose="020B0604030504040204" pitchFamily="50" charset="-128"/>
              </a:rPr>
              <a:t>（</a:t>
            </a:r>
            <a:r>
              <a:rPr kumimoji="1" lang="en-US" altLang="ja-JP" sz="800" dirty="0">
                <a:latin typeface="メイリオ" panose="020B0604030504040204" pitchFamily="50" charset="-128"/>
                <a:ea typeface="メイリオ" panose="020B0604030504040204" pitchFamily="50" charset="-128"/>
              </a:rPr>
              <a:t>Q3</a:t>
            </a:r>
            <a:r>
              <a:rPr kumimoji="1" lang="ja-JP" altLang="en-US" sz="800" dirty="0">
                <a:latin typeface="メイリオ" panose="020B0604030504040204" pitchFamily="50" charset="-128"/>
                <a:ea typeface="メイリオ" panose="020B0604030504040204" pitchFamily="50" charset="-128"/>
              </a:rPr>
              <a:t>では「職場」欄「自宅」欄両方に回答）</a:t>
            </a:r>
            <a:endParaRPr kumimoji="1" lang="ja-JP" altLang="en-US" sz="1000" dirty="0">
              <a:latin typeface="メイリオ" panose="020B0604030504040204" pitchFamily="50" charset="-128"/>
              <a:ea typeface="メイリオ" panose="020B0604030504040204" pitchFamily="50" charset="-128"/>
            </a:endParaRPr>
          </a:p>
        </p:txBody>
      </p:sp>
      <p:sp>
        <p:nvSpPr>
          <p:cNvPr id="95" name="正方形/長方形 94">
            <a:extLst>
              <a:ext uri="{FF2B5EF4-FFF2-40B4-BE49-F238E27FC236}">
                <a16:creationId xmlns:a16="http://schemas.microsoft.com/office/drawing/2014/main" id="{FEFAF158-ADB2-4066-B04D-B565DD854EF7}"/>
              </a:ext>
            </a:extLst>
          </p:cNvPr>
          <p:cNvSpPr/>
          <p:nvPr/>
        </p:nvSpPr>
        <p:spPr bwMode="gray">
          <a:xfrm>
            <a:off x="736544" y="3180338"/>
            <a:ext cx="4140000" cy="148847"/>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ja-JP" altLang="en-US" sz="1000" dirty="0">
                <a:latin typeface="メイリオ" panose="020B0604030504040204" pitchFamily="50" charset="-128"/>
                <a:ea typeface="メイリオ" panose="020B0604030504040204" pitchFamily="50" charset="-128"/>
              </a:rPr>
              <a:t>□ 職場のみ（在宅勤務は実施していない）</a:t>
            </a:r>
            <a:r>
              <a:rPr kumimoji="1" lang="ja-JP" altLang="en-US" sz="800" dirty="0">
                <a:latin typeface="メイリオ" panose="020B0604030504040204" pitchFamily="50" charset="-128"/>
                <a:ea typeface="メイリオ" panose="020B0604030504040204" pitchFamily="50" charset="-128"/>
              </a:rPr>
              <a:t>（</a:t>
            </a:r>
            <a:r>
              <a:rPr kumimoji="1" lang="en-US" altLang="ja-JP" sz="800" dirty="0">
                <a:latin typeface="メイリオ" panose="020B0604030504040204" pitchFamily="50" charset="-128"/>
                <a:ea typeface="メイリオ" panose="020B0604030504040204" pitchFamily="50" charset="-128"/>
              </a:rPr>
              <a:t>Q3</a:t>
            </a:r>
            <a:r>
              <a:rPr kumimoji="1" lang="ja-JP" altLang="en-US" sz="800" dirty="0">
                <a:latin typeface="メイリオ" panose="020B0604030504040204" pitchFamily="50" charset="-128"/>
                <a:ea typeface="メイリオ" panose="020B0604030504040204" pitchFamily="50" charset="-128"/>
              </a:rPr>
              <a:t>では「職場」欄のみに回答）</a:t>
            </a:r>
            <a:endParaRPr kumimoji="1" lang="ja-JP" altLang="en-US" sz="1000" dirty="0">
              <a:latin typeface="メイリオ" panose="020B0604030504040204" pitchFamily="50" charset="-128"/>
              <a:ea typeface="メイリオ" panose="020B0604030504040204" pitchFamily="50" charset="-128"/>
            </a:endParaRPr>
          </a:p>
        </p:txBody>
      </p:sp>
      <p:sp>
        <p:nvSpPr>
          <p:cNvPr id="96" name="正方形/長方形 95">
            <a:extLst>
              <a:ext uri="{FF2B5EF4-FFF2-40B4-BE49-F238E27FC236}">
                <a16:creationId xmlns:a16="http://schemas.microsoft.com/office/drawing/2014/main" id="{B77F5102-641A-440E-ACB0-717DD890E7CF}"/>
              </a:ext>
            </a:extLst>
          </p:cNvPr>
          <p:cNvSpPr/>
          <p:nvPr/>
        </p:nvSpPr>
        <p:spPr bwMode="gray">
          <a:xfrm>
            <a:off x="4910127" y="3627224"/>
            <a:ext cx="448779" cy="158049"/>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en-US" altLang="ja-JP" sz="1050" dirty="0">
              <a:latin typeface="メイリオ" panose="020B0604030504040204" pitchFamily="50" charset="-128"/>
              <a:ea typeface="メイリオ" panose="020B0604030504040204" pitchFamily="50" charset="-128"/>
            </a:endParaRPr>
          </a:p>
          <a:p>
            <a:pPr algn="ctr">
              <a:buFont typeface="Wingdings 2" pitchFamily="18" charset="2"/>
              <a:buNone/>
            </a:pPr>
            <a:r>
              <a:rPr kumimoji="1" lang="ja-JP" altLang="en-US" sz="1050" dirty="0">
                <a:latin typeface="メイリオ" panose="020B0604030504040204" pitchFamily="50" charset="-128"/>
                <a:ea typeface="メイリオ" panose="020B0604030504040204" pitchFamily="50" charset="-128"/>
              </a:rPr>
              <a:t>職場</a:t>
            </a:r>
          </a:p>
        </p:txBody>
      </p:sp>
      <p:sp>
        <p:nvSpPr>
          <p:cNvPr id="97" name="正方形/長方形 96">
            <a:extLst>
              <a:ext uri="{FF2B5EF4-FFF2-40B4-BE49-F238E27FC236}">
                <a16:creationId xmlns:a16="http://schemas.microsoft.com/office/drawing/2014/main" id="{37E597E2-F666-4A3E-B279-5085D7D4A356}"/>
              </a:ext>
            </a:extLst>
          </p:cNvPr>
          <p:cNvSpPr/>
          <p:nvPr/>
        </p:nvSpPr>
        <p:spPr bwMode="gray">
          <a:xfrm>
            <a:off x="5863846" y="3627224"/>
            <a:ext cx="448779" cy="158049"/>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en-US" altLang="ja-JP" sz="1050" dirty="0">
              <a:latin typeface="メイリオ" panose="020B0604030504040204" pitchFamily="50" charset="-128"/>
              <a:ea typeface="メイリオ" panose="020B0604030504040204" pitchFamily="50" charset="-128"/>
            </a:endParaRPr>
          </a:p>
          <a:p>
            <a:pPr algn="ctr">
              <a:buFont typeface="Wingdings 2" pitchFamily="18" charset="2"/>
              <a:buNone/>
            </a:pPr>
            <a:r>
              <a:rPr kumimoji="1" lang="ja-JP" altLang="en-US" sz="1050" dirty="0">
                <a:latin typeface="メイリオ" panose="020B0604030504040204" pitchFamily="50" charset="-128"/>
                <a:ea typeface="メイリオ" panose="020B0604030504040204" pitchFamily="50" charset="-128"/>
              </a:rPr>
              <a:t>自宅</a:t>
            </a:r>
          </a:p>
        </p:txBody>
      </p:sp>
      <p:cxnSp>
        <p:nvCxnSpPr>
          <p:cNvPr id="21" name="コネクタ: カギ線 20">
            <a:extLst>
              <a:ext uri="{FF2B5EF4-FFF2-40B4-BE49-F238E27FC236}">
                <a16:creationId xmlns:a16="http://schemas.microsoft.com/office/drawing/2014/main" id="{259B1350-0FB5-44E4-9A8D-422B006555AA}"/>
              </a:ext>
            </a:extLst>
          </p:cNvPr>
          <p:cNvCxnSpPr>
            <a:cxnSpLocks/>
            <a:stCxn id="18" idx="3"/>
            <a:endCxn id="97" idx="0"/>
          </p:cNvCxnSpPr>
          <p:nvPr/>
        </p:nvCxnSpPr>
        <p:spPr>
          <a:xfrm>
            <a:off x="3825044" y="2935407"/>
            <a:ext cx="2263192" cy="691817"/>
          </a:xfrm>
          <a:prstGeom prst="bentConnector2">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8" name="コネクタ: カギ線 97">
            <a:extLst>
              <a:ext uri="{FF2B5EF4-FFF2-40B4-BE49-F238E27FC236}">
                <a16:creationId xmlns:a16="http://schemas.microsoft.com/office/drawing/2014/main" id="{91B10B20-F9B1-4FF3-A8E6-E76232D5EE16}"/>
              </a:ext>
            </a:extLst>
          </p:cNvPr>
          <p:cNvCxnSpPr>
            <a:cxnSpLocks/>
            <a:stCxn id="94" idx="3"/>
            <a:endCxn id="96" idx="0"/>
          </p:cNvCxnSpPr>
          <p:nvPr/>
        </p:nvCxnSpPr>
        <p:spPr>
          <a:xfrm>
            <a:off x="4876544" y="3095084"/>
            <a:ext cx="257973" cy="532140"/>
          </a:xfrm>
          <a:prstGeom prst="bentConnector2">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コネクタ: カギ線 105">
            <a:extLst>
              <a:ext uri="{FF2B5EF4-FFF2-40B4-BE49-F238E27FC236}">
                <a16:creationId xmlns:a16="http://schemas.microsoft.com/office/drawing/2014/main" id="{4C0CAB2A-4F5F-467C-B099-14CF0420EFC5}"/>
              </a:ext>
            </a:extLst>
          </p:cNvPr>
          <p:cNvCxnSpPr>
            <a:cxnSpLocks/>
            <a:stCxn id="95" idx="3"/>
            <a:endCxn id="96" idx="0"/>
          </p:cNvCxnSpPr>
          <p:nvPr/>
        </p:nvCxnSpPr>
        <p:spPr>
          <a:xfrm>
            <a:off x="4876544" y="3254762"/>
            <a:ext cx="257973" cy="372462"/>
          </a:xfrm>
          <a:prstGeom prst="bentConnector2">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コネクタ: カギ線 108">
            <a:extLst>
              <a:ext uri="{FF2B5EF4-FFF2-40B4-BE49-F238E27FC236}">
                <a16:creationId xmlns:a16="http://schemas.microsoft.com/office/drawing/2014/main" id="{9D5E65F4-9C82-4E97-841B-035A271D7785}"/>
              </a:ext>
            </a:extLst>
          </p:cNvPr>
          <p:cNvCxnSpPr>
            <a:cxnSpLocks/>
            <a:stCxn id="94" idx="3"/>
            <a:endCxn id="97" idx="0"/>
          </p:cNvCxnSpPr>
          <p:nvPr/>
        </p:nvCxnSpPr>
        <p:spPr>
          <a:xfrm>
            <a:off x="4876544" y="3095084"/>
            <a:ext cx="1211692" cy="532140"/>
          </a:xfrm>
          <a:prstGeom prst="bentConnector2">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43" name="グループ化 142">
            <a:extLst>
              <a:ext uri="{FF2B5EF4-FFF2-40B4-BE49-F238E27FC236}">
                <a16:creationId xmlns:a16="http://schemas.microsoft.com/office/drawing/2014/main" id="{8934BAF4-C4F4-4B7D-9038-5376DBDAA154}"/>
              </a:ext>
            </a:extLst>
          </p:cNvPr>
          <p:cNvGrpSpPr/>
          <p:nvPr/>
        </p:nvGrpSpPr>
        <p:grpSpPr>
          <a:xfrm>
            <a:off x="484095" y="281870"/>
            <a:ext cx="5889811" cy="533670"/>
            <a:chOff x="489006" y="281870"/>
            <a:chExt cx="5889811" cy="533670"/>
          </a:xfrm>
        </p:grpSpPr>
        <p:grpSp>
          <p:nvGrpSpPr>
            <p:cNvPr id="8" name="グループ化 7">
              <a:extLst>
                <a:ext uri="{FF2B5EF4-FFF2-40B4-BE49-F238E27FC236}">
                  <a16:creationId xmlns:a16="http://schemas.microsoft.com/office/drawing/2014/main" id="{DA111926-C0B7-47AF-8FE8-379FC203C1B5}"/>
                </a:ext>
              </a:extLst>
            </p:cNvPr>
            <p:cNvGrpSpPr/>
            <p:nvPr/>
          </p:nvGrpSpPr>
          <p:grpSpPr>
            <a:xfrm>
              <a:off x="489006" y="281870"/>
              <a:ext cx="5815291" cy="526665"/>
              <a:chOff x="722666" y="281870"/>
              <a:chExt cx="5815291" cy="526665"/>
            </a:xfrm>
          </p:grpSpPr>
          <p:sp>
            <p:nvSpPr>
              <p:cNvPr id="12" name="正方形/長方形 11"/>
              <p:cNvSpPr/>
              <p:nvPr/>
            </p:nvSpPr>
            <p:spPr bwMode="gray">
              <a:xfrm>
                <a:off x="2387157" y="281870"/>
                <a:ext cx="4150800" cy="388620"/>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2000" b="1" dirty="0">
                    <a:solidFill>
                      <a:srgbClr val="1FB6F0"/>
                    </a:solidFill>
                    <a:latin typeface="メイリオ" panose="020B0604030504040204" pitchFamily="50" charset="-128"/>
                    <a:ea typeface="メイリオ" panose="020B0604030504040204" pitchFamily="50" charset="-128"/>
                  </a:rPr>
                  <a:t>クールビズ実施状況実態アンケート</a:t>
                </a:r>
              </a:p>
            </p:txBody>
          </p:sp>
          <p:pic>
            <p:nvPicPr>
              <p:cNvPr id="4" name="図 3">
                <a:extLst>
                  <a:ext uri="{FF2B5EF4-FFF2-40B4-BE49-F238E27FC236}">
                    <a16:creationId xmlns:a16="http://schemas.microsoft.com/office/drawing/2014/main" id="{295FB2F2-6202-4194-B6AA-13CF022B4EEF}"/>
                  </a:ext>
                </a:extLst>
              </p:cNvPr>
              <p:cNvPicPr>
                <a:picLocks noChangeAspect="1"/>
              </p:cNvPicPr>
              <p:nvPr/>
            </p:nvPicPr>
            <p:blipFill>
              <a:blip r:embed="rId8"/>
              <a:stretch>
                <a:fillRect/>
              </a:stretch>
            </p:blipFill>
            <p:spPr>
              <a:xfrm>
                <a:off x="722666" y="304535"/>
                <a:ext cx="1515452" cy="504000"/>
              </a:xfrm>
              <a:prstGeom prst="rect">
                <a:avLst/>
              </a:prstGeom>
            </p:spPr>
          </p:pic>
        </p:grpSp>
        <p:sp>
          <p:nvSpPr>
            <p:cNvPr id="142" name="テキスト ボックス 141">
              <a:extLst>
                <a:ext uri="{FF2B5EF4-FFF2-40B4-BE49-F238E27FC236}">
                  <a16:creationId xmlns:a16="http://schemas.microsoft.com/office/drawing/2014/main" id="{37C11761-718B-4D7E-AA1D-F8DE9E39D4C6}"/>
                </a:ext>
              </a:extLst>
            </p:cNvPr>
            <p:cNvSpPr txBox="1"/>
            <p:nvPr/>
          </p:nvSpPr>
          <p:spPr>
            <a:xfrm>
              <a:off x="2078978" y="634642"/>
              <a:ext cx="4299839" cy="180898"/>
            </a:xfrm>
            <a:prstGeom prst="rect">
              <a:avLst/>
            </a:prstGeom>
            <a:noFill/>
          </p:spPr>
          <p:txBody>
            <a:bodyPr wrap="square" lIns="36000" tIns="36000" rIns="36000" bIns="36000" rtlCol="0" anchor="ctr" anchorCtr="0">
              <a:noAutofit/>
            </a:bodyPr>
            <a:lstStyle/>
            <a:p>
              <a:pPr algn="ctr">
                <a:spcBef>
                  <a:spcPts val="0"/>
                </a:spcBef>
                <a:buSzPct val="100000"/>
              </a:pPr>
              <a:r>
                <a:rPr kumimoji="1" lang="ja-JP" altLang="en-US" sz="1000" dirty="0">
                  <a:latin typeface="メイリオ" panose="020B0604030504040204" pitchFamily="50" charset="-128"/>
                  <a:ea typeface="メイリオ" panose="020B0604030504040204" pitchFamily="50" charset="-128"/>
                </a:rPr>
                <a:t>クールビズの実施状況を調査しています。わかる範囲でお答えください。</a:t>
              </a:r>
            </a:p>
          </p:txBody>
        </p:sp>
      </p:grpSp>
      <p:grpSp>
        <p:nvGrpSpPr>
          <p:cNvPr id="6" name="グループ化 5">
            <a:extLst>
              <a:ext uri="{FF2B5EF4-FFF2-40B4-BE49-F238E27FC236}">
                <a16:creationId xmlns:a16="http://schemas.microsoft.com/office/drawing/2014/main" id="{7DDDE9A9-2642-4D1A-8402-0EB25198B1FF}"/>
              </a:ext>
            </a:extLst>
          </p:cNvPr>
          <p:cNvGrpSpPr/>
          <p:nvPr/>
        </p:nvGrpSpPr>
        <p:grpSpPr>
          <a:xfrm>
            <a:off x="270663" y="5479998"/>
            <a:ext cx="6300001" cy="2401851"/>
            <a:chOff x="270663" y="5479998"/>
            <a:chExt cx="6300001" cy="2401851"/>
          </a:xfrm>
        </p:grpSpPr>
        <p:sp>
          <p:nvSpPr>
            <p:cNvPr id="69" name="角丸四角形 6">
              <a:extLst>
                <a:ext uri="{FF2B5EF4-FFF2-40B4-BE49-F238E27FC236}">
                  <a16:creationId xmlns:a16="http://schemas.microsoft.com/office/drawing/2014/main" id="{FDCB69D4-5677-409E-936C-641859A644B5}"/>
                </a:ext>
              </a:extLst>
            </p:cNvPr>
            <p:cNvSpPr/>
            <p:nvPr/>
          </p:nvSpPr>
          <p:spPr bwMode="gray">
            <a:xfrm>
              <a:off x="279000" y="5508746"/>
              <a:ext cx="3060000" cy="180000"/>
            </a:xfrm>
            <a:prstGeom prst="roundRect">
              <a:avLst/>
            </a:prstGeom>
            <a:solidFill>
              <a:srgbClr val="1FB6F0"/>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en-US" altLang="ja-JP" sz="1100" b="1" dirty="0">
                  <a:solidFill>
                    <a:schemeClr val="bg1"/>
                  </a:solidFill>
                  <a:latin typeface="メイリオ" panose="020B0604030504040204" pitchFamily="50" charset="-128"/>
                  <a:ea typeface="メイリオ" panose="020B0604030504040204" pitchFamily="50" charset="-128"/>
                </a:rPr>
                <a:t>4</a:t>
              </a:r>
              <a:r>
                <a:rPr kumimoji="1" lang="ja-JP" altLang="en-US" sz="1100" b="1" dirty="0">
                  <a:solidFill>
                    <a:schemeClr val="bg1"/>
                  </a:solidFill>
                  <a:latin typeface="メイリオ" panose="020B0604030504040204" pitchFamily="50" charset="-128"/>
                  <a:ea typeface="メイリオ" panose="020B0604030504040204" pitchFamily="50" charset="-128"/>
                </a:rPr>
                <a:t>．今後のクールビズ実施意向について</a:t>
              </a:r>
            </a:p>
          </p:txBody>
        </p:sp>
        <p:sp>
          <p:nvSpPr>
            <p:cNvPr id="70" name="テキスト ボックス 69">
              <a:extLst>
                <a:ext uri="{FF2B5EF4-FFF2-40B4-BE49-F238E27FC236}">
                  <a16:creationId xmlns:a16="http://schemas.microsoft.com/office/drawing/2014/main" id="{E9416385-E7D5-4EF8-AF05-2851F0F9D647}"/>
                </a:ext>
              </a:extLst>
            </p:cNvPr>
            <p:cNvSpPr txBox="1"/>
            <p:nvPr/>
          </p:nvSpPr>
          <p:spPr>
            <a:xfrm>
              <a:off x="279000" y="6113050"/>
              <a:ext cx="3060000" cy="226591"/>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1050" dirty="0">
                  <a:latin typeface="メイリオ" panose="020B0604030504040204" pitchFamily="50" charset="-128"/>
                  <a:ea typeface="メイリオ" panose="020B0604030504040204" pitchFamily="50" charset="-128"/>
                </a:rPr>
                <a:t>◆</a:t>
              </a:r>
              <a:r>
                <a:rPr kumimoji="1" lang="en-US" altLang="ja-JP" sz="1050" dirty="0">
                  <a:latin typeface="メイリオ" panose="020B0604030504040204" pitchFamily="50" charset="-128"/>
                  <a:ea typeface="メイリオ" panose="020B0604030504040204" pitchFamily="50" charset="-128"/>
                </a:rPr>
                <a:t>	</a:t>
              </a:r>
              <a:r>
                <a:rPr kumimoji="1" lang="ja-JP" altLang="en-US" sz="1050" b="1" u="sng" dirty="0">
                  <a:latin typeface="メイリオ" panose="020B0604030504040204" pitchFamily="50" charset="-128"/>
                  <a:ea typeface="メイリオ" panose="020B0604030504040204" pitchFamily="50" charset="-128"/>
                </a:rPr>
                <a:t>イベントに参加されて</a:t>
              </a:r>
              <a:r>
                <a:rPr kumimoji="1" lang="ja-JP" altLang="en-US" sz="1050" dirty="0">
                  <a:latin typeface="メイリオ" panose="020B0604030504040204" pitchFamily="50" charset="-128"/>
                  <a:ea typeface="メイリオ" panose="020B0604030504040204" pitchFamily="50" charset="-128"/>
                </a:rPr>
                <a:t>、クールビズを</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tabLst>
                  <a:tab pos="182563" algn="l"/>
                </a:tabLst>
              </a:pPr>
              <a:r>
                <a:rPr kumimoji="1" lang="ja-JP" altLang="en-US" sz="1050" dirty="0">
                  <a:latin typeface="メイリオ" panose="020B0604030504040204" pitchFamily="50" charset="-128"/>
                  <a:ea typeface="メイリオ" panose="020B0604030504040204" pitchFamily="50" charset="-128"/>
                </a:rPr>
                <a:t>　 実施したいと思いましたか（</a:t>
              </a:r>
              <a:r>
                <a:rPr kumimoji="1" lang="en-US" altLang="ja-JP" sz="1050" dirty="0">
                  <a:latin typeface="メイリオ" panose="020B0604030504040204" pitchFamily="50" charset="-128"/>
                  <a:ea typeface="メイリオ" panose="020B0604030504040204" pitchFamily="50" charset="-128"/>
                </a:rPr>
                <a:t>1</a:t>
              </a:r>
              <a:r>
                <a:rPr kumimoji="1" lang="ja-JP" altLang="en-US" sz="1050" dirty="0">
                  <a:latin typeface="メイリオ" panose="020B0604030504040204" pitchFamily="50" charset="-128"/>
                  <a:ea typeface="メイリオ" panose="020B0604030504040204" pitchFamily="50" charset="-128"/>
                </a:rPr>
                <a:t>つ回答）。</a:t>
              </a:r>
            </a:p>
          </p:txBody>
        </p:sp>
        <p:sp>
          <p:nvSpPr>
            <p:cNvPr id="71" name="テキスト ボックス 70">
              <a:extLst>
                <a:ext uri="{FF2B5EF4-FFF2-40B4-BE49-F238E27FC236}">
                  <a16:creationId xmlns:a16="http://schemas.microsoft.com/office/drawing/2014/main" id="{C3327B1E-207C-4326-9F84-D4DE7A53524E}"/>
                </a:ext>
              </a:extLst>
            </p:cNvPr>
            <p:cNvSpPr txBox="1"/>
            <p:nvPr/>
          </p:nvSpPr>
          <p:spPr>
            <a:xfrm>
              <a:off x="278999" y="6441716"/>
              <a:ext cx="3060000" cy="836462"/>
            </a:xfrm>
            <a:prstGeom prst="rect">
              <a:avLst/>
            </a:prstGeom>
            <a:noFill/>
          </p:spPr>
          <p:txBody>
            <a:bodyPr wrap="square" lIns="36000" tIns="36000" rIns="36000" bIns="36000" rtlCol="0" anchor="t" anchorCtr="0">
              <a:noAutofit/>
            </a:bodyPr>
            <a:lstStyle/>
            <a:p>
              <a:pPr>
                <a:spcBef>
                  <a:spcPts val="0"/>
                </a:spcBef>
                <a:buSzPct val="100000"/>
                <a:tabLst>
                  <a:tab pos="450850"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現在も常に行っており、今後も行いたい</a:t>
              </a:r>
              <a:endParaRPr kumimoji="1" lang="en-US" altLang="ja-JP" sz="1000" dirty="0">
                <a:latin typeface="メイリオ" panose="020B0604030504040204" pitchFamily="50" charset="-128"/>
                <a:ea typeface="メイリオ" panose="020B0604030504040204" pitchFamily="50" charset="-128"/>
              </a:endParaRPr>
            </a:p>
            <a:p>
              <a:pPr>
                <a:spcBef>
                  <a:spcPts val="0"/>
                </a:spcBef>
                <a:buSzPct val="100000"/>
                <a:tabLst>
                  <a:tab pos="450850"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これまで行う頻度は少なかったが、</a:t>
              </a:r>
              <a:endParaRPr kumimoji="1" lang="en-US" altLang="ja-JP" sz="1000" dirty="0">
                <a:latin typeface="メイリオ" panose="020B0604030504040204" pitchFamily="50" charset="-128"/>
                <a:ea typeface="メイリオ" panose="020B0604030504040204" pitchFamily="50" charset="-128"/>
              </a:endParaRPr>
            </a:p>
            <a:p>
              <a:pPr>
                <a:spcBef>
                  <a:spcPts val="0"/>
                </a:spcBef>
                <a:buSzPct val="100000"/>
                <a:tabLst>
                  <a:tab pos="450850"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今後は常に行いたい</a:t>
              </a:r>
              <a:endParaRPr kumimoji="1" lang="en-US" altLang="ja-JP" sz="1000" dirty="0">
                <a:latin typeface="メイリオ" panose="020B0604030504040204" pitchFamily="50" charset="-128"/>
                <a:ea typeface="メイリオ" panose="020B0604030504040204" pitchFamily="50" charset="-128"/>
              </a:endParaRPr>
            </a:p>
            <a:p>
              <a:pPr>
                <a:spcBef>
                  <a:spcPts val="0"/>
                </a:spcBef>
                <a:buSzPct val="100000"/>
                <a:tabLst>
                  <a:tab pos="450850"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機会があれば行いたい</a:t>
              </a:r>
              <a:endParaRPr kumimoji="1" lang="en-US" altLang="ja-JP" sz="1000" dirty="0">
                <a:latin typeface="メイリオ" panose="020B0604030504040204" pitchFamily="50" charset="-128"/>
                <a:ea typeface="メイリオ" panose="020B0604030504040204" pitchFamily="50" charset="-128"/>
              </a:endParaRPr>
            </a:p>
            <a:p>
              <a:pPr>
                <a:spcBef>
                  <a:spcPts val="0"/>
                </a:spcBef>
                <a:buSzPct val="100000"/>
                <a:tabLst>
                  <a:tab pos="450850"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行いたいとは思わない　➡</a:t>
              </a:r>
              <a:r>
                <a:rPr kumimoji="1" lang="en-US" altLang="ja-JP" sz="1000" dirty="0">
                  <a:latin typeface="メイリオ" panose="020B0604030504040204" pitchFamily="50" charset="-128"/>
                  <a:ea typeface="メイリオ" panose="020B0604030504040204" pitchFamily="50" charset="-128"/>
                </a:rPr>
                <a:t>Q5</a:t>
              </a:r>
              <a:r>
                <a:rPr kumimoji="1" lang="ja-JP" altLang="en-US" sz="1000" dirty="0">
                  <a:latin typeface="メイリオ" panose="020B0604030504040204" pitchFamily="50" charset="-128"/>
                  <a:ea typeface="メイリオ" panose="020B0604030504040204" pitchFamily="50" charset="-128"/>
                </a:rPr>
                <a:t>は飛ばす</a:t>
              </a:r>
              <a:endParaRPr kumimoji="1" lang="en-US" altLang="ja-JP" sz="1000" dirty="0">
                <a:latin typeface="メイリオ" panose="020B0604030504040204" pitchFamily="50" charset="-128"/>
                <a:ea typeface="メイリオ" panose="020B0604030504040204" pitchFamily="50" charset="-128"/>
              </a:endParaRPr>
            </a:p>
            <a:p>
              <a:pPr>
                <a:spcBef>
                  <a:spcPts val="0"/>
                </a:spcBef>
                <a:buSzPct val="100000"/>
                <a:tabLst>
                  <a:tab pos="450850"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わからない　➡</a:t>
              </a:r>
              <a:r>
                <a:rPr kumimoji="1" lang="en-US" altLang="ja-JP" sz="1000" dirty="0">
                  <a:latin typeface="メイリオ" panose="020B0604030504040204" pitchFamily="50" charset="-128"/>
                  <a:ea typeface="メイリオ" panose="020B0604030504040204" pitchFamily="50" charset="-128"/>
                </a:rPr>
                <a:t>Q5</a:t>
              </a:r>
              <a:r>
                <a:rPr kumimoji="1" lang="ja-JP" altLang="en-US" sz="1000" dirty="0">
                  <a:latin typeface="メイリオ" panose="020B0604030504040204" pitchFamily="50" charset="-128"/>
                  <a:ea typeface="メイリオ" panose="020B0604030504040204" pitchFamily="50" charset="-128"/>
                </a:rPr>
                <a:t>は飛ばす</a:t>
              </a:r>
              <a:endParaRPr kumimoji="1" lang="en-US" altLang="ja-JP" sz="1000" dirty="0">
                <a:latin typeface="メイリオ" panose="020B0604030504040204" pitchFamily="50" charset="-128"/>
                <a:ea typeface="メイリオ" panose="020B0604030504040204" pitchFamily="50" charset="-128"/>
              </a:endParaRPr>
            </a:p>
          </p:txBody>
        </p:sp>
        <p:sp>
          <p:nvSpPr>
            <p:cNvPr id="73" name="角丸四角形 6">
              <a:extLst>
                <a:ext uri="{FF2B5EF4-FFF2-40B4-BE49-F238E27FC236}">
                  <a16:creationId xmlns:a16="http://schemas.microsoft.com/office/drawing/2014/main" id="{AE354D0E-FD16-4346-9CB7-3DF118988389}"/>
                </a:ext>
              </a:extLst>
            </p:cNvPr>
            <p:cNvSpPr/>
            <p:nvPr/>
          </p:nvSpPr>
          <p:spPr bwMode="gray">
            <a:xfrm>
              <a:off x="3510664" y="5508746"/>
              <a:ext cx="3060000" cy="180000"/>
            </a:xfrm>
            <a:prstGeom prst="roundRect">
              <a:avLst/>
            </a:prstGeom>
            <a:solidFill>
              <a:srgbClr val="1FB6F0"/>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en-US" altLang="ja-JP" sz="1100" b="1" dirty="0">
                  <a:solidFill>
                    <a:schemeClr val="bg1"/>
                  </a:solidFill>
                  <a:latin typeface="メイリオ" panose="020B0604030504040204" pitchFamily="50" charset="-128"/>
                  <a:ea typeface="メイリオ" panose="020B0604030504040204" pitchFamily="50" charset="-128"/>
                </a:rPr>
                <a:t>5</a:t>
              </a:r>
              <a:r>
                <a:rPr kumimoji="1" lang="ja-JP" altLang="en-US" sz="1100" b="1" dirty="0">
                  <a:solidFill>
                    <a:schemeClr val="bg1"/>
                  </a:solidFill>
                  <a:latin typeface="メイリオ" panose="020B0604030504040204" pitchFamily="50" charset="-128"/>
                  <a:ea typeface="メイリオ" panose="020B0604030504040204" pitchFamily="50" charset="-128"/>
                </a:rPr>
                <a:t>．実施意向の理由について</a:t>
              </a:r>
            </a:p>
          </p:txBody>
        </p:sp>
        <p:sp>
          <p:nvSpPr>
            <p:cNvPr id="74" name="テキスト ボックス 73">
              <a:extLst>
                <a:ext uri="{FF2B5EF4-FFF2-40B4-BE49-F238E27FC236}">
                  <a16:creationId xmlns:a16="http://schemas.microsoft.com/office/drawing/2014/main" id="{03D11074-B44D-4B1E-BCE4-0EB7679898BE}"/>
                </a:ext>
              </a:extLst>
            </p:cNvPr>
            <p:cNvSpPr txBox="1"/>
            <p:nvPr/>
          </p:nvSpPr>
          <p:spPr>
            <a:xfrm>
              <a:off x="3510664" y="6113050"/>
              <a:ext cx="3060000" cy="390121"/>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1050" dirty="0">
                  <a:latin typeface="メイリオ" panose="020B0604030504040204" pitchFamily="50" charset="-128"/>
                  <a:ea typeface="メイリオ" panose="020B0604030504040204" pitchFamily="50" charset="-128"/>
                </a:rPr>
                <a:t>◆</a:t>
              </a:r>
              <a:r>
                <a:rPr kumimoji="1" lang="en-US" altLang="ja-JP" sz="105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なぜ、クールビズを実施していますか／</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tabLst>
                  <a:tab pos="182563" algn="l"/>
                </a:tabLst>
              </a:pPr>
              <a:r>
                <a:rPr kumimoji="1" lang="ja-JP" altLang="en-US" sz="1050" dirty="0">
                  <a:latin typeface="メイリオ" panose="020B0604030504040204" pitchFamily="50" charset="-128"/>
                  <a:ea typeface="メイリオ" panose="020B0604030504040204" pitchFamily="50" charset="-128"/>
                </a:rPr>
                <a:t>　 実施したいと思いましたか（</a:t>
              </a:r>
              <a:r>
                <a:rPr kumimoji="1" lang="en-US" altLang="ja-JP" sz="1050" dirty="0">
                  <a:latin typeface="メイリオ" panose="020B0604030504040204" pitchFamily="50" charset="-128"/>
                  <a:ea typeface="メイリオ" panose="020B0604030504040204" pitchFamily="50" charset="-128"/>
                </a:rPr>
                <a:t>3</a:t>
              </a:r>
              <a:r>
                <a:rPr kumimoji="1" lang="ja-JP" altLang="en-US" sz="1050" dirty="0">
                  <a:latin typeface="メイリオ" panose="020B0604030504040204" pitchFamily="50" charset="-128"/>
                  <a:ea typeface="メイリオ" panose="020B0604030504040204" pitchFamily="50" charset="-128"/>
                </a:rPr>
                <a:t>つまで）。</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tabLst>
                  <a:tab pos="182563" algn="l"/>
                </a:tabLst>
              </a:pPr>
              <a:endParaRPr kumimoji="1" lang="ja-JP" altLang="en-US" sz="1050" dirty="0">
                <a:latin typeface="メイリオ" panose="020B0604030504040204" pitchFamily="50" charset="-128"/>
                <a:ea typeface="メイリオ" panose="020B0604030504040204" pitchFamily="50" charset="-128"/>
              </a:endParaRPr>
            </a:p>
          </p:txBody>
        </p:sp>
        <p:sp>
          <p:nvSpPr>
            <p:cNvPr id="75" name="テキスト ボックス 74">
              <a:extLst>
                <a:ext uri="{FF2B5EF4-FFF2-40B4-BE49-F238E27FC236}">
                  <a16:creationId xmlns:a16="http://schemas.microsoft.com/office/drawing/2014/main" id="{2877D395-F476-4088-BA32-5FD75B0FE1A0}"/>
                </a:ext>
              </a:extLst>
            </p:cNvPr>
            <p:cNvSpPr txBox="1"/>
            <p:nvPr/>
          </p:nvSpPr>
          <p:spPr>
            <a:xfrm>
              <a:off x="3510664" y="6441716"/>
              <a:ext cx="3060000" cy="1440133"/>
            </a:xfrm>
            <a:prstGeom prst="rect">
              <a:avLst/>
            </a:prstGeom>
            <a:noFill/>
          </p:spPr>
          <p:txBody>
            <a:bodyPr wrap="square" lIns="36000" tIns="36000" rIns="36000" bIns="36000" rtlCol="0" anchor="t" anchorCtr="0">
              <a:noAutofit/>
            </a:bodyPr>
            <a:lstStyle/>
            <a:p>
              <a:pPr>
                <a:spcBef>
                  <a:spcPts val="0"/>
                </a:spcBef>
                <a:buSzPct val="100000"/>
                <a:tabLst>
                  <a:tab pos="450850"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a:t>
              </a:r>
              <a:r>
                <a:rPr kumimoji="1" lang="en-US" altLang="ja-JP" sz="1000" dirty="0">
                  <a:latin typeface="メイリオ" panose="020B0604030504040204" pitchFamily="50" charset="-128"/>
                  <a:ea typeface="メイリオ" panose="020B0604030504040204" pitchFamily="50" charset="-128"/>
                </a:rPr>
                <a:t>CO2</a:t>
              </a:r>
              <a:r>
                <a:rPr kumimoji="1" lang="ja-JP" altLang="en-US" sz="1000" dirty="0">
                  <a:latin typeface="メイリオ" panose="020B0604030504040204" pitchFamily="50" charset="-128"/>
                  <a:ea typeface="メイリオ" panose="020B0604030504040204" pitchFamily="50" charset="-128"/>
                </a:rPr>
                <a:t>の削減に貢献するため</a:t>
              </a:r>
              <a:endParaRPr kumimoji="1" lang="en-US" altLang="ja-JP" sz="1000" dirty="0">
                <a:latin typeface="メイリオ" panose="020B0604030504040204" pitchFamily="50" charset="-128"/>
                <a:ea typeface="メイリオ" panose="020B0604030504040204" pitchFamily="50" charset="-128"/>
              </a:endParaRPr>
            </a:p>
            <a:p>
              <a:pPr>
                <a:spcBef>
                  <a:spcPts val="0"/>
                </a:spcBef>
                <a:buSzPct val="100000"/>
                <a:tabLst>
                  <a:tab pos="450850"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電気代が安くなると思ったため</a:t>
              </a:r>
              <a:endParaRPr kumimoji="1" lang="en-US" altLang="ja-JP" sz="1000" dirty="0">
                <a:latin typeface="メイリオ" panose="020B0604030504040204" pitchFamily="50" charset="-128"/>
                <a:ea typeface="メイリオ" panose="020B0604030504040204" pitchFamily="50" charset="-128"/>
              </a:endParaRPr>
            </a:p>
            <a:p>
              <a:pPr>
                <a:spcBef>
                  <a:spcPts val="0"/>
                </a:spcBef>
                <a:buSzPct val="100000"/>
                <a:tabLst>
                  <a:tab pos="450850"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快適になると思ったため</a:t>
              </a:r>
              <a:endParaRPr kumimoji="1" lang="en-US" altLang="ja-JP" sz="1000" dirty="0">
                <a:latin typeface="メイリオ" panose="020B0604030504040204" pitchFamily="50" charset="-128"/>
                <a:ea typeface="メイリオ" panose="020B0604030504040204" pitchFamily="50" charset="-128"/>
              </a:endParaRPr>
            </a:p>
            <a:p>
              <a:pPr>
                <a:spcBef>
                  <a:spcPts val="0"/>
                </a:spcBef>
                <a:buSzPct val="100000"/>
                <a:tabLst>
                  <a:tab pos="450850"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会社で推奨されているため</a:t>
              </a:r>
              <a:endParaRPr kumimoji="1" lang="en-US" altLang="ja-JP" sz="1000" dirty="0">
                <a:latin typeface="メイリオ" panose="020B0604030504040204" pitchFamily="50" charset="-128"/>
                <a:ea typeface="メイリオ" panose="020B0604030504040204" pitchFamily="50" charset="-128"/>
              </a:endParaRPr>
            </a:p>
            <a:p>
              <a:pPr>
                <a:spcBef>
                  <a:spcPts val="0"/>
                </a:spcBef>
                <a:buSzPct val="100000"/>
                <a:tabLst>
                  <a:tab pos="450850"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みんな（周りの人）がビジネスの場で</a:t>
              </a:r>
              <a:endParaRPr kumimoji="1" lang="en-US" altLang="ja-JP" sz="1000" dirty="0">
                <a:latin typeface="メイリオ" panose="020B0604030504040204" pitchFamily="50" charset="-128"/>
                <a:ea typeface="メイリオ" panose="020B0604030504040204" pitchFamily="50" charset="-128"/>
              </a:endParaRPr>
            </a:p>
            <a:p>
              <a:pPr>
                <a:spcBef>
                  <a:spcPts val="0"/>
                </a:spcBef>
                <a:buSzPct val="100000"/>
                <a:tabLst>
                  <a:tab pos="450850"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クールビズを行っているため</a:t>
              </a:r>
              <a:endParaRPr kumimoji="1" lang="en-US" altLang="ja-JP" sz="1000" dirty="0">
                <a:latin typeface="メイリオ" panose="020B0604030504040204" pitchFamily="50" charset="-128"/>
                <a:ea typeface="メイリオ" panose="020B0604030504040204" pitchFamily="50" charset="-128"/>
              </a:endParaRPr>
            </a:p>
            <a:p>
              <a:pPr>
                <a:spcBef>
                  <a:spcPts val="0"/>
                </a:spcBef>
                <a:buSzPct val="100000"/>
                <a:tabLst>
                  <a:tab pos="450850"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その他（具体的に</a:t>
              </a:r>
              <a:endParaRPr kumimoji="1" lang="en-US" altLang="ja-JP" sz="1000" dirty="0">
                <a:latin typeface="メイリオ" panose="020B0604030504040204" pitchFamily="50" charset="-128"/>
                <a:ea typeface="メイリオ" panose="020B0604030504040204" pitchFamily="50" charset="-128"/>
              </a:endParaRPr>
            </a:p>
            <a:p>
              <a:pPr>
                <a:spcBef>
                  <a:spcPts val="0"/>
                </a:spcBef>
                <a:buSzPct val="100000"/>
                <a:tabLst>
                  <a:tab pos="450850"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　　　　　　　　　　　　　　　　　　　　　　　　</a:t>
              </a: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特に理由はない・なんとなく</a:t>
              </a:r>
              <a:r>
                <a:rPr kumimoji="1" lang="en-US" altLang="ja-JP" sz="1000" dirty="0">
                  <a:latin typeface="メイリオ" panose="020B0604030504040204" pitchFamily="50" charset="-128"/>
                  <a:ea typeface="メイリオ" panose="020B0604030504040204" pitchFamily="50" charset="-128"/>
                </a:rPr>
                <a:t>	</a:t>
              </a:r>
            </a:p>
            <a:p>
              <a:pPr>
                <a:spcBef>
                  <a:spcPts val="0"/>
                </a:spcBef>
                <a:buSzPct val="100000"/>
                <a:tabLst>
                  <a:tab pos="450850" algn="l"/>
                </a:tabLst>
              </a:pPr>
              <a:endParaRPr kumimoji="1" lang="en-US" altLang="ja-JP" sz="1000" dirty="0">
                <a:latin typeface="メイリオ" panose="020B0604030504040204" pitchFamily="50" charset="-128"/>
                <a:ea typeface="メイリオ" panose="020B0604030504040204" pitchFamily="50" charset="-128"/>
              </a:endParaRPr>
            </a:p>
          </p:txBody>
        </p:sp>
        <p:sp>
          <p:nvSpPr>
            <p:cNvPr id="77" name="テキスト ボックス 76">
              <a:extLst>
                <a:ext uri="{FF2B5EF4-FFF2-40B4-BE49-F238E27FC236}">
                  <a16:creationId xmlns:a16="http://schemas.microsoft.com/office/drawing/2014/main" id="{A73ECCAA-C901-4366-AC9B-24384B507AA2}"/>
                </a:ext>
              </a:extLst>
            </p:cNvPr>
            <p:cNvSpPr txBox="1"/>
            <p:nvPr/>
          </p:nvSpPr>
          <p:spPr>
            <a:xfrm>
              <a:off x="3510664" y="5692423"/>
              <a:ext cx="3060000" cy="216000"/>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en-US" altLang="ja-JP" sz="860" dirty="0">
                  <a:latin typeface="メイリオ" panose="020B0604030504040204" pitchFamily="50" charset="-128"/>
                  <a:ea typeface="メイリオ" panose="020B0604030504040204" pitchFamily="50" charset="-128"/>
                </a:rPr>
                <a:t>Q4</a:t>
              </a:r>
              <a:r>
                <a:rPr kumimoji="1" lang="ja-JP" altLang="en-US" sz="860" dirty="0">
                  <a:latin typeface="メイリオ" panose="020B0604030504040204" pitchFamily="50" charset="-128"/>
                  <a:ea typeface="メイリオ" panose="020B0604030504040204" pitchFamily="50" charset="-128"/>
                </a:rPr>
                <a:t>で「現在も常に行っており、今後も行いたい」「これまで行う頻度は少なかったが、今後は常に行いたい」「機会があれば行いたい」のいずれかを選択された方にお尋ねします。</a:t>
              </a:r>
              <a:endParaRPr kumimoji="1" lang="en-US" altLang="ja-JP" sz="860" dirty="0">
                <a:latin typeface="メイリオ" panose="020B0604030504040204" pitchFamily="50" charset="-128"/>
                <a:ea typeface="メイリオ" panose="020B0604030504040204" pitchFamily="50" charset="-128"/>
              </a:endParaRPr>
            </a:p>
          </p:txBody>
        </p:sp>
        <p:sp>
          <p:nvSpPr>
            <p:cNvPr id="93" name="右矢印 37">
              <a:extLst>
                <a:ext uri="{FF2B5EF4-FFF2-40B4-BE49-F238E27FC236}">
                  <a16:creationId xmlns:a16="http://schemas.microsoft.com/office/drawing/2014/main" id="{7E17A5A4-A580-4C8C-A69D-AAB74203BC29}"/>
                </a:ext>
              </a:extLst>
            </p:cNvPr>
            <p:cNvSpPr/>
            <p:nvPr/>
          </p:nvSpPr>
          <p:spPr bwMode="gray">
            <a:xfrm>
              <a:off x="3352832" y="5479998"/>
              <a:ext cx="144000" cy="238016"/>
            </a:xfrm>
            <a:prstGeom prst="rightArrow">
              <a:avLst/>
            </a:prstGeom>
            <a:solidFill>
              <a:schemeClr val="tx2"/>
            </a:solidFill>
            <a:ln w="12700" algn="ctr">
              <a:solidFill>
                <a:schemeClr val="tx2"/>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p>
          </p:txBody>
        </p:sp>
        <p:sp>
          <p:nvSpPr>
            <p:cNvPr id="59" name="テキスト ボックス 58">
              <a:extLst>
                <a:ext uri="{FF2B5EF4-FFF2-40B4-BE49-F238E27FC236}">
                  <a16:creationId xmlns:a16="http://schemas.microsoft.com/office/drawing/2014/main" id="{6557B62C-CEDF-45CF-B09E-32C46A487C33}"/>
                </a:ext>
              </a:extLst>
            </p:cNvPr>
            <p:cNvSpPr txBox="1"/>
            <p:nvPr/>
          </p:nvSpPr>
          <p:spPr>
            <a:xfrm>
              <a:off x="270663" y="5692423"/>
              <a:ext cx="3060000" cy="216000"/>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en-US" altLang="ja-JP" sz="860" dirty="0">
                  <a:latin typeface="メイリオ" panose="020B0604030504040204" pitchFamily="50" charset="-128"/>
                  <a:ea typeface="メイリオ" panose="020B0604030504040204" pitchFamily="50" charset="-128"/>
                </a:rPr>
                <a:t>Q3</a:t>
              </a:r>
              <a:r>
                <a:rPr kumimoji="1" lang="ja-JP" altLang="en-US" sz="860" dirty="0">
                  <a:latin typeface="メイリオ" panose="020B0604030504040204" pitchFamily="50" charset="-128"/>
                  <a:ea typeface="メイリオ" panose="020B0604030504040204" pitchFamily="50" charset="-128"/>
                </a:rPr>
                <a:t>で「クールビズを行うことができない」</a:t>
              </a:r>
              <a:r>
                <a:rPr kumimoji="1" lang="ja-JP" altLang="en-US" sz="860" b="1" u="sng" dirty="0">
                  <a:latin typeface="メイリオ" panose="020B0604030504040204" pitchFamily="50" charset="-128"/>
                  <a:ea typeface="メイリオ" panose="020B0604030504040204" pitchFamily="50" charset="-128"/>
                </a:rPr>
                <a:t>以外</a:t>
              </a:r>
              <a:r>
                <a:rPr kumimoji="1" lang="ja-JP" altLang="en-US" sz="860" dirty="0">
                  <a:latin typeface="メイリオ" panose="020B0604030504040204" pitchFamily="50" charset="-128"/>
                  <a:ea typeface="メイリオ" panose="020B0604030504040204" pitchFamily="50" charset="-128"/>
                </a:rPr>
                <a:t>を選択された方にお尋ねします。</a:t>
              </a:r>
              <a:endParaRPr kumimoji="1" lang="en-US" altLang="ja-JP" sz="860" dirty="0">
                <a:latin typeface="メイリオ" panose="020B0604030504040204" pitchFamily="50" charset="-128"/>
                <a:ea typeface="メイリオ" panose="020B0604030504040204" pitchFamily="50" charset="-128"/>
              </a:endParaRPr>
            </a:p>
          </p:txBody>
        </p:sp>
      </p:grpSp>
      <p:sp>
        <p:nvSpPr>
          <p:cNvPr id="11" name="正方形/長方形 10">
            <a:extLst>
              <a:ext uri="{FF2B5EF4-FFF2-40B4-BE49-F238E27FC236}">
                <a16:creationId xmlns:a16="http://schemas.microsoft.com/office/drawing/2014/main" id="{52A4CAB7-A4B5-4C58-AD18-8877894640E0}"/>
              </a:ext>
            </a:extLst>
          </p:cNvPr>
          <p:cNvSpPr/>
          <p:nvPr/>
        </p:nvSpPr>
        <p:spPr bwMode="gray">
          <a:xfrm>
            <a:off x="6501320" y="-3411"/>
            <a:ext cx="360000" cy="144000"/>
          </a:xfrm>
          <a:prstGeom prst="rect">
            <a:avLst/>
          </a:prstGeom>
          <a:solidFill>
            <a:schemeClr val="accent1"/>
          </a:solidFill>
          <a:ln w="12700" algn="ctr">
            <a:solidFill>
              <a:schemeClr val="accent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050" b="1" dirty="0">
                <a:solidFill>
                  <a:schemeClr val="bg1"/>
                </a:solidFill>
              </a:rPr>
              <a:t>追加</a:t>
            </a:r>
          </a:p>
        </p:txBody>
      </p:sp>
    </p:spTree>
    <p:extLst>
      <p:ext uri="{BB962C8B-B14F-4D97-AF65-F5344CB8AC3E}">
        <p14:creationId xmlns:p14="http://schemas.microsoft.com/office/powerpoint/2010/main" val="39416939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160" name="think-cell スライド" r:id="rId5" imgW="563" imgH="564" progId="TCLayout.ActiveDocument.1">
                  <p:embed/>
                </p:oleObj>
              </mc:Choice>
              <mc:Fallback>
                <p:oleObj name="think-cell スライド" r:id="rId5" imgW="563" imgH="564" progId="TCLayout.ActiveDocument.1">
                  <p:embed/>
                  <p:pic>
                    <p:nvPicPr>
                      <p:cNvPr id="3" name="オブジェクト 2" hidden="1"/>
                      <p:cNvPicPr/>
                      <p:nvPr/>
                    </p:nvPicPr>
                    <p:blipFill>
                      <a:blip r:embed="rId6"/>
                      <a:stretch>
                        <a:fillRect/>
                      </a:stretch>
                    </p:blipFill>
                    <p:spPr>
                      <a:xfrm>
                        <a:off x="1588" y="1588"/>
                        <a:ext cx="1587" cy="1587"/>
                      </a:xfrm>
                      <a:prstGeom prst="rect">
                        <a:avLst/>
                      </a:prstGeom>
                    </p:spPr>
                  </p:pic>
                </p:oleObj>
              </mc:Fallback>
            </mc:AlternateContent>
          </a:graphicData>
        </a:graphic>
      </p:graphicFrame>
      <p:graphicFrame>
        <p:nvGraphicFramePr>
          <p:cNvPr id="2" name="オブジェクト 1"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161" name="think-cell Slide" r:id="rId7" imgW="563" imgH="564" progId="TCLayout.ActiveDocument.1">
                  <p:embed/>
                </p:oleObj>
              </mc:Choice>
              <mc:Fallback>
                <p:oleObj name="think-cell Slide" r:id="rId7" imgW="563" imgH="564" progId="TCLayout.ActiveDocument.1">
                  <p:embed/>
                  <p:pic>
                    <p:nvPicPr>
                      <p:cNvPr id="2" name="オブジェクト 1" hidden="1"/>
                      <p:cNvPicPr/>
                      <p:nvPr/>
                    </p:nvPicPr>
                    <p:blipFill>
                      <a:blip r:embed="rId6"/>
                      <a:stretch>
                        <a:fillRect/>
                      </a:stretch>
                    </p:blipFill>
                    <p:spPr>
                      <a:xfrm>
                        <a:off x="1588" y="1588"/>
                        <a:ext cx="1587" cy="1587"/>
                      </a:xfrm>
                      <a:prstGeom prst="rect">
                        <a:avLst/>
                      </a:prstGeom>
                    </p:spPr>
                  </p:pic>
                </p:oleObj>
              </mc:Fallback>
            </mc:AlternateContent>
          </a:graphicData>
        </a:graphic>
      </p:graphicFrame>
      <p:grpSp>
        <p:nvGrpSpPr>
          <p:cNvPr id="76" name="グループ化 75"/>
          <p:cNvGrpSpPr/>
          <p:nvPr/>
        </p:nvGrpSpPr>
        <p:grpSpPr>
          <a:xfrm>
            <a:off x="278999" y="10386514"/>
            <a:ext cx="6300001" cy="503841"/>
            <a:chOff x="278999" y="7885586"/>
            <a:chExt cx="6300001" cy="503841"/>
          </a:xfrm>
        </p:grpSpPr>
        <p:sp>
          <p:nvSpPr>
            <p:cNvPr id="80" name="テキスト ボックス 79"/>
            <p:cNvSpPr txBox="1"/>
            <p:nvPr/>
          </p:nvSpPr>
          <p:spPr>
            <a:xfrm>
              <a:off x="4268892" y="7885586"/>
              <a:ext cx="2301772" cy="226591"/>
            </a:xfrm>
            <a:prstGeom prst="rect">
              <a:avLst/>
            </a:prstGeom>
            <a:noFill/>
          </p:spPr>
          <p:txBody>
            <a:bodyPr wrap="square" lIns="36000" tIns="36000" rIns="36000" bIns="36000" rtlCol="0" anchor="t" anchorCtr="0">
              <a:noAutofit/>
            </a:bodyPr>
            <a:lstStyle/>
            <a:p>
              <a:pPr>
                <a:spcBef>
                  <a:spcPts val="0"/>
                </a:spcBef>
                <a:buSzPct val="100000"/>
              </a:pPr>
              <a:r>
                <a:rPr kumimoji="1" lang="en-US" altLang="ja-JP" sz="105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以下は下から選択して下さい</a:t>
              </a:r>
            </a:p>
          </p:txBody>
        </p:sp>
        <p:sp>
          <p:nvSpPr>
            <p:cNvPr id="83" name="テキスト ボックス 82"/>
            <p:cNvSpPr txBox="1"/>
            <p:nvPr/>
          </p:nvSpPr>
          <p:spPr>
            <a:xfrm>
              <a:off x="279000" y="8162836"/>
              <a:ext cx="6300000" cy="226591"/>
            </a:xfrm>
            <a:prstGeom prst="rect">
              <a:avLst/>
            </a:prstGeom>
            <a:noFill/>
          </p:spPr>
          <p:txBody>
            <a:bodyPr wrap="square" lIns="36000" tIns="36000" rIns="36000" bIns="36000" rtlCol="0" anchor="t" anchorCtr="0">
              <a:noAutofit/>
            </a:bodyPr>
            <a:lstStyle/>
            <a:p>
              <a:pPr>
                <a:spcBef>
                  <a:spcPts val="0"/>
                </a:spcBef>
                <a:buSzPct val="100000"/>
                <a:tabLst>
                  <a:tab pos="1168400" algn="l"/>
                </a:tabLst>
              </a:pPr>
              <a:r>
                <a:rPr kumimoji="1" lang="en-US" altLang="ja-JP" sz="900" dirty="0">
                  <a:latin typeface="メイリオ" panose="020B0604030504040204" pitchFamily="50" charset="-128"/>
                  <a:ea typeface="メイリオ" panose="020B0604030504040204" pitchFamily="50" charset="-128"/>
                </a:rPr>
                <a:t>□ docomo.ne.jp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ezweb.ne.jp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i.softbank.jp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softbank.ne.jp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yahoo.co.jp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gmail.com</a:t>
              </a:r>
            </a:p>
            <a:p>
              <a:pPr>
                <a:spcBef>
                  <a:spcPts val="0"/>
                </a:spcBef>
                <a:buSzPct val="100000"/>
                <a:tabLst>
                  <a:tab pos="1168400" algn="l"/>
                </a:tabLst>
              </a:pPr>
              <a:r>
                <a:rPr kumimoji="1" lang="en-US" altLang="ja-JP" sz="900" dirty="0">
                  <a:latin typeface="メイリオ" panose="020B0604030504040204" pitchFamily="50" charset="-128"/>
                  <a:ea typeface="メイリオ" panose="020B0604030504040204" pitchFamily="50" charset="-128"/>
                </a:rPr>
                <a:t>□ </a:t>
              </a:r>
              <a:r>
                <a:rPr kumimoji="1" lang="ja-JP" altLang="en-US" sz="900" dirty="0">
                  <a:latin typeface="メイリオ" panose="020B0604030504040204" pitchFamily="50" charset="-128"/>
                  <a:ea typeface="メイリオ" panose="020B0604030504040204" pitchFamily="50" charset="-128"/>
                </a:rPr>
                <a:t>その他（　　　　　　　　　　　　　　　　）</a:t>
              </a:r>
            </a:p>
          </p:txBody>
        </p:sp>
        <p:cxnSp>
          <p:nvCxnSpPr>
            <p:cNvPr id="86" name="直線コネクタ 85"/>
            <p:cNvCxnSpPr/>
            <p:nvPr/>
          </p:nvCxnSpPr>
          <p:spPr>
            <a:xfrm>
              <a:off x="278999" y="8112177"/>
              <a:ext cx="398989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8" name="グループ化 7">
            <a:extLst>
              <a:ext uri="{FF2B5EF4-FFF2-40B4-BE49-F238E27FC236}">
                <a16:creationId xmlns:a16="http://schemas.microsoft.com/office/drawing/2014/main" id="{DA111926-C0B7-47AF-8FE8-379FC203C1B5}"/>
              </a:ext>
            </a:extLst>
          </p:cNvPr>
          <p:cNvGrpSpPr/>
          <p:nvPr/>
        </p:nvGrpSpPr>
        <p:grpSpPr>
          <a:xfrm>
            <a:off x="2004458" y="281870"/>
            <a:ext cx="4448878" cy="533670"/>
            <a:chOff x="2238118" y="281870"/>
            <a:chExt cx="4448878" cy="533670"/>
          </a:xfrm>
        </p:grpSpPr>
        <p:sp>
          <p:nvSpPr>
            <p:cNvPr id="12" name="正方形/長方形 11"/>
            <p:cNvSpPr/>
            <p:nvPr/>
          </p:nvSpPr>
          <p:spPr bwMode="gray">
            <a:xfrm>
              <a:off x="2238118" y="281870"/>
              <a:ext cx="4448878" cy="388620"/>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2000" b="1" dirty="0">
                  <a:solidFill>
                    <a:srgbClr val="FF6E0B"/>
                  </a:solidFill>
                  <a:latin typeface="メイリオ" panose="020B0604030504040204" pitchFamily="50" charset="-128"/>
                  <a:ea typeface="メイリオ" panose="020B0604030504040204" pitchFamily="50" charset="-128"/>
                </a:rPr>
                <a:t>ウォームビズ実施状況実態アンケート</a:t>
              </a:r>
            </a:p>
          </p:txBody>
        </p:sp>
        <p:sp>
          <p:nvSpPr>
            <p:cNvPr id="14" name="テキスト ボックス 13"/>
            <p:cNvSpPr txBox="1"/>
            <p:nvPr/>
          </p:nvSpPr>
          <p:spPr>
            <a:xfrm>
              <a:off x="2312638" y="634642"/>
              <a:ext cx="4299839" cy="180898"/>
            </a:xfrm>
            <a:prstGeom prst="rect">
              <a:avLst/>
            </a:prstGeom>
            <a:noFill/>
          </p:spPr>
          <p:txBody>
            <a:bodyPr wrap="square" lIns="36000" tIns="36000" rIns="36000" bIns="36000" rtlCol="0" anchor="ctr" anchorCtr="0">
              <a:noAutofit/>
            </a:bodyPr>
            <a:lstStyle/>
            <a:p>
              <a:pPr algn="ctr">
                <a:spcBef>
                  <a:spcPts val="0"/>
                </a:spcBef>
                <a:buSzPct val="100000"/>
              </a:pPr>
              <a:r>
                <a:rPr kumimoji="1" lang="ja-JP" altLang="en-US" sz="1000" dirty="0">
                  <a:latin typeface="メイリオ" panose="020B0604030504040204" pitchFamily="50" charset="-128"/>
                  <a:ea typeface="メイリオ" panose="020B0604030504040204" pitchFamily="50" charset="-128"/>
                </a:rPr>
                <a:t>ウォームビズの実施状況を調査しています。わかる範囲でお答えください。</a:t>
              </a:r>
            </a:p>
          </p:txBody>
        </p:sp>
      </p:grpSp>
      <p:grpSp>
        <p:nvGrpSpPr>
          <p:cNvPr id="9" name="グループ化 8">
            <a:extLst>
              <a:ext uri="{FF2B5EF4-FFF2-40B4-BE49-F238E27FC236}">
                <a16:creationId xmlns:a16="http://schemas.microsoft.com/office/drawing/2014/main" id="{B17CB47F-30F5-494D-B3E6-DEC9C05D9C0A}"/>
              </a:ext>
            </a:extLst>
          </p:cNvPr>
          <p:cNvGrpSpPr/>
          <p:nvPr/>
        </p:nvGrpSpPr>
        <p:grpSpPr>
          <a:xfrm>
            <a:off x="278999" y="848077"/>
            <a:ext cx="6300001" cy="1592927"/>
            <a:chOff x="278999" y="921029"/>
            <a:chExt cx="6300001" cy="1592927"/>
          </a:xfrm>
        </p:grpSpPr>
        <p:sp>
          <p:nvSpPr>
            <p:cNvPr id="5" name="角丸四角形 4"/>
            <p:cNvSpPr/>
            <p:nvPr/>
          </p:nvSpPr>
          <p:spPr bwMode="gray">
            <a:xfrm>
              <a:off x="279000" y="921029"/>
              <a:ext cx="6300000" cy="180000"/>
            </a:xfrm>
            <a:prstGeom prst="roundRect">
              <a:avLst/>
            </a:prstGeom>
            <a:solidFill>
              <a:srgbClr val="FF6E0B"/>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en-US" altLang="ja-JP" sz="1100" b="1" dirty="0">
                  <a:solidFill>
                    <a:schemeClr val="bg1"/>
                  </a:solidFill>
                  <a:latin typeface="メイリオ" panose="020B0604030504040204" pitchFamily="50" charset="-128"/>
                  <a:ea typeface="メイリオ" panose="020B0604030504040204" pitchFamily="50" charset="-128"/>
                </a:rPr>
                <a:t>1</a:t>
              </a:r>
              <a:r>
                <a:rPr kumimoji="1" lang="ja-JP" altLang="en-US" sz="1100" b="1" dirty="0">
                  <a:solidFill>
                    <a:schemeClr val="bg1"/>
                  </a:solidFill>
                  <a:latin typeface="メイリオ" panose="020B0604030504040204" pitchFamily="50" charset="-128"/>
                  <a:ea typeface="メイリオ" panose="020B0604030504040204" pitchFamily="50" charset="-128"/>
                </a:rPr>
                <a:t>．あなたご自身について</a:t>
              </a:r>
            </a:p>
          </p:txBody>
        </p:sp>
        <p:sp>
          <p:nvSpPr>
            <p:cNvPr id="57" name="テキスト ボックス 56">
              <a:extLst>
                <a:ext uri="{FF2B5EF4-FFF2-40B4-BE49-F238E27FC236}">
                  <a16:creationId xmlns:a16="http://schemas.microsoft.com/office/drawing/2014/main" id="{204DF443-049E-4F73-BB16-4DDD1EAFCC2A}"/>
                </a:ext>
              </a:extLst>
            </p:cNvPr>
            <p:cNvSpPr txBox="1"/>
            <p:nvPr/>
          </p:nvSpPr>
          <p:spPr>
            <a:xfrm>
              <a:off x="278999" y="1119577"/>
              <a:ext cx="6300000" cy="1394379"/>
            </a:xfrm>
            <a:prstGeom prst="rect">
              <a:avLst/>
            </a:prstGeom>
            <a:noFill/>
          </p:spPr>
          <p:txBody>
            <a:bodyPr wrap="square" lIns="36000" tIns="36000" rIns="36000" bIns="36000" rtlCol="0" anchor="t" anchorCtr="0">
              <a:noAutofit/>
            </a:bodyPr>
            <a:lstStyle/>
            <a:p>
              <a:pPr>
                <a:spcBef>
                  <a:spcPts val="0"/>
                </a:spcBef>
                <a:buSzPct val="100000"/>
                <a:tabLst>
                  <a:tab pos="450850" algn="l"/>
                </a:tabLst>
              </a:pPr>
              <a:r>
                <a:rPr kumimoji="1" lang="ja-JP" altLang="en-US" sz="1000" dirty="0">
                  <a:latin typeface="メイリオ" panose="020B0604030504040204" pitchFamily="50" charset="-128"/>
                  <a:ea typeface="メイリオ" panose="020B0604030504040204" pitchFamily="50" charset="-128"/>
                </a:rPr>
                <a:t>性別</a:t>
              </a: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男性　□ 女性　□ その他</a:t>
              </a:r>
            </a:p>
            <a:p>
              <a:pPr>
                <a:spcBef>
                  <a:spcPts val="0"/>
                </a:spcBef>
                <a:buSzPct val="100000"/>
                <a:tabLst>
                  <a:tab pos="450850" algn="l"/>
                </a:tabLst>
              </a:pPr>
              <a:r>
                <a:rPr kumimoji="1" lang="ja-JP" altLang="en-US" sz="1000" dirty="0">
                  <a:latin typeface="メイリオ" panose="020B0604030504040204" pitchFamily="50" charset="-128"/>
                  <a:ea typeface="メイリオ" panose="020B0604030504040204" pitchFamily="50" charset="-128"/>
                </a:rPr>
                <a:t>年齢	□ </a:t>
              </a:r>
              <a:r>
                <a:rPr kumimoji="1" lang="en-US" altLang="ja-JP" sz="1000" dirty="0">
                  <a:latin typeface="メイリオ" panose="020B0604030504040204" pitchFamily="50" charset="-128"/>
                  <a:ea typeface="メイリオ" panose="020B0604030504040204" pitchFamily="50" charset="-128"/>
                </a:rPr>
                <a:t>10</a:t>
              </a:r>
              <a:r>
                <a:rPr kumimoji="1" lang="ja-JP" altLang="en-US" sz="1000" dirty="0">
                  <a:latin typeface="メイリオ" panose="020B0604030504040204" pitchFamily="50" charset="-128"/>
                  <a:ea typeface="メイリオ" panose="020B0604030504040204" pitchFamily="50" charset="-128"/>
                </a:rPr>
                <a:t>代以下　□ </a:t>
              </a:r>
              <a:r>
                <a:rPr kumimoji="1" lang="en-US" altLang="ja-JP" sz="1000" dirty="0">
                  <a:latin typeface="メイリオ" panose="020B0604030504040204" pitchFamily="50" charset="-128"/>
                  <a:ea typeface="メイリオ" panose="020B0604030504040204" pitchFamily="50" charset="-128"/>
                </a:rPr>
                <a:t>20</a:t>
              </a:r>
              <a:r>
                <a:rPr kumimoji="1" lang="ja-JP" altLang="en-US" sz="1000" dirty="0">
                  <a:latin typeface="メイリオ" panose="020B0604030504040204" pitchFamily="50" charset="-128"/>
                  <a:ea typeface="メイリオ" panose="020B0604030504040204" pitchFamily="50" charset="-128"/>
                </a:rPr>
                <a:t>代　□ </a:t>
              </a:r>
              <a:r>
                <a:rPr kumimoji="1" lang="en-US" altLang="ja-JP" sz="1000" dirty="0">
                  <a:latin typeface="メイリオ" panose="020B0604030504040204" pitchFamily="50" charset="-128"/>
                  <a:ea typeface="メイリオ" panose="020B0604030504040204" pitchFamily="50" charset="-128"/>
                </a:rPr>
                <a:t>30</a:t>
              </a:r>
              <a:r>
                <a:rPr kumimoji="1" lang="ja-JP" altLang="en-US" sz="1000" dirty="0">
                  <a:latin typeface="メイリオ" panose="020B0604030504040204" pitchFamily="50" charset="-128"/>
                  <a:ea typeface="メイリオ" panose="020B0604030504040204" pitchFamily="50" charset="-128"/>
                </a:rPr>
                <a:t>代　□ </a:t>
              </a:r>
              <a:r>
                <a:rPr kumimoji="1" lang="en-US" altLang="ja-JP" sz="1000" dirty="0">
                  <a:latin typeface="メイリオ" panose="020B0604030504040204" pitchFamily="50" charset="-128"/>
                  <a:ea typeface="メイリオ" panose="020B0604030504040204" pitchFamily="50" charset="-128"/>
                </a:rPr>
                <a:t>40</a:t>
              </a:r>
              <a:r>
                <a:rPr kumimoji="1" lang="ja-JP" altLang="en-US" sz="1000" dirty="0">
                  <a:latin typeface="メイリオ" panose="020B0604030504040204" pitchFamily="50" charset="-128"/>
                  <a:ea typeface="メイリオ" panose="020B0604030504040204" pitchFamily="50" charset="-128"/>
                </a:rPr>
                <a:t>代　□ </a:t>
              </a:r>
              <a:r>
                <a:rPr kumimoji="1" lang="en-US" altLang="ja-JP" sz="1000" dirty="0">
                  <a:latin typeface="メイリオ" panose="020B0604030504040204" pitchFamily="50" charset="-128"/>
                  <a:ea typeface="メイリオ" panose="020B0604030504040204" pitchFamily="50" charset="-128"/>
                </a:rPr>
                <a:t>50</a:t>
              </a:r>
              <a:r>
                <a:rPr kumimoji="1" lang="ja-JP" altLang="en-US" sz="1000" dirty="0">
                  <a:latin typeface="メイリオ" panose="020B0604030504040204" pitchFamily="50" charset="-128"/>
                  <a:ea typeface="メイリオ" panose="020B0604030504040204" pitchFamily="50" charset="-128"/>
                </a:rPr>
                <a:t>代　□ </a:t>
              </a:r>
              <a:r>
                <a:rPr kumimoji="1" lang="en-US" altLang="ja-JP" sz="1000" dirty="0">
                  <a:latin typeface="メイリオ" panose="020B0604030504040204" pitchFamily="50" charset="-128"/>
                  <a:ea typeface="メイリオ" panose="020B0604030504040204" pitchFamily="50" charset="-128"/>
                </a:rPr>
                <a:t>60</a:t>
              </a:r>
              <a:r>
                <a:rPr kumimoji="1" lang="ja-JP" altLang="en-US" sz="1000" dirty="0">
                  <a:latin typeface="メイリオ" panose="020B0604030504040204" pitchFamily="50" charset="-128"/>
                  <a:ea typeface="メイリオ" panose="020B0604030504040204" pitchFamily="50" charset="-128"/>
                </a:rPr>
                <a:t>代　□ </a:t>
              </a:r>
              <a:r>
                <a:rPr kumimoji="1" lang="en-US" altLang="ja-JP" sz="1000" dirty="0">
                  <a:latin typeface="メイリオ" panose="020B0604030504040204" pitchFamily="50" charset="-128"/>
                  <a:ea typeface="メイリオ" panose="020B0604030504040204" pitchFamily="50" charset="-128"/>
                </a:rPr>
                <a:t>70</a:t>
              </a:r>
              <a:r>
                <a:rPr kumimoji="1" lang="ja-JP" altLang="en-US" sz="1000" dirty="0">
                  <a:latin typeface="メイリオ" panose="020B0604030504040204" pitchFamily="50" charset="-128"/>
                  <a:ea typeface="メイリオ" panose="020B0604030504040204" pitchFamily="50" charset="-128"/>
                </a:rPr>
                <a:t>代以上</a:t>
              </a:r>
            </a:p>
            <a:p>
              <a:pPr>
                <a:spcBef>
                  <a:spcPts val="0"/>
                </a:spcBef>
                <a:buSzPct val="100000"/>
                <a:tabLst>
                  <a:tab pos="450850" algn="l"/>
                </a:tabLst>
              </a:pPr>
              <a:r>
                <a:rPr kumimoji="1" lang="ja-JP" altLang="en-US" sz="1000" dirty="0">
                  <a:latin typeface="メイリオ" panose="020B0604030504040204" pitchFamily="50" charset="-128"/>
                  <a:ea typeface="メイリオ" panose="020B0604030504040204" pitchFamily="50" charset="-128"/>
                </a:rPr>
                <a:t>職業	□ 自営業　□ 公務員　□ 教職員　□ 医師・医療　□ 会社経営　□ 会社役員　□ 会社員</a:t>
              </a:r>
            </a:p>
            <a:p>
              <a:pPr>
                <a:spcBef>
                  <a:spcPts val="0"/>
                </a:spcBef>
                <a:buSzPct val="100000"/>
                <a:tabLst>
                  <a:tab pos="450850" algn="l"/>
                </a:tabLst>
              </a:pPr>
              <a:r>
                <a:rPr kumimoji="1" lang="ja-JP" altLang="en-US" sz="1000" dirty="0">
                  <a:latin typeface="メイリオ" panose="020B0604030504040204" pitchFamily="50" charset="-128"/>
                  <a:ea typeface="メイリオ" panose="020B0604030504040204" pitchFamily="50" charset="-128"/>
                </a:rPr>
                <a:t>	□ 農林・水産　□ 弁護士・税理士</a:t>
              </a:r>
            </a:p>
            <a:p>
              <a:pPr>
                <a:spcBef>
                  <a:spcPts val="0"/>
                </a:spcBef>
                <a:buSzPct val="100000"/>
                <a:tabLst>
                  <a:tab pos="450850" algn="l"/>
                </a:tabLst>
              </a:pPr>
              <a:r>
                <a:rPr kumimoji="1" lang="ja-JP" altLang="en-US" sz="1000" dirty="0">
                  <a:latin typeface="メイリオ" panose="020B0604030504040204" pitchFamily="50" charset="-128"/>
                  <a:ea typeface="メイリオ" panose="020B0604030504040204" pitchFamily="50" charset="-128"/>
                </a:rPr>
                <a:t>	□ 学生　➡アンケート終了です。</a:t>
              </a:r>
            </a:p>
            <a:p>
              <a:pPr>
                <a:spcBef>
                  <a:spcPts val="0"/>
                </a:spcBef>
                <a:buSzPct val="100000"/>
                <a:tabLst>
                  <a:tab pos="450850" algn="l"/>
                </a:tabLst>
              </a:pPr>
              <a:r>
                <a:rPr kumimoji="1" lang="ja-JP" altLang="en-US" sz="1000" dirty="0">
                  <a:latin typeface="メイリオ" panose="020B0604030504040204" pitchFamily="50" charset="-128"/>
                  <a:ea typeface="メイリオ" panose="020B0604030504040204" pitchFamily="50" charset="-128"/>
                </a:rPr>
                <a:t>	□ 専業主婦・主夫　➡アンケート終了です。</a:t>
              </a:r>
            </a:p>
            <a:p>
              <a:pPr>
                <a:spcBef>
                  <a:spcPts val="0"/>
                </a:spcBef>
                <a:buSzPct val="100000"/>
                <a:tabLst>
                  <a:tab pos="450850" algn="l"/>
                </a:tabLst>
              </a:pPr>
              <a:r>
                <a:rPr kumimoji="1" lang="ja-JP" altLang="en-US" sz="1000" dirty="0">
                  <a:latin typeface="メイリオ" panose="020B0604030504040204" pitchFamily="50" charset="-128"/>
                  <a:ea typeface="メイリオ" panose="020B0604030504040204" pitchFamily="50" charset="-128"/>
                </a:rPr>
                <a:t>	□ フリーター　➡アンケート終了です。</a:t>
              </a:r>
            </a:p>
            <a:p>
              <a:pPr>
                <a:spcBef>
                  <a:spcPts val="0"/>
                </a:spcBef>
                <a:buSzPct val="100000"/>
                <a:tabLst>
                  <a:tab pos="450850" algn="l"/>
                </a:tabLst>
              </a:pPr>
              <a:r>
                <a:rPr kumimoji="1" lang="ja-JP" altLang="en-US" sz="1000" dirty="0">
                  <a:latin typeface="メイリオ" panose="020B0604030504040204" pitchFamily="50" charset="-128"/>
                  <a:ea typeface="メイリオ" panose="020B0604030504040204" pitchFamily="50" charset="-128"/>
                </a:rPr>
                <a:t>	□ 無職　➡アンケート終了です。</a:t>
              </a:r>
            </a:p>
            <a:p>
              <a:pPr>
                <a:spcBef>
                  <a:spcPts val="0"/>
                </a:spcBef>
                <a:buSzPct val="100000"/>
                <a:tabLst>
                  <a:tab pos="450850" algn="l"/>
                </a:tabLst>
              </a:pPr>
              <a:r>
                <a:rPr kumimoji="1" lang="ja-JP" altLang="en-US" sz="1000" dirty="0">
                  <a:latin typeface="メイリオ" panose="020B0604030504040204" pitchFamily="50" charset="-128"/>
                  <a:ea typeface="メイリオ" panose="020B0604030504040204" pitchFamily="50" charset="-128"/>
                </a:rPr>
                <a:t>	□ その他（具体的に　　　　　　　　　　　　　　　　　　　　　　　　　　　　　　　　　　　）</a:t>
              </a:r>
            </a:p>
          </p:txBody>
        </p:sp>
      </p:grpSp>
      <p:sp>
        <p:nvSpPr>
          <p:cNvPr id="46" name="テキスト ボックス 45">
            <a:extLst>
              <a:ext uri="{FF2B5EF4-FFF2-40B4-BE49-F238E27FC236}">
                <a16:creationId xmlns:a16="http://schemas.microsoft.com/office/drawing/2014/main" id="{1A44D6F6-B33A-4EA7-A15B-4C2655E54004}"/>
              </a:ext>
            </a:extLst>
          </p:cNvPr>
          <p:cNvSpPr txBox="1"/>
          <p:nvPr/>
        </p:nvSpPr>
        <p:spPr>
          <a:xfrm>
            <a:off x="189000" y="90173"/>
            <a:ext cx="6480000" cy="195814"/>
          </a:xfrm>
          <a:prstGeom prst="rect">
            <a:avLst/>
          </a:prstGeom>
          <a:noFill/>
        </p:spPr>
        <p:txBody>
          <a:bodyPr wrap="square" lIns="36000" tIns="36000" rIns="36000" bIns="36000" rtlCol="0" anchor="ctr" anchorCtr="0">
            <a:noAutofit/>
          </a:bodyPr>
          <a:lstStyle/>
          <a:p>
            <a:pPr algn="ctr">
              <a:spcBef>
                <a:spcPts val="0"/>
              </a:spcBef>
              <a:buSzPct val="100000"/>
            </a:pPr>
            <a:r>
              <a:rPr kumimoji="1" lang="ja-JP" altLang="en-US" sz="700" dirty="0">
                <a:latin typeface="メイリオ" panose="020B0604030504040204" pitchFamily="50" charset="-128"/>
                <a:ea typeface="メイリオ" panose="020B0604030504040204" pitchFamily="50" charset="-128"/>
              </a:rPr>
              <a:t>本アンケートは、環境省「脱炭素ライフスタイル推進事業の高度化検討等委託業務」の一環で実施しています。</a:t>
            </a:r>
          </a:p>
        </p:txBody>
      </p:sp>
      <p:graphicFrame>
        <p:nvGraphicFramePr>
          <p:cNvPr id="34" name="表 5">
            <a:extLst>
              <a:ext uri="{FF2B5EF4-FFF2-40B4-BE49-F238E27FC236}">
                <a16:creationId xmlns:a16="http://schemas.microsoft.com/office/drawing/2014/main" id="{8D9BB67E-925E-4438-BAC2-28D280D3141B}"/>
              </a:ext>
            </a:extLst>
          </p:cNvPr>
          <p:cNvGraphicFramePr>
            <a:graphicFrameLocks noGrp="1"/>
          </p:cNvGraphicFramePr>
          <p:nvPr>
            <p:extLst>
              <p:ext uri="{D42A27DB-BD31-4B8C-83A1-F6EECF244321}">
                <p14:modId xmlns:p14="http://schemas.microsoft.com/office/powerpoint/2010/main" val="2746147828"/>
              </p:ext>
            </p:extLst>
          </p:nvPr>
        </p:nvGraphicFramePr>
        <p:xfrm>
          <a:off x="270664" y="3547098"/>
          <a:ext cx="6300000" cy="1920240"/>
        </p:xfrm>
        <a:graphic>
          <a:graphicData uri="http://schemas.openxmlformats.org/drawingml/2006/table">
            <a:tbl>
              <a:tblPr firstRow="1" bandRow="1">
                <a:tableStyleId>{5C22544A-7EE6-4342-B048-85BDC9FD1C3A}</a:tableStyleId>
              </a:tblPr>
              <a:tblGrid>
                <a:gridCol w="4382472">
                  <a:extLst>
                    <a:ext uri="{9D8B030D-6E8A-4147-A177-3AD203B41FA5}">
                      <a16:colId xmlns:a16="http://schemas.microsoft.com/office/drawing/2014/main" val="347369633"/>
                    </a:ext>
                  </a:extLst>
                </a:gridCol>
                <a:gridCol w="958764">
                  <a:extLst>
                    <a:ext uri="{9D8B030D-6E8A-4147-A177-3AD203B41FA5}">
                      <a16:colId xmlns:a16="http://schemas.microsoft.com/office/drawing/2014/main" val="3725948415"/>
                    </a:ext>
                  </a:extLst>
                </a:gridCol>
                <a:gridCol w="958764">
                  <a:extLst>
                    <a:ext uri="{9D8B030D-6E8A-4147-A177-3AD203B41FA5}">
                      <a16:colId xmlns:a16="http://schemas.microsoft.com/office/drawing/2014/main" val="3798468245"/>
                    </a:ext>
                  </a:extLst>
                </a:gridCol>
              </a:tblGrid>
              <a:tr h="0">
                <a:tc>
                  <a:txBody>
                    <a:bodyPr/>
                    <a:lstStyle/>
                    <a:p>
                      <a:pPr algn="ctr"/>
                      <a:endParaRPr kumimoji="1" lang="ja-JP" altLang="en-US" sz="1050" b="0" dirty="0">
                        <a:solidFill>
                          <a:schemeClr val="tx1"/>
                        </a:solidFill>
                        <a:latin typeface="メイリオ" panose="020B0604030504040204" pitchFamily="50" charset="-128"/>
                        <a:ea typeface="メイリオ" panose="020B0604030504040204" pitchFamily="50" charset="-128"/>
                      </a:endParaRP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en-US" altLang="ja-JP" sz="1050" b="0"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1050" b="0" dirty="0">
                        <a:solidFill>
                          <a:schemeClr val="tx1"/>
                        </a:solidFill>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en-US" altLang="ja-JP" sz="1050" b="0" dirty="0">
                        <a:solidFill>
                          <a:schemeClr val="tx1"/>
                        </a:solidFill>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8748231"/>
                  </a:ext>
                </a:extLst>
              </a:tr>
              <a:tr h="216000">
                <a:tc>
                  <a:txBody>
                    <a:bodyPr/>
                    <a:lstStyle/>
                    <a:p>
                      <a:pPr algn="r"/>
                      <a:r>
                        <a:rPr kumimoji="1" lang="ja-JP" altLang="en-US" sz="1000" b="0" dirty="0">
                          <a:solidFill>
                            <a:schemeClr val="tx1"/>
                          </a:solidFill>
                          <a:latin typeface="メイリオ" panose="020B0604030504040204" pitchFamily="50" charset="-128"/>
                          <a:ea typeface="メイリオ" panose="020B0604030504040204" pitchFamily="50" charset="-128"/>
                        </a:rPr>
                        <a:t>常に行っている</a:t>
                      </a:r>
                    </a:p>
                  </a:txBody>
                  <a:tcP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050" b="0" dirty="0">
                          <a:solidFill>
                            <a:schemeClr val="tx1"/>
                          </a:solidFill>
                          <a:latin typeface="メイリオ" panose="020B0604030504040204" pitchFamily="50" charset="-128"/>
                          <a:ea typeface="メイリオ" panose="020B0604030504040204" pitchFamily="50" charset="-128"/>
                        </a:rPr>
                        <a:t>□</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050" b="0" dirty="0">
                          <a:solidFill>
                            <a:schemeClr val="tx1"/>
                          </a:solidFill>
                          <a:latin typeface="メイリオ" panose="020B0604030504040204" pitchFamily="50" charset="-128"/>
                          <a:ea typeface="メイリオ" panose="020B0604030504040204" pitchFamily="50" charset="-128"/>
                        </a:rPr>
                        <a:t>□</a:t>
                      </a:r>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5485584"/>
                  </a:ext>
                </a:extLst>
              </a:tr>
              <a:tr h="216000">
                <a:tc>
                  <a:txBody>
                    <a:bodyPr/>
                    <a:lstStyle/>
                    <a:p>
                      <a:pPr algn="r"/>
                      <a:r>
                        <a:rPr kumimoji="1" lang="ja-JP" altLang="en-US" sz="1000" b="0" dirty="0">
                          <a:solidFill>
                            <a:schemeClr val="tx1"/>
                          </a:solidFill>
                          <a:latin typeface="メイリオ" panose="020B0604030504040204" pitchFamily="50" charset="-128"/>
                          <a:ea typeface="メイリオ" panose="020B0604030504040204" pitchFamily="50" charset="-128"/>
                        </a:rPr>
                        <a:t>気づいたときに行っている</a:t>
                      </a:r>
                    </a:p>
                  </a:txBody>
                  <a:tcP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050" b="0" dirty="0">
                          <a:solidFill>
                            <a:schemeClr val="tx1"/>
                          </a:solidFill>
                          <a:latin typeface="メイリオ" panose="020B0604030504040204" pitchFamily="50" charset="-128"/>
                          <a:ea typeface="メイリオ" panose="020B0604030504040204" pitchFamily="50" charset="-128"/>
                        </a:rPr>
                        <a:t>□</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050" b="0" dirty="0">
                          <a:solidFill>
                            <a:schemeClr val="tx1"/>
                          </a:solidFill>
                          <a:latin typeface="メイリオ" panose="020B0604030504040204" pitchFamily="50" charset="-128"/>
                          <a:ea typeface="メイリオ" panose="020B0604030504040204" pitchFamily="50" charset="-128"/>
                        </a:rPr>
                        <a:t>□</a:t>
                      </a:r>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215971"/>
                  </a:ext>
                </a:extLst>
              </a:tr>
              <a:tr h="216000">
                <a:tc>
                  <a:txBody>
                    <a:bodyPr/>
                    <a:lstStyle/>
                    <a:p>
                      <a:pPr algn="r"/>
                      <a:r>
                        <a:rPr kumimoji="1" lang="ja-JP" altLang="en-US" sz="1000" b="0" dirty="0">
                          <a:solidFill>
                            <a:schemeClr val="tx1"/>
                          </a:solidFill>
                          <a:latin typeface="メイリオ" panose="020B0604030504040204" pitchFamily="50" charset="-128"/>
                          <a:ea typeface="メイリオ" panose="020B0604030504040204" pitchFamily="50" charset="-128"/>
                        </a:rPr>
                        <a:t>行っていないが、行いたいと思っている</a:t>
                      </a:r>
                    </a:p>
                  </a:txBody>
                  <a:tcP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050" b="0" dirty="0">
                          <a:solidFill>
                            <a:schemeClr val="tx1"/>
                          </a:solidFill>
                          <a:latin typeface="メイリオ" panose="020B0604030504040204" pitchFamily="50" charset="-128"/>
                          <a:ea typeface="メイリオ" panose="020B0604030504040204" pitchFamily="50" charset="-128"/>
                        </a:rPr>
                        <a:t>□</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050" b="0" dirty="0">
                          <a:solidFill>
                            <a:schemeClr val="tx1"/>
                          </a:solidFill>
                          <a:latin typeface="メイリオ" panose="020B0604030504040204" pitchFamily="50" charset="-128"/>
                          <a:ea typeface="メイリオ" panose="020B0604030504040204" pitchFamily="50" charset="-128"/>
                        </a:rPr>
                        <a:t>□</a:t>
                      </a:r>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868751"/>
                  </a:ext>
                </a:extLst>
              </a:tr>
              <a:tr h="216000">
                <a:tc>
                  <a:txBody>
                    <a:bodyPr/>
                    <a:lstStyle/>
                    <a:p>
                      <a:pPr algn="r"/>
                      <a:r>
                        <a:rPr kumimoji="1" lang="ja-JP" altLang="en-US" sz="1000" b="0" dirty="0">
                          <a:solidFill>
                            <a:schemeClr val="tx1"/>
                          </a:solidFill>
                          <a:latin typeface="メイリオ" panose="020B0604030504040204" pitchFamily="50" charset="-128"/>
                          <a:ea typeface="メイリオ" panose="020B0604030504040204" pitchFamily="50" charset="-128"/>
                        </a:rPr>
                        <a:t>行っておらず、行いたいとも思わない</a:t>
                      </a:r>
                    </a:p>
                  </a:txBody>
                  <a:tcP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050" b="0" dirty="0">
                          <a:solidFill>
                            <a:schemeClr val="tx1"/>
                          </a:solidFill>
                          <a:latin typeface="メイリオ" panose="020B0604030504040204" pitchFamily="50" charset="-128"/>
                          <a:ea typeface="メイリオ" panose="020B0604030504040204" pitchFamily="50" charset="-128"/>
                        </a:rPr>
                        <a:t>□</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050" b="0" dirty="0">
                          <a:solidFill>
                            <a:schemeClr val="tx1"/>
                          </a:solidFill>
                          <a:latin typeface="メイリオ" panose="020B0604030504040204" pitchFamily="50" charset="-128"/>
                          <a:ea typeface="メイリオ" panose="020B0604030504040204" pitchFamily="50" charset="-128"/>
                        </a:rPr>
                        <a:t>□</a:t>
                      </a:r>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3578525"/>
                  </a:ext>
                </a:extLst>
              </a:tr>
              <a:tr h="216000">
                <a:tc>
                  <a:txBody>
                    <a:bodyPr/>
                    <a:lstStyle/>
                    <a:p>
                      <a:pPr algn="r"/>
                      <a:r>
                        <a:rPr kumimoji="1" lang="ja-JP" altLang="en-US" sz="1000" b="0" dirty="0">
                          <a:solidFill>
                            <a:schemeClr val="tx1"/>
                          </a:solidFill>
                          <a:latin typeface="メイリオ" panose="020B0604030504040204" pitchFamily="50" charset="-128"/>
                          <a:ea typeface="メイリオ" panose="020B0604030504040204" pitchFamily="50" charset="-128"/>
                        </a:rPr>
                        <a:t>ウォームビズを知らなかった</a:t>
                      </a:r>
                    </a:p>
                  </a:txBody>
                  <a:tcP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050" b="0" dirty="0">
                          <a:solidFill>
                            <a:schemeClr val="tx1"/>
                          </a:solidFill>
                          <a:latin typeface="メイリオ" panose="020B0604030504040204" pitchFamily="50" charset="-128"/>
                          <a:ea typeface="メイリオ" panose="020B0604030504040204" pitchFamily="50" charset="-128"/>
                        </a:rPr>
                        <a:t>□</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050" b="0" dirty="0">
                          <a:solidFill>
                            <a:schemeClr val="tx1"/>
                          </a:solidFill>
                          <a:latin typeface="メイリオ" panose="020B0604030504040204" pitchFamily="50" charset="-128"/>
                          <a:ea typeface="メイリオ" panose="020B0604030504040204" pitchFamily="50" charset="-128"/>
                        </a:rPr>
                        <a:t>□</a:t>
                      </a:r>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5840766"/>
                  </a:ext>
                </a:extLst>
              </a:tr>
              <a:tr h="216000">
                <a:tc>
                  <a:txBody>
                    <a:bodyPr/>
                    <a:lstStyle/>
                    <a:p>
                      <a:pPr algn="r"/>
                      <a:r>
                        <a:rPr kumimoji="1" lang="ja-JP" altLang="en-US" sz="1000" b="0" dirty="0">
                          <a:solidFill>
                            <a:schemeClr val="tx1"/>
                          </a:solidFill>
                          <a:latin typeface="メイリオ" panose="020B0604030504040204" pitchFamily="50" charset="-128"/>
                          <a:ea typeface="メイリオ" panose="020B0604030504040204" pitchFamily="50" charset="-128"/>
                        </a:rPr>
                        <a:t>ウォームビズを行うことができない</a:t>
                      </a:r>
                    </a:p>
                  </a:txBody>
                  <a:tcP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050" b="0" dirty="0">
                          <a:solidFill>
                            <a:schemeClr val="tx1"/>
                          </a:solidFill>
                          <a:latin typeface="メイリオ" panose="020B0604030504040204" pitchFamily="50" charset="-128"/>
                          <a:ea typeface="メイリオ" panose="020B0604030504040204" pitchFamily="50" charset="-128"/>
                        </a:rPr>
                        <a:t>□</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767"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メイリオ" panose="020B0604030504040204" pitchFamily="50" charset="-128"/>
                          <a:ea typeface="メイリオ" panose="020B0604030504040204" pitchFamily="50" charset="-128"/>
                        </a:rPr>
                        <a:t>□</a:t>
                      </a:r>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6416949"/>
                  </a:ext>
                </a:extLst>
              </a:tr>
            </a:tbl>
          </a:graphicData>
        </a:graphic>
      </p:graphicFrame>
      <p:grpSp>
        <p:nvGrpSpPr>
          <p:cNvPr id="7" name="グループ化 6">
            <a:extLst>
              <a:ext uri="{FF2B5EF4-FFF2-40B4-BE49-F238E27FC236}">
                <a16:creationId xmlns:a16="http://schemas.microsoft.com/office/drawing/2014/main" id="{A992DED3-3DB5-4038-8F07-A211F4983A87}"/>
              </a:ext>
            </a:extLst>
          </p:cNvPr>
          <p:cNvGrpSpPr/>
          <p:nvPr/>
        </p:nvGrpSpPr>
        <p:grpSpPr>
          <a:xfrm>
            <a:off x="243000" y="2470634"/>
            <a:ext cx="6334940" cy="457769"/>
            <a:chOff x="243000" y="2600871"/>
            <a:chExt cx="6334940" cy="457769"/>
          </a:xfrm>
        </p:grpSpPr>
        <p:sp>
          <p:nvSpPr>
            <p:cNvPr id="56" name="テキスト ボックス 55">
              <a:extLst>
                <a:ext uri="{FF2B5EF4-FFF2-40B4-BE49-F238E27FC236}">
                  <a16:creationId xmlns:a16="http://schemas.microsoft.com/office/drawing/2014/main" id="{CD7AE21A-8CF3-4307-A0BD-0871AA9F4148}"/>
                </a:ext>
              </a:extLst>
            </p:cNvPr>
            <p:cNvSpPr txBox="1"/>
            <p:nvPr/>
          </p:nvSpPr>
          <p:spPr>
            <a:xfrm>
              <a:off x="243000" y="2791787"/>
              <a:ext cx="4410136" cy="266853"/>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1050" dirty="0">
                  <a:latin typeface="メイリオ" panose="020B0604030504040204" pitchFamily="50" charset="-128"/>
                  <a:ea typeface="メイリオ" panose="020B0604030504040204" pitchFamily="50" charset="-128"/>
                </a:rPr>
                <a:t>◆</a:t>
              </a:r>
              <a:r>
                <a:rPr kumimoji="1" lang="en-US" altLang="ja-JP" sz="105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現在の就業場所についてお聞かせください（</a:t>
              </a:r>
              <a:r>
                <a:rPr kumimoji="1" lang="en-US" altLang="ja-JP" sz="1050" dirty="0">
                  <a:latin typeface="メイリオ" panose="020B0604030504040204" pitchFamily="50" charset="-128"/>
                  <a:ea typeface="メイリオ" panose="020B0604030504040204" pitchFamily="50" charset="-128"/>
                </a:rPr>
                <a:t>1</a:t>
              </a:r>
              <a:r>
                <a:rPr kumimoji="1" lang="ja-JP" altLang="en-US" sz="1050" dirty="0">
                  <a:latin typeface="メイリオ" panose="020B0604030504040204" pitchFamily="50" charset="-128"/>
                  <a:ea typeface="メイリオ" panose="020B0604030504040204" pitchFamily="50" charset="-128"/>
                </a:rPr>
                <a:t>つ回答）。</a:t>
              </a:r>
            </a:p>
          </p:txBody>
        </p:sp>
        <p:sp>
          <p:nvSpPr>
            <p:cNvPr id="58" name="角丸四角形 56">
              <a:extLst>
                <a:ext uri="{FF2B5EF4-FFF2-40B4-BE49-F238E27FC236}">
                  <a16:creationId xmlns:a16="http://schemas.microsoft.com/office/drawing/2014/main" id="{23700C3D-0830-4598-B780-5B094E6A8479}"/>
                </a:ext>
              </a:extLst>
            </p:cNvPr>
            <p:cNvSpPr/>
            <p:nvPr/>
          </p:nvSpPr>
          <p:spPr bwMode="gray">
            <a:xfrm>
              <a:off x="270663" y="2600871"/>
              <a:ext cx="6307277" cy="180000"/>
            </a:xfrm>
            <a:prstGeom prst="roundRect">
              <a:avLst/>
            </a:prstGeom>
            <a:solidFill>
              <a:srgbClr val="FF6E0B"/>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en-US" altLang="ja-JP" sz="1100" b="1" dirty="0">
                  <a:solidFill>
                    <a:schemeClr val="bg1"/>
                  </a:solidFill>
                  <a:latin typeface="メイリオ" panose="020B0604030504040204" pitchFamily="50" charset="-128"/>
                  <a:ea typeface="メイリオ" panose="020B0604030504040204" pitchFamily="50" charset="-128"/>
                </a:rPr>
                <a:t>2</a:t>
              </a:r>
              <a:r>
                <a:rPr kumimoji="1" lang="ja-JP" altLang="en-US" sz="1100" b="1" dirty="0">
                  <a:solidFill>
                    <a:schemeClr val="bg1"/>
                  </a:solidFill>
                  <a:latin typeface="メイリオ" panose="020B0604030504040204" pitchFamily="50" charset="-128"/>
                  <a:ea typeface="メイリオ" panose="020B0604030504040204" pitchFamily="50" charset="-128"/>
                </a:rPr>
                <a:t>．出社状況</a:t>
              </a:r>
            </a:p>
          </p:txBody>
        </p:sp>
      </p:grpSp>
      <p:sp>
        <p:nvSpPr>
          <p:cNvPr id="69" name="角丸四角形 6">
            <a:extLst>
              <a:ext uri="{FF2B5EF4-FFF2-40B4-BE49-F238E27FC236}">
                <a16:creationId xmlns:a16="http://schemas.microsoft.com/office/drawing/2014/main" id="{FDCB69D4-5677-409E-936C-641859A644B5}"/>
              </a:ext>
            </a:extLst>
          </p:cNvPr>
          <p:cNvSpPr/>
          <p:nvPr/>
        </p:nvSpPr>
        <p:spPr bwMode="gray">
          <a:xfrm>
            <a:off x="279000" y="5508746"/>
            <a:ext cx="3060000" cy="180000"/>
          </a:xfrm>
          <a:prstGeom prst="roundRect">
            <a:avLst/>
          </a:prstGeom>
          <a:solidFill>
            <a:srgbClr val="FF6E0B"/>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en-US" altLang="ja-JP" sz="1100" b="1" dirty="0">
                <a:solidFill>
                  <a:schemeClr val="bg1"/>
                </a:solidFill>
                <a:latin typeface="メイリオ" panose="020B0604030504040204" pitchFamily="50" charset="-128"/>
                <a:ea typeface="メイリオ" panose="020B0604030504040204" pitchFamily="50" charset="-128"/>
              </a:rPr>
              <a:t>4</a:t>
            </a:r>
            <a:r>
              <a:rPr kumimoji="1" lang="ja-JP" altLang="en-US" sz="1100" b="1" dirty="0">
                <a:solidFill>
                  <a:schemeClr val="bg1"/>
                </a:solidFill>
                <a:latin typeface="メイリオ" panose="020B0604030504040204" pitchFamily="50" charset="-128"/>
                <a:ea typeface="メイリオ" panose="020B0604030504040204" pitchFamily="50" charset="-128"/>
              </a:rPr>
              <a:t>．今後のウォームビズ実施意向について</a:t>
            </a:r>
          </a:p>
        </p:txBody>
      </p:sp>
      <p:sp>
        <p:nvSpPr>
          <p:cNvPr id="70" name="テキスト ボックス 69">
            <a:extLst>
              <a:ext uri="{FF2B5EF4-FFF2-40B4-BE49-F238E27FC236}">
                <a16:creationId xmlns:a16="http://schemas.microsoft.com/office/drawing/2014/main" id="{E9416385-E7D5-4EF8-AF05-2851F0F9D647}"/>
              </a:ext>
            </a:extLst>
          </p:cNvPr>
          <p:cNvSpPr txBox="1"/>
          <p:nvPr/>
        </p:nvSpPr>
        <p:spPr>
          <a:xfrm>
            <a:off x="279000" y="6113050"/>
            <a:ext cx="3060000" cy="226591"/>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1050" dirty="0">
                <a:latin typeface="メイリオ" panose="020B0604030504040204" pitchFamily="50" charset="-128"/>
                <a:ea typeface="メイリオ" panose="020B0604030504040204" pitchFamily="50" charset="-128"/>
              </a:rPr>
              <a:t>◆</a:t>
            </a:r>
            <a:r>
              <a:rPr kumimoji="1" lang="en-US" altLang="ja-JP" sz="1050" dirty="0">
                <a:latin typeface="メイリオ" panose="020B0604030504040204" pitchFamily="50" charset="-128"/>
                <a:ea typeface="メイリオ" panose="020B0604030504040204" pitchFamily="50" charset="-128"/>
              </a:rPr>
              <a:t>	</a:t>
            </a:r>
            <a:r>
              <a:rPr kumimoji="1" lang="ja-JP" altLang="en-US" sz="1050" b="1" u="sng" dirty="0">
                <a:latin typeface="メイリオ" panose="020B0604030504040204" pitchFamily="50" charset="-128"/>
                <a:ea typeface="メイリオ" panose="020B0604030504040204" pitchFamily="50" charset="-128"/>
              </a:rPr>
              <a:t>イベントに参加されて</a:t>
            </a:r>
            <a:r>
              <a:rPr kumimoji="1" lang="ja-JP" altLang="en-US" sz="1050" dirty="0">
                <a:latin typeface="メイリオ" panose="020B0604030504040204" pitchFamily="50" charset="-128"/>
                <a:ea typeface="メイリオ" panose="020B0604030504040204" pitchFamily="50" charset="-128"/>
              </a:rPr>
              <a:t>、ウォームビズを</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tabLst>
                <a:tab pos="182563" algn="l"/>
              </a:tabLst>
            </a:pPr>
            <a:r>
              <a:rPr kumimoji="1" lang="ja-JP" altLang="en-US" sz="1050" dirty="0">
                <a:latin typeface="メイリオ" panose="020B0604030504040204" pitchFamily="50" charset="-128"/>
                <a:ea typeface="メイリオ" panose="020B0604030504040204" pitchFamily="50" charset="-128"/>
              </a:rPr>
              <a:t>　 実施したいと思いましたか（</a:t>
            </a:r>
            <a:r>
              <a:rPr kumimoji="1" lang="en-US" altLang="ja-JP" sz="1050" dirty="0">
                <a:latin typeface="メイリオ" panose="020B0604030504040204" pitchFamily="50" charset="-128"/>
                <a:ea typeface="メイリオ" panose="020B0604030504040204" pitchFamily="50" charset="-128"/>
              </a:rPr>
              <a:t>1</a:t>
            </a:r>
            <a:r>
              <a:rPr kumimoji="1" lang="ja-JP" altLang="en-US" sz="1050" dirty="0">
                <a:latin typeface="メイリオ" panose="020B0604030504040204" pitchFamily="50" charset="-128"/>
                <a:ea typeface="メイリオ" panose="020B0604030504040204" pitchFamily="50" charset="-128"/>
              </a:rPr>
              <a:t>つ回答）。</a:t>
            </a:r>
          </a:p>
        </p:txBody>
      </p:sp>
      <p:sp>
        <p:nvSpPr>
          <p:cNvPr id="71" name="テキスト ボックス 70">
            <a:extLst>
              <a:ext uri="{FF2B5EF4-FFF2-40B4-BE49-F238E27FC236}">
                <a16:creationId xmlns:a16="http://schemas.microsoft.com/office/drawing/2014/main" id="{C3327B1E-207C-4326-9F84-D4DE7A53524E}"/>
              </a:ext>
            </a:extLst>
          </p:cNvPr>
          <p:cNvSpPr txBox="1"/>
          <p:nvPr/>
        </p:nvSpPr>
        <p:spPr>
          <a:xfrm>
            <a:off x="278999" y="6441716"/>
            <a:ext cx="3060000" cy="836462"/>
          </a:xfrm>
          <a:prstGeom prst="rect">
            <a:avLst/>
          </a:prstGeom>
          <a:noFill/>
        </p:spPr>
        <p:txBody>
          <a:bodyPr wrap="square" lIns="36000" tIns="36000" rIns="36000" bIns="36000" rtlCol="0" anchor="t" anchorCtr="0">
            <a:noAutofit/>
          </a:bodyPr>
          <a:lstStyle/>
          <a:p>
            <a:pPr>
              <a:spcBef>
                <a:spcPts val="0"/>
              </a:spcBef>
              <a:buSzPct val="100000"/>
              <a:tabLst>
                <a:tab pos="450850"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現在も常に行っており、今後も行いたい</a:t>
            </a:r>
            <a:endParaRPr kumimoji="1" lang="en-US" altLang="ja-JP" sz="1000" dirty="0">
              <a:latin typeface="メイリオ" panose="020B0604030504040204" pitchFamily="50" charset="-128"/>
              <a:ea typeface="メイリオ" panose="020B0604030504040204" pitchFamily="50" charset="-128"/>
            </a:endParaRPr>
          </a:p>
          <a:p>
            <a:pPr>
              <a:spcBef>
                <a:spcPts val="0"/>
              </a:spcBef>
              <a:buSzPct val="100000"/>
              <a:tabLst>
                <a:tab pos="450850"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これまで行う頻度は少なかったが、</a:t>
            </a:r>
            <a:endParaRPr kumimoji="1" lang="en-US" altLang="ja-JP" sz="1000" dirty="0">
              <a:latin typeface="メイリオ" panose="020B0604030504040204" pitchFamily="50" charset="-128"/>
              <a:ea typeface="メイリオ" panose="020B0604030504040204" pitchFamily="50" charset="-128"/>
            </a:endParaRPr>
          </a:p>
          <a:p>
            <a:pPr>
              <a:spcBef>
                <a:spcPts val="0"/>
              </a:spcBef>
              <a:buSzPct val="100000"/>
              <a:tabLst>
                <a:tab pos="450850"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今後は常に行いたい</a:t>
            </a:r>
            <a:endParaRPr kumimoji="1" lang="en-US" altLang="ja-JP" sz="1000" dirty="0">
              <a:latin typeface="メイリオ" panose="020B0604030504040204" pitchFamily="50" charset="-128"/>
              <a:ea typeface="メイリオ" panose="020B0604030504040204" pitchFamily="50" charset="-128"/>
            </a:endParaRPr>
          </a:p>
          <a:p>
            <a:pPr>
              <a:spcBef>
                <a:spcPts val="0"/>
              </a:spcBef>
              <a:buSzPct val="100000"/>
              <a:tabLst>
                <a:tab pos="450850"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機会があれば行いたい</a:t>
            </a:r>
            <a:endParaRPr kumimoji="1" lang="en-US" altLang="ja-JP" sz="1000" dirty="0">
              <a:latin typeface="メイリオ" panose="020B0604030504040204" pitchFamily="50" charset="-128"/>
              <a:ea typeface="メイリオ" panose="020B0604030504040204" pitchFamily="50" charset="-128"/>
            </a:endParaRPr>
          </a:p>
          <a:p>
            <a:pPr>
              <a:spcBef>
                <a:spcPts val="0"/>
              </a:spcBef>
              <a:buSzPct val="100000"/>
              <a:tabLst>
                <a:tab pos="450850"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行いたいとは思わない　➡</a:t>
            </a:r>
            <a:r>
              <a:rPr kumimoji="1" lang="en-US" altLang="ja-JP" sz="1000" dirty="0">
                <a:latin typeface="メイリオ" panose="020B0604030504040204" pitchFamily="50" charset="-128"/>
                <a:ea typeface="メイリオ" panose="020B0604030504040204" pitchFamily="50" charset="-128"/>
              </a:rPr>
              <a:t>Q5</a:t>
            </a:r>
            <a:r>
              <a:rPr kumimoji="1" lang="ja-JP" altLang="en-US" sz="1000" dirty="0">
                <a:latin typeface="メイリオ" panose="020B0604030504040204" pitchFamily="50" charset="-128"/>
                <a:ea typeface="メイリオ" panose="020B0604030504040204" pitchFamily="50" charset="-128"/>
              </a:rPr>
              <a:t>は飛ばす</a:t>
            </a:r>
            <a:endParaRPr kumimoji="1" lang="en-US" altLang="ja-JP" sz="1000" dirty="0">
              <a:latin typeface="メイリオ" panose="020B0604030504040204" pitchFamily="50" charset="-128"/>
              <a:ea typeface="メイリオ" panose="020B0604030504040204" pitchFamily="50" charset="-128"/>
            </a:endParaRPr>
          </a:p>
          <a:p>
            <a:pPr>
              <a:spcBef>
                <a:spcPts val="0"/>
              </a:spcBef>
              <a:buSzPct val="100000"/>
              <a:tabLst>
                <a:tab pos="450850"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わからない　➡</a:t>
            </a:r>
            <a:r>
              <a:rPr kumimoji="1" lang="en-US" altLang="ja-JP" sz="1000" dirty="0">
                <a:latin typeface="メイリオ" panose="020B0604030504040204" pitchFamily="50" charset="-128"/>
                <a:ea typeface="メイリオ" panose="020B0604030504040204" pitchFamily="50" charset="-128"/>
              </a:rPr>
              <a:t>Q5</a:t>
            </a:r>
            <a:r>
              <a:rPr kumimoji="1" lang="ja-JP" altLang="en-US" sz="1000" dirty="0">
                <a:latin typeface="メイリオ" panose="020B0604030504040204" pitchFamily="50" charset="-128"/>
                <a:ea typeface="メイリオ" panose="020B0604030504040204" pitchFamily="50" charset="-128"/>
              </a:rPr>
              <a:t>は飛ばす</a:t>
            </a:r>
            <a:endParaRPr kumimoji="1" lang="en-US" altLang="ja-JP" sz="1000" dirty="0">
              <a:latin typeface="メイリオ" panose="020B0604030504040204" pitchFamily="50" charset="-128"/>
              <a:ea typeface="メイリオ" panose="020B0604030504040204" pitchFamily="50" charset="-128"/>
            </a:endParaRPr>
          </a:p>
        </p:txBody>
      </p:sp>
      <p:sp>
        <p:nvSpPr>
          <p:cNvPr id="73" name="角丸四角形 6">
            <a:extLst>
              <a:ext uri="{FF2B5EF4-FFF2-40B4-BE49-F238E27FC236}">
                <a16:creationId xmlns:a16="http://schemas.microsoft.com/office/drawing/2014/main" id="{AE354D0E-FD16-4346-9CB7-3DF118988389}"/>
              </a:ext>
            </a:extLst>
          </p:cNvPr>
          <p:cNvSpPr/>
          <p:nvPr/>
        </p:nvSpPr>
        <p:spPr bwMode="gray">
          <a:xfrm>
            <a:off x="3510664" y="5508746"/>
            <a:ext cx="3060000" cy="180000"/>
          </a:xfrm>
          <a:prstGeom prst="roundRect">
            <a:avLst/>
          </a:prstGeom>
          <a:solidFill>
            <a:srgbClr val="FF6E0B"/>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en-US" altLang="ja-JP" sz="1100" b="1" dirty="0">
                <a:solidFill>
                  <a:schemeClr val="bg1"/>
                </a:solidFill>
                <a:latin typeface="メイリオ" panose="020B0604030504040204" pitchFamily="50" charset="-128"/>
                <a:ea typeface="メイリオ" panose="020B0604030504040204" pitchFamily="50" charset="-128"/>
              </a:rPr>
              <a:t>5</a:t>
            </a:r>
            <a:r>
              <a:rPr kumimoji="1" lang="ja-JP" altLang="en-US" sz="1100" b="1" dirty="0">
                <a:solidFill>
                  <a:schemeClr val="bg1"/>
                </a:solidFill>
                <a:latin typeface="メイリオ" panose="020B0604030504040204" pitchFamily="50" charset="-128"/>
                <a:ea typeface="メイリオ" panose="020B0604030504040204" pitchFamily="50" charset="-128"/>
              </a:rPr>
              <a:t>．実施意向の理由について</a:t>
            </a:r>
          </a:p>
        </p:txBody>
      </p:sp>
      <p:sp>
        <p:nvSpPr>
          <p:cNvPr id="74" name="テキスト ボックス 73">
            <a:extLst>
              <a:ext uri="{FF2B5EF4-FFF2-40B4-BE49-F238E27FC236}">
                <a16:creationId xmlns:a16="http://schemas.microsoft.com/office/drawing/2014/main" id="{03D11074-B44D-4B1E-BCE4-0EB7679898BE}"/>
              </a:ext>
            </a:extLst>
          </p:cNvPr>
          <p:cNvSpPr txBox="1"/>
          <p:nvPr/>
        </p:nvSpPr>
        <p:spPr>
          <a:xfrm>
            <a:off x="3510664" y="6113050"/>
            <a:ext cx="3060000" cy="390121"/>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1050" dirty="0">
                <a:latin typeface="メイリオ" panose="020B0604030504040204" pitchFamily="50" charset="-128"/>
                <a:ea typeface="メイリオ" panose="020B0604030504040204" pitchFamily="50" charset="-128"/>
              </a:rPr>
              <a:t>◆</a:t>
            </a:r>
            <a:r>
              <a:rPr kumimoji="1" lang="en-US" altLang="ja-JP" sz="105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なぜ、ウォームビズを実施していますか／</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tabLst>
                <a:tab pos="182563" algn="l"/>
              </a:tabLst>
            </a:pPr>
            <a:r>
              <a:rPr kumimoji="1" lang="ja-JP" altLang="en-US" sz="1050" dirty="0">
                <a:latin typeface="メイリオ" panose="020B0604030504040204" pitchFamily="50" charset="-128"/>
                <a:ea typeface="メイリオ" panose="020B0604030504040204" pitchFamily="50" charset="-128"/>
              </a:rPr>
              <a:t>　 実施したいと思いましたか（</a:t>
            </a:r>
            <a:r>
              <a:rPr kumimoji="1" lang="en-US" altLang="ja-JP" sz="1050" dirty="0">
                <a:latin typeface="メイリオ" panose="020B0604030504040204" pitchFamily="50" charset="-128"/>
                <a:ea typeface="メイリオ" panose="020B0604030504040204" pitchFamily="50" charset="-128"/>
              </a:rPr>
              <a:t>3</a:t>
            </a:r>
            <a:r>
              <a:rPr kumimoji="1" lang="ja-JP" altLang="en-US" sz="1050" dirty="0">
                <a:latin typeface="メイリオ" panose="020B0604030504040204" pitchFamily="50" charset="-128"/>
                <a:ea typeface="メイリオ" panose="020B0604030504040204" pitchFamily="50" charset="-128"/>
              </a:rPr>
              <a:t>つまで）。</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tabLst>
                <a:tab pos="182563" algn="l"/>
              </a:tabLst>
            </a:pPr>
            <a:endParaRPr kumimoji="1" lang="ja-JP" altLang="en-US" sz="1050" dirty="0">
              <a:latin typeface="メイリオ" panose="020B0604030504040204" pitchFamily="50" charset="-128"/>
              <a:ea typeface="メイリオ" panose="020B0604030504040204" pitchFamily="50" charset="-128"/>
            </a:endParaRPr>
          </a:p>
        </p:txBody>
      </p:sp>
      <p:sp>
        <p:nvSpPr>
          <p:cNvPr id="75" name="テキスト ボックス 74">
            <a:extLst>
              <a:ext uri="{FF2B5EF4-FFF2-40B4-BE49-F238E27FC236}">
                <a16:creationId xmlns:a16="http://schemas.microsoft.com/office/drawing/2014/main" id="{2877D395-F476-4088-BA32-5FD75B0FE1A0}"/>
              </a:ext>
            </a:extLst>
          </p:cNvPr>
          <p:cNvSpPr txBox="1"/>
          <p:nvPr/>
        </p:nvSpPr>
        <p:spPr>
          <a:xfrm>
            <a:off x="3510664" y="6441716"/>
            <a:ext cx="3060000" cy="1440133"/>
          </a:xfrm>
          <a:prstGeom prst="rect">
            <a:avLst/>
          </a:prstGeom>
          <a:noFill/>
        </p:spPr>
        <p:txBody>
          <a:bodyPr wrap="square" lIns="36000" tIns="36000" rIns="36000" bIns="36000" rtlCol="0" anchor="t" anchorCtr="0">
            <a:noAutofit/>
          </a:bodyPr>
          <a:lstStyle/>
          <a:p>
            <a:pPr>
              <a:spcBef>
                <a:spcPts val="0"/>
              </a:spcBef>
              <a:buSzPct val="100000"/>
              <a:tabLst>
                <a:tab pos="450850"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a:t>
            </a:r>
            <a:r>
              <a:rPr kumimoji="1" lang="en-US" altLang="ja-JP" sz="1000" dirty="0">
                <a:latin typeface="メイリオ" panose="020B0604030504040204" pitchFamily="50" charset="-128"/>
                <a:ea typeface="メイリオ" panose="020B0604030504040204" pitchFamily="50" charset="-128"/>
              </a:rPr>
              <a:t>CO2</a:t>
            </a:r>
            <a:r>
              <a:rPr kumimoji="1" lang="ja-JP" altLang="en-US" sz="1000" dirty="0">
                <a:latin typeface="メイリオ" panose="020B0604030504040204" pitchFamily="50" charset="-128"/>
                <a:ea typeface="メイリオ" panose="020B0604030504040204" pitchFamily="50" charset="-128"/>
              </a:rPr>
              <a:t>の削減に貢献するため</a:t>
            </a:r>
            <a:endParaRPr kumimoji="1" lang="en-US" altLang="ja-JP" sz="1000" dirty="0">
              <a:latin typeface="メイリオ" panose="020B0604030504040204" pitchFamily="50" charset="-128"/>
              <a:ea typeface="メイリオ" panose="020B0604030504040204" pitchFamily="50" charset="-128"/>
            </a:endParaRPr>
          </a:p>
          <a:p>
            <a:pPr>
              <a:spcBef>
                <a:spcPts val="0"/>
              </a:spcBef>
              <a:buSzPct val="100000"/>
              <a:tabLst>
                <a:tab pos="450850"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電気代が安くなると思ったため</a:t>
            </a:r>
            <a:endParaRPr kumimoji="1" lang="en-US" altLang="ja-JP" sz="1000" dirty="0">
              <a:latin typeface="メイリオ" panose="020B0604030504040204" pitchFamily="50" charset="-128"/>
              <a:ea typeface="メイリオ" panose="020B0604030504040204" pitchFamily="50" charset="-128"/>
            </a:endParaRPr>
          </a:p>
          <a:p>
            <a:pPr>
              <a:spcBef>
                <a:spcPts val="0"/>
              </a:spcBef>
              <a:buSzPct val="100000"/>
              <a:tabLst>
                <a:tab pos="450850"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快適になると思ったため</a:t>
            </a:r>
            <a:endParaRPr kumimoji="1" lang="en-US" altLang="ja-JP" sz="1000" dirty="0">
              <a:latin typeface="メイリオ" panose="020B0604030504040204" pitchFamily="50" charset="-128"/>
              <a:ea typeface="メイリオ" panose="020B0604030504040204" pitchFamily="50" charset="-128"/>
            </a:endParaRPr>
          </a:p>
          <a:p>
            <a:pPr>
              <a:spcBef>
                <a:spcPts val="0"/>
              </a:spcBef>
              <a:buSzPct val="100000"/>
              <a:tabLst>
                <a:tab pos="450850"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会社で推奨されているため</a:t>
            </a:r>
            <a:endParaRPr kumimoji="1" lang="en-US" altLang="ja-JP" sz="1000" dirty="0">
              <a:latin typeface="メイリオ" panose="020B0604030504040204" pitchFamily="50" charset="-128"/>
              <a:ea typeface="メイリオ" panose="020B0604030504040204" pitchFamily="50" charset="-128"/>
            </a:endParaRPr>
          </a:p>
          <a:p>
            <a:pPr>
              <a:spcBef>
                <a:spcPts val="0"/>
              </a:spcBef>
              <a:buSzPct val="100000"/>
              <a:tabLst>
                <a:tab pos="450850"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みんな（周りの人）がビジネスの場で</a:t>
            </a:r>
            <a:endParaRPr kumimoji="1" lang="en-US" altLang="ja-JP" sz="1000" dirty="0">
              <a:latin typeface="メイリオ" panose="020B0604030504040204" pitchFamily="50" charset="-128"/>
              <a:ea typeface="メイリオ" panose="020B0604030504040204" pitchFamily="50" charset="-128"/>
            </a:endParaRPr>
          </a:p>
          <a:p>
            <a:pPr>
              <a:spcBef>
                <a:spcPts val="0"/>
              </a:spcBef>
              <a:buSzPct val="100000"/>
              <a:tabLst>
                <a:tab pos="450850"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ウォームビズを行っているため</a:t>
            </a:r>
            <a:endParaRPr kumimoji="1" lang="en-US" altLang="ja-JP" sz="1000" dirty="0">
              <a:latin typeface="メイリオ" panose="020B0604030504040204" pitchFamily="50" charset="-128"/>
              <a:ea typeface="メイリオ" panose="020B0604030504040204" pitchFamily="50" charset="-128"/>
            </a:endParaRPr>
          </a:p>
          <a:p>
            <a:pPr>
              <a:spcBef>
                <a:spcPts val="0"/>
              </a:spcBef>
              <a:buSzPct val="100000"/>
              <a:tabLst>
                <a:tab pos="450850"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その他（具体的に</a:t>
            </a:r>
            <a:endParaRPr kumimoji="1" lang="en-US" altLang="ja-JP" sz="1000" dirty="0">
              <a:latin typeface="メイリオ" panose="020B0604030504040204" pitchFamily="50" charset="-128"/>
              <a:ea typeface="メイリオ" panose="020B0604030504040204" pitchFamily="50" charset="-128"/>
            </a:endParaRPr>
          </a:p>
          <a:p>
            <a:pPr>
              <a:spcBef>
                <a:spcPts val="0"/>
              </a:spcBef>
              <a:buSzPct val="100000"/>
              <a:tabLst>
                <a:tab pos="450850"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　　　　　　　　　　　　　　　　　　　　　　　　</a:t>
            </a: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特に理由はない・なんとなく</a:t>
            </a:r>
            <a:r>
              <a:rPr kumimoji="1" lang="en-US" altLang="ja-JP" sz="1000" dirty="0">
                <a:latin typeface="メイリオ" panose="020B0604030504040204" pitchFamily="50" charset="-128"/>
                <a:ea typeface="メイリオ" panose="020B0604030504040204" pitchFamily="50" charset="-128"/>
              </a:rPr>
              <a:t>	</a:t>
            </a:r>
          </a:p>
          <a:p>
            <a:pPr>
              <a:spcBef>
                <a:spcPts val="0"/>
              </a:spcBef>
              <a:buSzPct val="100000"/>
              <a:tabLst>
                <a:tab pos="450850" algn="l"/>
              </a:tabLst>
            </a:pPr>
            <a:endParaRPr kumimoji="1" lang="en-US" altLang="ja-JP" sz="1000" dirty="0">
              <a:latin typeface="メイリオ" panose="020B0604030504040204" pitchFamily="50" charset="-128"/>
              <a:ea typeface="メイリオ" panose="020B0604030504040204" pitchFamily="50" charset="-128"/>
            </a:endParaRPr>
          </a:p>
        </p:txBody>
      </p:sp>
      <p:sp>
        <p:nvSpPr>
          <p:cNvPr id="77" name="テキスト ボックス 76">
            <a:extLst>
              <a:ext uri="{FF2B5EF4-FFF2-40B4-BE49-F238E27FC236}">
                <a16:creationId xmlns:a16="http://schemas.microsoft.com/office/drawing/2014/main" id="{A73ECCAA-C901-4366-AC9B-24384B507AA2}"/>
              </a:ext>
            </a:extLst>
          </p:cNvPr>
          <p:cNvSpPr txBox="1"/>
          <p:nvPr/>
        </p:nvSpPr>
        <p:spPr>
          <a:xfrm>
            <a:off x="3510664" y="5692423"/>
            <a:ext cx="3060000" cy="216000"/>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en-US" altLang="ja-JP" sz="860" dirty="0">
                <a:latin typeface="メイリオ" panose="020B0604030504040204" pitchFamily="50" charset="-128"/>
                <a:ea typeface="メイリオ" panose="020B0604030504040204" pitchFamily="50" charset="-128"/>
              </a:rPr>
              <a:t>Q4</a:t>
            </a:r>
            <a:r>
              <a:rPr kumimoji="1" lang="ja-JP" altLang="en-US" sz="860" dirty="0">
                <a:latin typeface="メイリオ" panose="020B0604030504040204" pitchFamily="50" charset="-128"/>
                <a:ea typeface="メイリオ" panose="020B0604030504040204" pitchFamily="50" charset="-128"/>
              </a:rPr>
              <a:t>で「現在も常に行っており、今後も行いたい」「これまで行う頻度は少なかったが、今後は常に行いたい」「機会があれば行いたい」のいずれかを選択された方にお尋ねします。</a:t>
            </a:r>
            <a:endParaRPr kumimoji="1" lang="en-US" altLang="ja-JP" sz="860" dirty="0">
              <a:latin typeface="メイリオ" panose="020B0604030504040204" pitchFamily="50" charset="-128"/>
              <a:ea typeface="メイリオ" panose="020B0604030504040204" pitchFamily="50" charset="-128"/>
            </a:endParaRPr>
          </a:p>
        </p:txBody>
      </p:sp>
      <p:grpSp>
        <p:nvGrpSpPr>
          <p:cNvPr id="78" name="グループ化 77">
            <a:extLst>
              <a:ext uri="{FF2B5EF4-FFF2-40B4-BE49-F238E27FC236}">
                <a16:creationId xmlns:a16="http://schemas.microsoft.com/office/drawing/2014/main" id="{6A57D336-70D5-45EB-895D-BCEC8D45B870}"/>
              </a:ext>
            </a:extLst>
          </p:cNvPr>
          <p:cNvGrpSpPr/>
          <p:nvPr/>
        </p:nvGrpSpPr>
        <p:grpSpPr>
          <a:xfrm>
            <a:off x="277941" y="8883574"/>
            <a:ext cx="6301059" cy="951182"/>
            <a:chOff x="277941" y="8883574"/>
            <a:chExt cx="6301059" cy="951182"/>
          </a:xfrm>
        </p:grpSpPr>
        <p:grpSp>
          <p:nvGrpSpPr>
            <p:cNvPr id="79" name="グループ化 78">
              <a:extLst>
                <a:ext uri="{FF2B5EF4-FFF2-40B4-BE49-F238E27FC236}">
                  <a16:creationId xmlns:a16="http://schemas.microsoft.com/office/drawing/2014/main" id="{9BE1CF72-B386-4566-B08D-D672EE2DC14E}"/>
                </a:ext>
              </a:extLst>
            </p:cNvPr>
            <p:cNvGrpSpPr/>
            <p:nvPr/>
          </p:nvGrpSpPr>
          <p:grpSpPr>
            <a:xfrm>
              <a:off x="277941" y="8883574"/>
              <a:ext cx="6301059" cy="904497"/>
              <a:chOff x="277941" y="8883574"/>
              <a:chExt cx="6301059" cy="904497"/>
            </a:xfrm>
          </p:grpSpPr>
          <p:sp>
            <p:nvSpPr>
              <p:cNvPr id="82" name="正方形/長方形 81">
                <a:extLst>
                  <a:ext uri="{FF2B5EF4-FFF2-40B4-BE49-F238E27FC236}">
                    <a16:creationId xmlns:a16="http://schemas.microsoft.com/office/drawing/2014/main" id="{A5E3F20E-54DB-4990-9BB1-43DAFE37693C}"/>
                  </a:ext>
                </a:extLst>
              </p:cNvPr>
              <p:cNvSpPr/>
              <p:nvPr/>
            </p:nvSpPr>
            <p:spPr bwMode="gray">
              <a:xfrm>
                <a:off x="277941" y="8883574"/>
                <a:ext cx="6300000" cy="711361"/>
              </a:xfrm>
              <a:prstGeom prst="rect">
                <a:avLst/>
              </a:prstGeom>
              <a:solidFill>
                <a:schemeClr val="bg1">
                  <a:lumMod val="85000"/>
                </a:schemeClr>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tabLst>
                    <a:tab pos="144000" algn="l"/>
                  </a:tabLst>
                </a:pPr>
                <a:r>
                  <a:rPr kumimoji="1" lang="en-US" altLang="ja-JP" sz="600" dirty="0">
                    <a:ea typeface="メイリオ" panose="020B0604030504040204" pitchFamily="50" charset="-128"/>
                  </a:rPr>
                  <a:t>*1: 	</a:t>
                </a:r>
                <a:r>
                  <a:rPr kumimoji="1" lang="ja-JP" altLang="en-US" sz="600" dirty="0">
                    <a:ea typeface="メイリオ" panose="020B0604030504040204" pitchFamily="50" charset="-128"/>
                  </a:rPr>
                  <a:t>地球温暖化防止にかかる普及啓発活動の改善のため、後日、簡単な</a:t>
                </a:r>
                <a:r>
                  <a:rPr kumimoji="1" lang="en-US" altLang="ja-JP" sz="600" dirty="0">
                    <a:ea typeface="メイリオ" panose="020B0604030504040204" pitchFamily="50" charset="-128"/>
                  </a:rPr>
                  <a:t>WEB</a:t>
                </a:r>
                <a:r>
                  <a:rPr kumimoji="1" lang="ja-JP" altLang="en-US" sz="600" dirty="0">
                    <a:ea typeface="メイリオ" panose="020B0604030504040204" pitchFamily="50" charset="-128"/>
                  </a:rPr>
                  <a:t>アンケートを実施する予定です。ご理解・ご協力をいただけます場合には、アンケートをお送りする</a:t>
                </a:r>
                <a:br>
                  <a:rPr kumimoji="1" lang="en-US" altLang="ja-JP" sz="600" dirty="0">
                    <a:ea typeface="メイリオ" panose="020B0604030504040204" pitchFamily="50" charset="-128"/>
                  </a:rPr>
                </a:b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メールアドレスを上の欄にご記入ください。本</a:t>
                </a:r>
                <a:r>
                  <a:rPr kumimoji="1" lang="en-US" altLang="ja-JP" sz="600" dirty="0">
                    <a:ea typeface="メイリオ" panose="020B0604030504040204" pitchFamily="50" charset="-128"/>
                  </a:rPr>
                  <a:t>WEB</a:t>
                </a:r>
                <a:r>
                  <a:rPr kumimoji="1" lang="ja-JP" altLang="en-US" sz="600" dirty="0">
                    <a:ea typeface="メイリオ" panose="020B0604030504040204" pitchFamily="50" charset="-128"/>
                  </a:rPr>
                  <a:t>アンケートは、環境省事業の一環として、「脱炭素ライフスタイル推進事業の高度化検討等委託業務」受託者が実施します。</a:t>
                </a:r>
                <a:endParaRPr kumimoji="1" lang="en-US" altLang="ja-JP" sz="600" dirty="0">
                  <a:ea typeface="メイリオ" panose="020B0604030504040204" pitchFamily="50" charset="-128"/>
                </a:endParaRPr>
              </a:p>
              <a:p>
                <a:pPr>
                  <a:spcBef>
                    <a:spcPts val="300"/>
                  </a:spcBef>
                  <a:buFont typeface="Wingdings 2" pitchFamily="18" charset="2"/>
                  <a:buNone/>
                  <a:tabLst>
                    <a:tab pos="87313" algn="l"/>
                  </a:tabLst>
                </a:pPr>
                <a:r>
                  <a:rPr kumimoji="1" lang="ja-JP" altLang="en-US" sz="600" dirty="0">
                    <a:ea typeface="メイリオ" panose="020B0604030504040204" pitchFamily="50" charset="-128"/>
                  </a:rPr>
                  <a:t>〇</a:t>
                </a: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迷惑メール防止機能により、</a:t>
                </a:r>
                <a:r>
                  <a:rPr kumimoji="1" lang="en-US" altLang="ja-JP" sz="600" dirty="0">
                    <a:ea typeface="メイリオ" panose="020B0604030504040204" pitchFamily="50" charset="-128"/>
                  </a:rPr>
                  <a:t>WEB</a:t>
                </a:r>
                <a:r>
                  <a:rPr kumimoji="1" lang="ja-JP" altLang="en-US" sz="600" dirty="0">
                    <a:ea typeface="メイリオ" panose="020B0604030504040204" pitchFamily="50" charset="-128"/>
                  </a:rPr>
                  <a:t>アンケートメールが 迷惑メールフォルダやゴミ箱に自動的に振り分けられている可能性があります。一度ご確認頂きますようお願いいたします。</a:t>
                </a:r>
                <a:br>
                  <a:rPr kumimoji="1" lang="en-US" altLang="ja-JP" sz="600" dirty="0">
                    <a:ea typeface="メイリオ" panose="020B0604030504040204" pitchFamily="50" charset="-128"/>
                  </a:rPr>
                </a:b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ご記入いただいたメールアドレス等の個人情報は</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「脱炭素ライフスタイル推進事業の高度化検討等委託業務」において統計･分析処理され</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個別の内容が公表等されることはあり</a:t>
                </a:r>
                <a:br>
                  <a:rPr kumimoji="1" lang="en-US" altLang="ja-JP" sz="600" dirty="0">
                    <a:ea typeface="メイリオ" panose="020B0604030504040204" pitchFamily="50" charset="-128"/>
                  </a:rPr>
                </a:b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ません。また</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個人情報に該当する情報は</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当該業務遂行の目的のみのために利用し</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委託元である環境省</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受託者以外の第三者に開示せず</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厳重に管理します。</a:t>
                </a:r>
                <a:endParaRPr kumimoji="1" lang="en-US" altLang="ja-JP" sz="600" dirty="0">
                  <a:ea typeface="メイリオ" panose="020B0604030504040204" pitchFamily="50" charset="-128"/>
                </a:endParaRPr>
              </a:p>
            </p:txBody>
          </p:sp>
          <p:sp>
            <p:nvSpPr>
              <p:cNvPr id="84" name="テキスト ボックス 83">
                <a:extLst>
                  <a:ext uri="{FF2B5EF4-FFF2-40B4-BE49-F238E27FC236}">
                    <a16:creationId xmlns:a16="http://schemas.microsoft.com/office/drawing/2014/main" id="{E1E21D8C-BD89-4EDC-BE5C-A67E04715F5C}"/>
                  </a:ext>
                </a:extLst>
              </p:cNvPr>
              <p:cNvSpPr txBox="1"/>
              <p:nvPr/>
            </p:nvSpPr>
            <p:spPr>
              <a:xfrm>
                <a:off x="279000" y="9608071"/>
                <a:ext cx="6300000" cy="180000"/>
              </a:xfrm>
              <a:prstGeom prst="rect">
                <a:avLst/>
              </a:prstGeom>
              <a:noFill/>
            </p:spPr>
            <p:txBody>
              <a:bodyPr wrap="square" lIns="36000" tIns="36000" rIns="36000" bIns="36000" rtlCol="0" anchor="t" anchorCtr="0">
                <a:noAutofit/>
              </a:bodyPr>
              <a:lstStyle/>
              <a:p>
                <a:pPr algn="ctr">
                  <a:spcBef>
                    <a:spcPts val="0"/>
                  </a:spcBef>
                  <a:buSzPct val="100000"/>
                </a:pPr>
                <a:r>
                  <a:rPr kumimoji="1" lang="ja-JP" altLang="en-US" sz="1000" dirty="0">
                    <a:latin typeface="メイリオ" panose="020B0604030504040204" pitchFamily="50" charset="-128"/>
                    <a:ea typeface="メイリオ" panose="020B0604030504040204" pitchFamily="50" charset="-128"/>
                  </a:rPr>
                  <a:t>環境省</a:t>
                </a:r>
              </a:p>
            </p:txBody>
          </p:sp>
        </p:grpSp>
        <p:sp>
          <p:nvSpPr>
            <p:cNvPr id="81" name="テキスト ボックス 80">
              <a:extLst>
                <a:ext uri="{FF2B5EF4-FFF2-40B4-BE49-F238E27FC236}">
                  <a16:creationId xmlns:a16="http://schemas.microsoft.com/office/drawing/2014/main" id="{815469BB-4495-4C24-B640-E97624FB0CEF}"/>
                </a:ext>
              </a:extLst>
            </p:cNvPr>
            <p:cNvSpPr txBox="1"/>
            <p:nvPr/>
          </p:nvSpPr>
          <p:spPr>
            <a:xfrm>
              <a:off x="278470" y="9608165"/>
              <a:ext cx="6300000" cy="226591"/>
            </a:xfrm>
            <a:prstGeom prst="rect">
              <a:avLst/>
            </a:prstGeom>
            <a:noFill/>
          </p:spPr>
          <p:txBody>
            <a:bodyPr wrap="square" lIns="36000" tIns="36000" rIns="36000" bIns="36000" rtlCol="0" anchor="t" anchorCtr="0">
              <a:noAutofit/>
            </a:bodyPr>
            <a:lstStyle/>
            <a:p>
              <a:pPr algn="r">
                <a:spcBef>
                  <a:spcPts val="0"/>
                </a:spcBef>
                <a:buSzPct val="100000"/>
              </a:pPr>
              <a:r>
                <a:rPr kumimoji="1" lang="ja-JP" altLang="en-US" sz="1100" dirty="0">
                  <a:latin typeface="メイリオ" panose="020B0604030504040204" pitchFamily="50" charset="-128"/>
                  <a:ea typeface="メイリオ" panose="020B0604030504040204" pitchFamily="50" charset="-128"/>
                </a:rPr>
                <a:t>★ご協力ありがとうございました。</a:t>
              </a:r>
            </a:p>
          </p:txBody>
        </p:sp>
      </p:grpSp>
      <p:grpSp>
        <p:nvGrpSpPr>
          <p:cNvPr id="85" name="グループ化 84">
            <a:extLst>
              <a:ext uri="{FF2B5EF4-FFF2-40B4-BE49-F238E27FC236}">
                <a16:creationId xmlns:a16="http://schemas.microsoft.com/office/drawing/2014/main" id="{1765E8D7-6ED4-4766-9DFC-4FA09B80401D}"/>
              </a:ext>
            </a:extLst>
          </p:cNvPr>
          <p:cNvGrpSpPr/>
          <p:nvPr/>
        </p:nvGrpSpPr>
        <p:grpSpPr>
          <a:xfrm>
            <a:off x="278999" y="7911480"/>
            <a:ext cx="6607613" cy="942464"/>
            <a:chOff x="278999" y="7576019"/>
            <a:chExt cx="6607613" cy="942464"/>
          </a:xfrm>
        </p:grpSpPr>
        <p:sp>
          <p:nvSpPr>
            <p:cNvPr id="87" name="角丸四角形 9">
              <a:extLst>
                <a:ext uri="{FF2B5EF4-FFF2-40B4-BE49-F238E27FC236}">
                  <a16:creationId xmlns:a16="http://schemas.microsoft.com/office/drawing/2014/main" id="{9C0AD531-9AC5-4507-827F-67713DAFFB0E}"/>
                </a:ext>
              </a:extLst>
            </p:cNvPr>
            <p:cNvSpPr/>
            <p:nvPr/>
          </p:nvSpPr>
          <p:spPr bwMode="gray">
            <a:xfrm>
              <a:off x="279000" y="7576019"/>
              <a:ext cx="6300000" cy="180000"/>
            </a:xfrm>
            <a:prstGeom prst="roundRect">
              <a:avLst/>
            </a:prstGeom>
            <a:solidFill>
              <a:srgbClr val="FF6E0B"/>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en-US" altLang="ja-JP" sz="1100" b="1" dirty="0">
                  <a:solidFill>
                    <a:schemeClr val="bg1"/>
                  </a:solidFill>
                  <a:latin typeface="メイリオ" panose="020B0604030504040204" pitchFamily="50" charset="-128"/>
                  <a:ea typeface="メイリオ" panose="020B0604030504040204" pitchFamily="50" charset="-128"/>
                </a:rPr>
                <a:t>6</a:t>
              </a:r>
              <a:r>
                <a:rPr kumimoji="1" lang="ja-JP" altLang="en-US" sz="1100" b="1" dirty="0">
                  <a:solidFill>
                    <a:schemeClr val="bg1"/>
                  </a:solidFill>
                  <a:latin typeface="メイリオ" panose="020B0604030504040204" pitchFamily="50" charset="-128"/>
                  <a:ea typeface="メイリオ" panose="020B0604030504040204" pitchFamily="50" charset="-128"/>
                </a:rPr>
                <a:t>．追跡アンケートへのご協力のお願い</a:t>
              </a:r>
            </a:p>
          </p:txBody>
        </p:sp>
        <p:sp>
          <p:nvSpPr>
            <p:cNvPr id="88" name="テキスト ボックス 87">
              <a:extLst>
                <a:ext uri="{FF2B5EF4-FFF2-40B4-BE49-F238E27FC236}">
                  <a16:creationId xmlns:a16="http://schemas.microsoft.com/office/drawing/2014/main" id="{352D688E-C820-4AD6-AC90-46E9A19F5E39}"/>
                </a:ext>
              </a:extLst>
            </p:cNvPr>
            <p:cNvSpPr txBox="1"/>
            <p:nvPr/>
          </p:nvSpPr>
          <p:spPr>
            <a:xfrm>
              <a:off x="278999" y="7743746"/>
              <a:ext cx="6300000" cy="226591"/>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1050" dirty="0">
                  <a:latin typeface="メイリオ" panose="020B0604030504040204" pitchFamily="50" charset="-128"/>
                  <a:ea typeface="メイリオ" panose="020B0604030504040204" pitchFamily="50" charset="-128"/>
                </a:rPr>
                <a:t>◆</a:t>
              </a:r>
              <a:r>
                <a:rPr kumimoji="1" lang="en-US" altLang="ja-JP" sz="1050" dirty="0">
                  <a:latin typeface="メイリオ" panose="020B0604030504040204" pitchFamily="50" charset="-128"/>
                  <a:ea typeface="メイリオ" panose="020B0604030504040204" pitchFamily="50" charset="-128"/>
                </a:rPr>
                <a:t>WEB</a:t>
              </a:r>
              <a:r>
                <a:rPr kumimoji="1" lang="ja-JP" altLang="en-US" sz="1050" dirty="0">
                  <a:latin typeface="メイリオ" panose="020B0604030504040204" pitchFamily="50" charset="-128"/>
                  <a:ea typeface="メイリオ" panose="020B0604030504040204" pitchFamily="50" charset="-128"/>
                </a:rPr>
                <a:t>アンケート実施のためメールアドレスをご記入ください</a:t>
              </a:r>
              <a:r>
                <a:rPr kumimoji="1" lang="ja-JP" altLang="en-US" sz="1050" baseline="30000" dirty="0">
                  <a:latin typeface="メイリオ" panose="020B0604030504040204" pitchFamily="50" charset="-128"/>
                  <a:ea typeface="メイリオ" panose="020B0604030504040204" pitchFamily="50" charset="-128"/>
                </a:rPr>
                <a:t>*</a:t>
              </a:r>
              <a:r>
                <a:rPr kumimoji="1" lang="en-US" altLang="ja-JP" sz="1050" baseline="30000" dirty="0">
                  <a:latin typeface="メイリオ" panose="020B0604030504040204" pitchFamily="50" charset="-128"/>
                  <a:ea typeface="メイリオ" panose="020B0604030504040204" pitchFamily="50" charset="-128"/>
                </a:rPr>
                <a:t>1</a:t>
              </a:r>
              <a:r>
                <a:rPr kumimoji="1" lang="ja-JP" altLang="en-US" sz="1050" dirty="0">
                  <a:latin typeface="メイリオ" panose="020B0604030504040204" pitchFamily="50" charset="-128"/>
                  <a:ea typeface="メイリオ" panose="020B0604030504040204" pitchFamily="50" charset="-128"/>
                </a:rPr>
                <a:t>。</a:t>
              </a:r>
            </a:p>
          </p:txBody>
        </p:sp>
        <p:grpSp>
          <p:nvGrpSpPr>
            <p:cNvPr id="89" name="グループ化 88">
              <a:extLst>
                <a:ext uri="{FF2B5EF4-FFF2-40B4-BE49-F238E27FC236}">
                  <a16:creationId xmlns:a16="http://schemas.microsoft.com/office/drawing/2014/main" id="{37EA83FF-D3FD-4AA1-A1F0-9EF5AAF42B67}"/>
                </a:ext>
              </a:extLst>
            </p:cNvPr>
            <p:cNvGrpSpPr/>
            <p:nvPr/>
          </p:nvGrpSpPr>
          <p:grpSpPr>
            <a:xfrm>
              <a:off x="279000" y="8029777"/>
              <a:ext cx="6607612" cy="488706"/>
              <a:chOff x="279000" y="7863920"/>
              <a:chExt cx="6607612" cy="488706"/>
            </a:xfrm>
          </p:grpSpPr>
          <p:sp>
            <p:nvSpPr>
              <p:cNvPr id="90" name="テキスト ボックス 89">
                <a:extLst>
                  <a:ext uri="{FF2B5EF4-FFF2-40B4-BE49-F238E27FC236}">
                    <a16:creationId xmlns:a16="http://schemas.microsoft.com/office/drawing/2014/main" id="{E67212A1-82DA-41CC-B0B4-3CB73535EAD1}"/>
                  </a:ext>
                </a:extLst>
              </p:cNvPr>
              <p:cNvSpPr txBox="1"/>
              <p:nvPr/>
            </p:nvSpPr>
            <p:spPr>
              <a:xfrm>
                <a:off x="4584840" y="7863920"/>
                <a:ext cx="2301772" cy="226591"/>
              </a:xfrm>
              <a:prstGeom prst="rect">
                <a:avLst/>
              </a:prstGeom>
              <a:noFill/>
            </p:spPr>
            <p:txBody>
              <a:bodyPr wrap="square" lIns="36000" tIns="36000" rIns="36000" bIns="36000" rtlCol="0" anchor="t" anchorCtr="0">
                <a:noAutofit/>
              </a:bodyPr>
              <a:lstStyle/>
              <a:p>
                <a:pPr>
                  <a:spcBef>
                    <a:spcPts val="0"/>
                  </a:spcBef>
                  <a:buSzPct val="100000"/>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以下は下から選択して下さい</a:t>
                </a:r>
              </a:p>
            </p:txBody>
          </p:sp>
          <p:sp>
            <p:nvSpPr>
              <p:cNvPr id="91" name="テキスト ボックス 90">
                <a:extLst>
                  <a:ext uri="{FF2B5EF4-FFF2-40B4-BE49-F238E27FC236}">
                    <a16:creationId xmlns:a16="http://schemas.microsoft.com/office/drawing/2014/main" id="{64F3B429-9D74-47C4-94B1-4E0B688A7661}"/>
                  </a:ext>
                </a:extLst>
              </p:cNvPr>
              <p:cNvSpPr txBox="1"/>
              <p:nvPr/>
            </p:nvSpPr>
            <p:spPr>
              <a:xfrm>
                <a:off x="279000" y="8059933"/>
                <a:ext cx="6300000" cy="292693"/>
              </a:xfrm>
              <a:prstGeom prst="rect">
                <a:avLst/>
              </a:prstGeom>
              <a:noFill/>
            </p:spPr>
            <p:txBody>
              <a:bodyPr wrap="square" lIns="36000" tIns="36000" rIns="36000" bIns="36000" rtlCol="0" anchor="t" anchorCtr="0">
                <a:noAutofit/>
              </a:bodyPr>
              <a:lstStyle/>
              <a:p>
                <a:pPr>
                  <a:spcBef>
                    <a:spcPts val="0"/>
                  </a:spcBef>
                  <a:buSzPct val="100000"/>
                  <a:tabLst>
                    <a:tab pos="450850" algn="l"/>
                    <a:tab pos="1168400" algn="l"/>
                  </a:tabLst>
                </a:pPr>
                <a:r>
                  <a:rPr kumimoji="1" lang="en-US" altLang="ja-JP" sz="900" dirty="0">
                    <a:latin typeface="メイリオ" panose="020B0604030504040204" pitchFamily="50" charset="-128"/>
                    <a:ea typeface="メイリオ" panose="020B0604030504040204" pitchFamily="50" charset="-128"/>
                  </a:rPr>
                  <a:t>	□ docomo.ne.jp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ezweb.ne.jp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i.softbank.jp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softbank.ne.jp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yahoo.co.jp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gmail.com</a:t>
                </a:r>
              </a:p>
              <a:p>
                <a:pPr>
                  <a:spcBef>
                    <a:spcPts val="0"/>
                  </a:spcBef>
                  <a:buSzPct val="100000"/>
                  <a:tabLst>
                    <a:tab pos="450850" algn="l"/>
                    <a:tab pos="1168400" algn="l"/>
                  </a:tabLst>
                </a:pPr>
                <a:r>
                  <a:rPr kumimoji="1" lang="en-US" altLang="ja-JP" sz="900" dirty="0">
                    <a:latin typeface="メイリオ" panose="020B0604030504040204" pitchFamily="50" charset="-128"/>
                    <a:ea typeface="メイリオ" panose="020B0604030504040204" pitchFamily="50" charset="-128"/>
                  </a:rPr>
                  <a:t>	□ </a:t>
                </a:r>
                <a:r>
                  <a:rPr kumimoji="1" lang="ja-JP" altLang="en-US" sz="900" dirty="0">
                    <a:latin typeface="メイリオ" panose="020B0604030504040204" pitchFamily="50" charset="-128"/>
                    <a:ea typeface="メイリオ" panose="020B0604030504040204" pitchFamily="50" charset="-128"/>
                  </a:rPr>
                  <a:t>その他（　　　　　　　　　　　　　　　　）</a:t>
                </a:r>
              </a:p>
            </p:txBody>
          </p:sp>
          <p:cxnSp>
            <p:nvCxnSpPr>
              <p:cNvPr id="92" name="直線コネクタ 91">
                <a:extLst>
                  <a:ext uri="{FF2B5EF4-FFF2-40B4-BE49-F238E27FC236}">
                    <a16:creationId xmlns:a16="http://schemas.microsoft.com/office/drawing/2014/main" id="{1AC62810-40B9-4303-9B7D-587DA3E800FB}"/>
                  </a:ext>
                </a:extLst>
              </p:cNvPr>
              <p:cNvCxnSpPr/>
              <p:nvPr/>
            </p:nvCxnSpPr>
            <p:spPr>
              <a:xfrm>
                <a:off x="719990" y="8046796"/>
                <a:ext cx="3888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
        <p:nvSpPr>
          <p:cNvPr id="93" name="右矢印 37">
            <a:extLst>
              <a:ext uri="{FF2B5EF4-FFF2-40B4-BE49-F238E27FC236}">
                <a16:creationId xmlns:a16="http://schemas.microsoft.com/office/drawing/2014/main" id="{7E17A5A4-A580-4C8C-A69D-AAB74203BC29}"/>
              </a:ext>
            </a:extLst>
          </p:cNvPr>
          <p:cNvSpPr/>
          <p:nvPr/>
        </p:nvSpPr>
        <p:spPr bwMode="gray">
          <a:xfrm>
            <a:off x="3352832" y="5479998"/>
            <a:ext cx="144000" cy="238016"/>
          </a:xfrm>
          <a:prstGeom prst="rightArrow">
            <a:avLst/>
          </a:prstGeom>
          <a:solidFill>
            <a:schemeClr val="tx2"/>
          </a:solidFill>
          <a:ln w="12700" algn="ctr">
            <a:solidFill>
              <a:schemeClr val="tx2"/>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p>
        </p:txBody>
      </p:sp>
      <p:grpSp>
        <p:nvGrpSpPr>
          <p:cNvPr id="10" name="グループ化 9">
            <a:extLst>
              <a:ext uri="{FF2B5EF4-FFF2-40B4-BE49-F238E27FC236}">
                <a16:creationId xmlns:a16="http://schemas.microsoft.com/office/drawing/2014/main" id="{4E1D8C15-D18B-4D0F-A513-89FBD76FC38E}"/>
              </a:ext>
            </a:extLst>
          </p:cNvPr>
          <p:cNvGrpSpPr/>
          <p:nvPr/>
        </p:nvGrpSpPr>
        <p:grpSpPr>
          <a:xfrm>
            <a:off x="243000" y="3379843"/>
            <a:ext cx="4410136" cy="486395"/>
            <a:chOff x="243000" y="3453918"/>
            <a:chExt cx="4410136" cy="486395"/>
          </a:xfrm>
        </p:grpSpPr>
        <p:sp>
          <p:nvSpPr>
            <p:cNvPr id="54" name="角丸四角形 56">
              <a:extLst>
                <a:ext uri="{FF2B5EF4-FFF2-40B4-BE49-F238E27FC236}">
                  <a16:creationId xmlns:a16="http://schemas.microsoft.com/office/drawing/2014/main" id="{59AAA48F-F1A3-42E6-81DE-6BADBAF8DC4B}"/>
                </a:ext>
              </a:extLst>
            </p:cNvPr>
            <p:cNvSpPr/>
            <p:nvPr/>
          </p:nvSpPr>
          <p:spPr bwMode="gray">
            <a:xfrm>
              <a:off x="270664" y="3453918"/>
              <a:ext cx="4140000" cy="180000"/>
            </a:xfrm>
            <a:prstGeom prst="roundRect">
              <a:avLst/>
            </a:prstGeom>
            <a:solidFill>
              <a:srgbClr val="FF6E0B"/>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en-US" altLang="ja-JP" sz="1100" b="1" dirty="0">
                  <a:solidFill>
                    <a:schemeClr val="bg1"/>
                  </a:solidFill>
                  <a:latin typeface="メイリオ" panose="020B0604030504040204" pitchFamily="50" charset="-128"/>
                  <a:ea typeface="メイリオ" panose="020B0604030504040204" pitchFamily="50" charset="-128"/>
                </a:rPr>
                <a:t>3</a:t>
              </a:r>
              <a:r>
                <a:rPr kumimoji="1" lang="ja-JP" altLang="en-US" sz="1100" b="1" dirty="0">
                  <a:solidFill>
                    <a:schemeClr val="bg1"/>
                  </a:solidFill>
                  <a:latin typeface="メイリオ" panose="020B0604030504040204" pitchFamily="50" charset="-128"/>
                  <a:ea typeface="メイリオ" panose="020B0604030504040204" pitchFamily="50" charset="-128"/>
                </a:rPr>
                <a:t>．これまでのウォームビズ実施状況について</a:t>
              </a:r>
            </a:p>
          </p:txBody>
        </p:sp>
        <p:sp>
          <p:nvSpPr>
            <p:cNvPr id="61" name="テキスト ボックス 60">
              <a:extLst>
                <a:ext uri="{FF2B5EF4-FFF2-40B4-BE49-F238E27FC236}">
                  <a16:creationId xmlns:a16="http://schemas.microsoft.com/office/drawing/2014/main" id="{D92BF2B6-1E45-435F-B6E3-9516B21A7587}"/>
                </a:ext>
              </a:extLst>
            </p:cNvPr>
            <p:cNvSpPr txBox="1"/>
            <p:nvPr/>
          </p:nvSpPr>
          <p:spPr>
            <a:xfrm>
              <a:off x="243000" y="3673460"/>
              <a:ext cx="4410136" cy="266853"/>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1050" dirty="0">
                  <a:latin typeface="メイリオ" panose="020B0604030504040204" pitchFamily="50" charset="-128"/>
                  <a:ea typeface="メイリオ" panose="020B0604030504040204" pitchFamily="50" charset="-128"/>
                </a:rPr>
                <a:t>◆</a:t>
              </a:r>
              <a:r>
                <a:rPr kumimoji="1" lang="en-US" altLang="ja-JP" sz="105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現在のウォームビズ（就業時における暖房温度緩和（室温</a:t>
              </a:r>
              <a:r>
                <a:rPr kumimoji="1" lang="en-US" altLang="ja-JP" sz="1050" dirty="0">
                  <a:latin typeface="メイリオ" panose="020B0604030504040204" pitchFamily="50" charset="-128"/>
                  <a:ea typeface="メイリオ" panose="020B0604030504040204" pitchFamily="50" charset="-128"/>
                </a:rPr>
                <a:t>20℃</a:t>
              </a:r>
              <a:r>
                <a:rPr kumimoji="1" lang="ja-JP" altLang="en-US" sz="1050" dirty="0">
                  <a:latin typeface="メイリオ" panose="020B0604030504040204" pitchFamily="50" charset="-128"/>
                  <a:ea typeface="メイリオ" panose="020B0604030504040204" pitchFamily="50" charset="-128"/>
                </a:rPr>
                <a:t>）、</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tabLst>
                  <a:tab pos="182563" algn="l"/>
                </a:tabLst>
              </a:pPr>
              <a:r>
                <a:rPr kumimoji="1" lang="ja-JP" altLang="en-US" sz="1050" dirty="0">
                  <a:latin typeface="メイリオ" panose="020B0604030504040204" pitchFamily="50" charset="-128"/>
                  <a:ea typeface="メイリオ" panose="020B0604030504040204" pitchFamily="50" charset="-128"/>
                </a:rPr>
                <a:t>　 その温度に適した服装）の実施状況についてお聞かせください。</a:t>
              </a:r>
            </a:p>
          </p:txBody>
        </p:sp>
      </p:grpSp>
      <p:sp>
        <p:nvSpPr>
          <p:cNvPr id="18" name="正方形/長方形 17">
            <a:extLst>
              <a:ext uri="{FF2B5EF4-FFF2-40B4-BE49-F238E27FC236}">
                <a16:creationId xmlns:a16="http://schemas.microsoft.com/office/drawing/2014/main" id="{9BB9AA69-7495-4C11-8E06-2FDE25908ACE}"/>
              </a:ext>
            </a:extLst>
          </p:cNvPr>
          <p:cNvSpPr/>
          <p:nvPr/>
        </p:nvSpPr>
        <p:spPr bwMode="gray">
          <a:xfrm>
            <a:off x="736544" y="2860983"/>
            <a:ext cx="3088500" cy="148847"/>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ja-JP" altLang="en-US" sz="1000" dirty="0">
                <a:latin typeface="メイリオ" panose="020B0604030504040204" pitchFamily="50" charset="-128"/>
                <a:ea typeface="メイリオ" panose="020B0604030504040204" pitchFamily="50" charset="-128"/>
              </a:rPr>
              <a:t>□ ほぼ／すべて在宅勤務</a:t>
            </a:r>
            <a:r>
              <a:rPr kumimoji="1" lang="ja-JP" altLang="en-US" sz="800" dirty="0">
                <a:latin typeface="メイリオ" panose="020B0604030504040204" pitchFamily="50" charset="-128"/>
                <a:ea typeface="メイリオ" panose="020B0604030504040204" pitchFamily="50" charset="-128"/>
              </a:rPr>
              <a:t>（</a:t>
            </a:r>
            <a:r>
              <a:rPr kumimoji="1" lang="en-US" altLang="ja-JP" sz="800" dirty="0">
                <a:latin typeface="メイリオ" panose="020B0604030504040204" pitchFamily="50" charset="-128"/>
                <a:ea typeface="メイリオ" panose="020B0604030504040204" pitchFamily="50" charset="-128"/>
              </a:rPr>
              <a:t>Q3</a:t>
            </a:r>
            <a:r>
              <a:rPr kumimoji="1" lang="ja-JP" altLang="en-US" sz="800" dirty="0">
                <a:latin typeface="メイリオ" panose="020B0604030504040204" pitchFamily="50" charset="-128"/>
                <a:ea typeface="メイリオ" panose="020B0604030504040204" pitchFamily="50" charset="-128"/>
              </a:rPr>
              <a:t>では「自宅」欄のみに回答）</a:t>
            </a:r>
            <a:endParaRPr kumimoji="1" lang="ja-JP" altLang="en-US" sz="1000" dirty="0">
              <a:latin typeface="メイリオ" panose="020B0604030504040204" pitchFamily="50" charset="-128"/>
              <a:ea typeface="メイリオ" panose="020B0604030504040204" pitchFamily="50" charset="-128"/>
            </a:endParaRPr>
          </a:p>
        </p:txBody>
      </p:sp>
      <p:sp>
        <p:nvSpPr>
          <p:cNvPr id="94" name="正方形/長方形 93">
            <a:extLst>
              <a:ext uri="{FF2B5EF4-FFF2-40B4-BE49-F238E27FC236}">
                <a16:creationId xmlns:a16="http://schemas.microsoft.com/office/drawing/2014/main" id="{EF8C1E3A-1F58-49E7-98E4-3651F8472229}"/>
              </a:ext>
            </a:extLst>
          </p:cNvPr>
          <p:cNvSpPr/>
          <p:nvPr/>
        </p:nvSpPr>
        <p:spPr bwMode="gray">
          <a:xfrm>
            <a:off x="736544" y="3020660"/>
            <a:ext cx="4140000" cy="148847"/>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ja-JP" altLang="en-US" sz="1000" dirty="0">
                <a:latin typeface="メイリオ" panose="020B0604030504040204" pitchFamily="50" charset="-128"/>
                <a:ea typeface="メイリオ" panose="020B0604030504040204" pitchFamily="50" charset="-128"/>
              </a:rPr>
              <a:t>□ 職場・在宅勤務を併用している</a:t>
            </a:r>
            <a:r>
              <a:rPr kumimoji="1" lang="ja-JP" altLang="en-US" sz="800" dirty="0">
                <a:latin typeface="メイリオ" panose="020B0604030504040204" pitchFamily="50" charset="-128"/>
                <a:ea typeface="メイリオ" panose="020B0604030504040204" pitchFamily="50" charset="-128"/>
              </a:rPr>
              <a:t>（</a:t>
            </a:r>
            <a:r>
              <a:rPr kumimoji="1" lang="en-US" altLang="ja-JP" sz="800" dirty="0">
                <a:latin typeface="メイリオ" panose="020B0604030504040204" pitchFamily="50" charset="-128"/>
                <a:ea typeface="メイリオ" panose="020B0604030504040204" pitchFamily="50" charset="-128"/>
              </a:rPr>
              <a:t>Q3</a:t>
            </a:r>
            <a:r>
              <a:rPr kumimoji="1" lang="ja-JP" altLang="en-US" sz="800" dirty="0">
                <a:latin typeface="メイリオ" panose="020B0604030504040204" pitchFamily="50" charset="-128"/>
                <a:ea typeface="メイリオ" panose="020B0604030504040204" pitchFamily="50" charset="-128"/>
              </a:rPr>
              <a:t>では「職場」欄「自宅」欄両方に回答）</a:t>
            </a:r>
            <a:endParaRPr kumimoji="1" lang="ja-JP" altLang="en-US" sz="1000" dirty="0">
              <a:latin typeface="メイリオ" panose="020B0604030504040204" pitchFamily="50" charset="-128"/>
              <a:ea typeface="メイリオ" panose="020B0604030504040204" pitchFamily="50" charset="-128"/>
            </a:endParaRPr>
          </a:p>
        </p:txBody>
      </p:sp>
      <p:sp>
        <p:nvSpPr>
          <p:cNvPr id="95" name="正方形/長方形 94">
            <a:extLst>
              <a:ext uri="{FF2B5EF4-FFF2-40B4-BE49-F238E27FC236}">
                <a16:creationId xmlns:a16="http://schemas.microsoft.com/office/drawing/2014/main" id="{FEFAF158-ADB2-4066-B04D-B565DD854EF7}"/>
              </a:ext>
            </a:extLst>
          </p:cNvPr>
          <p:cNvSpPr/>
          <p:nvPr/>
        </p:nvSpPr>
        <p:spPr bwMode="gray">
          <a:xfrm>
            <a:off x="736544" y="3180338"/>
            <a:ext cx="4140000" cy="148847"/>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ja-JP" altLang="en-US" sz="1000" dirty="0">
                <a:latin typeface="メイリオ" panose="020B0604030504040204" pitchFamily="50" charset="-128"/>
                <a:ea typeface="メイリオ" panose="020B0604030504040204" pitchFamily="50" charset="-128"/>
              </a:rPr>
              <a:t>□ 職場のみ（在宅勤務は実施していない）</a:t>
            </a:r>
            <a:r>
              <a:rPr kumimoji="1" lang="ja-JP" altLang="en-US" sz="800" dirty="0">
                <a:latin typeface="メイリオ" panose="020B0604030504040204" pitchFamily="50" charset="-128"/>
                <a:ea typeface="メイリオ" panose="020B0604030504040204" pitchFamily="50" charset="-128"/>
              </a:rPr>
              <a:t>（</a:t>
            </a:r>
            <a:r>
              <a:rPr kumimoji="1" lang="en-US" altLang="ja-JP" sz="800" dirty="0">
                <a:latin typeface="メイリオ" panose="020B0604030504040204" pitchFamily="50" charset="-128"/>
                <a:ea typeface="メイリオ" panose="020B0604030504040204" pitchFamily="50" charset="-128"/>
              </a:rPr>
              <a:t>Q3</a:t>
            </a:r>
            <a:r>
              <a:rPr kumimoji="1" lang="ja-JP" altLang="en-US" sz="800" dirty="0">
                <a:latin typeface="メイリオ" panose="020B0604030504040204" pitchFamily="50" charset="-128"/>
                <a:ea typeface="メイリオ" panose="020B0604030504040204" pitchFamily="50" charset="-128"/>
              </a:rPr>
              <a:t>では「職場」欄のみに回答）</a:t>
            </a:r>
            <a:endParaRPr kumimoji="1" lang="ja-JP" altLang="en-US" sz="1000" dirty="0">
              <a:latin typeface="メイリオ" panose="020B0604030504040204" pitchFamily="50" charset="-128"/>
              <a:ea typeface="メイリオ" panose="020B0604030504040204" pitchFamily="50" charset="-128"/>
            </a:endParaRPr>
          </a:p>
        </p:txBody>
      </p:sp>
      <p:sp>
        <p:nvSpPr>
          <p:cNvPr id="96" name="正方形/長方形 95">
            <a:extLst>
              <a:ext uri="{FF2B5EF4-FFF2-40B4-BE49-F238E27FC236}">
                <a16:creationId xmlns:a16="http://schemas.microsoft.com/office/drawing/2014/main" id="{B77F5102-641A-440E-ACB0-717DD890E7CF}"/>
              </a:ext>
            </a:extLst>
          </p:cNvPr>
          <p:cNvSpPr/>
          <p:nvPr/>
        </p:nvSpPr>
        <p:spPr bwMode="gray">
          <a:xfrm>
            <a:off x="4910127" y="3627224"/>
            <a:ext cx="448779" cy="158049"/>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en-US" altLang="ja-JP" sz="1050" dirty="0">
              <a:latin typeface="メイリオ" panose="020B0604030504040204" pitchFamily="50" charset="-128"/>
              <a:ea typeface="メイリオ" panose="020B0604030504040204" pitchFamily="50" charset="-128"/>
            </a:endParaRPr>
          </a:p>
          <a:p>
            <a:pPr algn="ctr">
              <a:buFont typeface="Wingdings 2" pitchFamily="18" charset="2"/>
              <a:buNone/>
            </a:pPr>
            <a:r>
              <a:rPr kumimoji="1" lang="ja-JP" altLang="en-US" sz="1050" dirty="0">
                <a:latin typeface="メイリオ" panose="020B0604030504040204" pitchFamily="50" charset="-128"/>
                <a:ea typeface="メイリオ" panose="020B0604030504040204" pitchFamily="50" charset="-128"/>
              </a:rPr>
              <a:t>職場</a:t>
            </a:r>
          </a:p>
        </p:txBody>
      </p:sp>
      <p:sp>
        <p:nvSpPr>
          <p:cNvPr id="97" name="正方形/長方形 96">
            <a:extLst>
              <a:ext uri="{FF2B5EF4-FFF2-40B4-BE49-F238E27FC236}">
                <a16:creationId xmlns:a16="http://schemas.microsoft.com/office/drawing/2014/main" id="{37E597E2-F666-4A3E-B279-5085D7D4A356}"/>
              </a:ext>
            </a:extLst>
          </p:cNvPr>
          <p:cNvSpPr/>
          <p:nvPr/>
        </p:nvSpPr>
        <p:spPr bwMode="gray">
          <a:xfrm>
            <a:off x="5863846" y="3627224"/>
            <a:ext cx="448779" cy="158049"/>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en-US" altLang="ja-JP" sz="1050" dirty="0">
              <a:latin typeface="メイリオ" panose="020B0604030504040204" pitchFamily="50" charset="-128"/>
              <a:ea typeface="メイリオ" panose="020B0604030504040204" pitchFamily="50" charset="-128"/>
            </a:endParaRPr>
          </a:p>
          <a:p>
            <a:pPr algn="ctr">
              <a:buFont typeface="Wingdings 2" pitchFamily="18" charset="2"/>
              <a:buNone/>
            </a:pPr>
            <a:r>
              <a:rPr kumimoji="1" lang="ja-JP" altLang="en-US" sz="1050" dirty="0">
                <a:latin typeface="メイリオ" panose="020B0604030504040204" pitchFamily="50" charset="-128"/>
                <a:ea typeface="メイリオ" panose="020B0604030504040204" pitchFamily="50" charset="-128"/>
              </a:rPr>
              <a:t>自宅</a:t>
            </a:r>
          </a:p>
        </p:txBody>
      </p:sp>
      <p:cxnSp>
        <p:nvCxnSpPr>
          <p:cNvPr id="21" name="コネクタ: カギ線 20">
            <a:extLst>
              <a:ext uri="{FF2B5EF4-FFF2-40B4-BE49-F238E27FC236}">
                <a16:creationId xmlns:a16="http://schemas.microsoft.com/office/drawing/2014/main" id="{259B1350-0FB5-44E4-9A8D-422B006555AA}"/>
              </a:ext>
            </a:extLst>
          </p:cNvPr>
          <p:cNvCxnSpPr>
            <a:cxnSpLocks/>
            <a:stCxn id="18" idx="3"/>
            <a:endCxn id="97" idx="0"/>
          </p:cNvCxnSpPr>
          <p:nvPr/>
        </p:nvCxnSpPr>
        <p:spPr>
          <a:xfrm>
            <a:off x="3825044" y="2935407"/>
            <a:ext cx="2263192" cy="691817"/>
          </a:xfrm>
          <a:prstGeom prst="bentConnector2">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8" name="コネクタ: カギ線 97">
            <a:extLst>
              <a:ext uri="{FF2B5EF4-FFF2-40B4-BE49-F238E27FC236}">
                <a16:creationId xmlns:a16="http://schemas.microsoft.com/office/drawing/2014/main" id="{91B10B20-F9B1-4FF3-A8E6-E76232D5EE16}"/>
              </a:ext>
            </a:extLst>
          </p:cNvPr>
          <p:cNvCxnSpPr>
            <a:cxnSpLocks/>
            <a:stCxn id="94" idx="3"/>
            <a:endCxn id="96" idx="0"/>
          </p:cNvCxnSpPr>
          <p:nvPr/>
        </p:nvCxnSpPr>
        <p:spPr>
          <a:xfrm>
            <a:off x="4876544" y="3095084"/>
            <a:ext cx="257973" cy="532140"/>
          </a:xfrm>
          <a:prstGeom prst="bentConnector2">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コネクタ: カギ線 105">
            <a:extLst>
              <a:ext uri="{FF2B5EF4-FFF2-40B4-BE49-F238E27FC236}">
                <a16:creationId xmlns:a16="http://schemas.microsoft.com/office/drawing/2014/main" id="{4C0CAB2A-4F5F-467C-B099-14CF0420EFC5}"/>
              </a:ext>
            </a:extLst>
          </p:cNvPr>
          <p:cNvCxnSpPr>
            <a:cxnSpLocks/>
            <a:stCxn id="95" idx="3"/>
            <a:endCxn id="96" idx="0"/>
          </p:cNvCxnSpPr>
          <p:nvPr/>
        </p:nvCxnSpPr>
        <p:spPr>
          <a:xfrm>
            <a:off x="4876544" y="3254762"/>
            <a:ext cx="257973" cy="372462"/>
          </a:xfrm>
          <a:prstGeom prst="bentConnector2">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コネクタ: カギ線 108">
            <a:extLst>
              <a:ext uri="{FF2B5EF4-FFF2-40B4-BE49-F238E27FC236}">
                <a16:creationId xmlns:a16="http://schemas.microsoft.com/office/drawing/2014/main" id="{9D5E65F4-9C82-4E97-841B-035A271D7785}"/>
              </a:ext>
            </a:extLst>
          </p:cNvPr>
          <p:cNvCxnSpPr>
            <a:cxnSpLocks/>
            <a:stCxn id="94" idx="3"/>
            <a:endCxn id="97" idx="0"/>
          </p:cNvCxnSpPr>
          <p:nvPr/>
        </p:nvCxnSpPr>
        <p:spPr>
          <a:xfrm>
            <a:off x="4876544" y="3095084"/>
            <a:ext cx="1211692" cy="532140"/>
          </a:xfrm>
          <a:prstGeom prst="bentConnector2">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59" name="図 58">
            <a:extLst>
              <a:ext uri="{FF2B5EF4-FFF2-40B4-BE49-F238E27FC236}">
                <a16:creationId xmlns:a16="http://schemas.microsoft.com/office/drawing/2014/main" id="{14F59D57-EE81-48BD-BB08-ADC549FBF526}"/>
              </a:ext>
            </a:extLst>
          </p:cNvPr>
          <p:cNvPicPr>
            <a:picLocks noChangeAspect="1"/>
          </p:cNvPicPr>
          <p:nvPr/>
        </p:nvPicPr>
        <p:blipFill>
          <a:blip r:embed="rId8"/>
          <a:stretch>
            <a:fillRect/>
          </a:stretch>
        </p:blipFill>
        <p:spPr>
          <a:xfrm>
            <a:off x="484095" y="296319"/>
            <a:ext cx="1522356" cy="504000"/>
          </a:xfrm>
          <a:prstGeom prst="rect">
            <a:avLst/>
          </a:prstGeom>
        </p:spPr>
      </p:pic>
      <p:sp>
        <p:nvSpPr>
          <p:cNvPr id="62" name="テキスト ボックス 61">
            <a:extLst>
              <a:ext uri="{FF2B5EF4-FFF2-40B4-BE49-F238E27FC236}">
                <a16:creationId xmlns:a16="http://schemas.microsoft.com/office/drawing/2014/main" id="{EFFB0727-E93A-446A-BFAB-04E455AC457A}"/>
              </a:ext>
            </a:extLst>
          </p:cNvPr>
          <p:cNvSpPr txBox="1"/>
          <p:nvPr/>
        </p:nvSpPr>
        <p:spPr>
          <a:xfrm>
            <a:off x="278999" y="5692423"/>
            <a:ext cx="3060000" cy="216000"/>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en-US" altLang="ja-JP" sz="860" dirty="0">
                <a:latin typeface="メイリオ" panose="020B0604030504040204" pitchFamily="50" charset="-128"/>
                <a:ea typeface="メイリオ" panose="020B0604030504040204" pitchFamily="50" charset="-128"/>
              </a:rPr>
              <a:t>Q3</a:t>
            </a:r>
            <a:r>
              <a:rPr kumimoji="1" lang="ja-JP" altLang="en-US" sz="860" dirty="0">
                <a:latin typeface="メイリオ" panose="020B0604030504040204" pitchFamily="50" charset="-128"/>
                <a:ea typeface="メイリオ" panose="020B0604030504040204" pitchFamily="50" charset="-128"/>
              </a:rPr>
              <a:t>で「ウォームビズを行うことができない」</a:t>
            </a:r>
            <a:r>
              <a:rPr kumimoji="1" lang="ja-JP" altLang="en-US" sz="860" b="1" u="sng" dirty="0">
                <a:latin typeface="メイリオ" panose="020B0604030504040204" pitchFamily="50" charset="-128"/>
                <a:ea typeface="メイリオ" panose="020B0604030504040204" pitchFamily="50" charset="-128"/>
              </a:rPr>
              <a:t>以外</a:t>
            </a:r>
            <a:r>
              <a:rPr kumimoji="1" lang="ja-JP" altLang="en-US" sz="860" dirty="0">
                <a:latin typeface="メイリオ" panose="020B0604030504040204" pitchFamily="50" charset="-128"/>
                <a:ea typeface="メイリオ" panose="020B0604030504040204" pitchFamily="50" charset="-128"/>
              </a:rPr>
              <a:t>を選択された方にお尋ねします。</a:t>
            </a:r>
            <a:endParaRPr kumimoji="1" lang="en-US" altLang="ja-JP" sz="860" dirty="0">
              <a:latin typeface="メイリオ" panose="020B0604030504040204" pitchFamily="50" charset="-128"/>
              <a:ea typeface="メイリオ" panose="020B0604030504040204" pitchFamily="50" charset="-128"/>
            </a:endParaRPr>
          </a:p>
          <a:p>
            <a:pPr>
              <a:spcBef>
                <a:spcPts val="0"/>
              </a:spcBef>
              <a:buSzPct val="100000"/>
              <a:tabLst>
                <a:tab pos="182563" algn="l"/>
              </a:tabLst>
            </a:pPr>
            <a:endParaRPr kumimoji="1" lang="en-US" altLang="ja-JP" sz="860" dirty="0">
              <a:latin typeface="メイリオ" panose="020B0604030504040204" pitchFamily="50" charset="-128"/>
              <a:ea typeface="メイリオ" panose="020B0604030504040204" pitchFamily="50" charset="-128"/>
            </a:endParaRPr>
          </a:p>
        </p:txBody>
      </p:sp>
      <p:sp>
        <p:nvSpPr>
          <p:cNvPr id="53" name="正方形/長方形 52">
            <a:extLst>
              <a:ext uri="{FF2B5EF4-FFF2-40B4-BE49-F238E27FC236}">
                <a16:creationId xmlns:a16="http://schemas.microsoft.com/office/drawing/2014/main" id="{2869DEE9-D7AD-4253-A0FB-199E0BFB0E81}"/>
              </a:ext>
            </a:extLst>
          </p:cNvPr>
          <p:cNvSpPr/>
          <p:nvPr/>
        </p:nvSpPr>
        <p:spPr bwMode="gray">
          <a:xfrm>
            <a:off x="6501320" y="-3411"/>
            <a:ext cx="360000" cy="144000"/>
          </a:xfrm>
          <a:prstGeom prst="rect">
            <a:avLst/>
          </a:prstGeom>
          <a:solidFill>
            <a:schemeClr val="accent1"/>
          </a:solidFill>
          <a:ln w="12700" algn="ctr">
            <a:solidFill>
              <a:schemeClr val="accent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050" b="1" dirty="0">
                <a:solidFill>
                  <a:schemeClr val="bg1"/>
                </a:solidFill>
              </a:rPr>
              <a:t>追加</a:t>
            </a:r>
          </a:p>
        </p:txBody>
      </p:sp>
    </p:spTree>
    <p:extLst>
      <p:ext uri="{BB962C8B-B14F-4D97-AF65-F5344CB8AC3E}">
        <p14:creationId xmlns:p14="http://schemas.microsoft.com/office/powerpoint/2010/main" val="39980399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976" name="think-cell スライド" r:id="rId4" imgW="563" imgH="564" progId="TCLayout.ActiveDocument.1">
                  <p:embed/>
                </p:oleObj>
              </mc:Choice>
              <mc:Fallback>
                <p:oleObj name="think-cell スライド" r:id="rId4" imgW="563" imgH="564" progId="TCLayout.ActiveDocument.1">
                  <p:embed/>
                  <p:pic>
                    <p:nvPicPr>
                      <p:cNvPr id="8" name="オブジェクト 7"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テキスト ボックス 12"/>
          <p:cNvSpPr txBox="1"/>
          <p:nvPr/>
        </p:nvSpPr>
        <p:spPr>
          <a:xfrm>
            <a:off x="189000" y="90173"/>
            <a:ext cx="6480000" cy="195814"/>
          </a:xfrm>
          <a:prstGeom prst="rect">
            <a:avLst/>
          </a:prstGeom>
          <a:noFill/>
        </p:spPr>
        <p:txBody>
          <a:bodyPr wrap="square" lIns="36000" tIns="36000" rIns="36000" bIns="36000" rtlCol="0" anchor="ctr" anchorCtr="0">
            <a:noAutofit/>
          </a:bodyPr>
          <a:lstStyle/>
          <a:p>
            <a:pPr algn="ctr">
              <a:spcBef>
                <a:spcPts val="0"/>
              </a:spcBef>
              <a:buSzPct val="100000"/>
            </a:pPr>
            <a:r>
              <a:rPr kumimoji="1" lang="ja-JP" altLang="en-US" sz="700" dirty="0">
                <a:latin typeface="メイリオ" panose="020B0604030504040204" pitchFamily="50" charset="-128"/>
                <a:ea typeface="メイリオ" panose="020B0604030504040204" pitchFamily="50" charset="-128"/>
              </a:rPr>
              <a:t>本アンケートは、環境省「脱炭素ライフスタイル推進事業の高度化検討等委託業務」の一環で実施しています。</a:t>
            </a:r>
          </a:p>
        </p:txBody>
      </p:sp>
      <p:grpSp>
        <p:nvGrpSpPr>
          <p:cNvPr id="92" name="グループ化 91"/>
          <p:cNvGrpSpPr/>
          <p:nvPr/>
        </p:nvGrpSpPr>
        <p:grpSpPr>
          <a:xfrm>
            <a:off x="279000" y="1052445"/>
            <a:ext cx="6300000" cy="819706"/>
            <a:chOff x="279000" y="769445"/>
            <a:chExt cx="6300000" cy="819706"/>
          </a:xfrm>
        </p:grpSpPr>
        <p:sp>
          <p:nvSpPr>
            <p:cNvPr id="5" name="角丸四角形 4"/>
            <p:cNvSpPr/>
            <p:nvPr/>
          </p:nvSpPr>
          <p:spPr bwMode="gray">
            <a:xfrm>
              <a:off x="279000" y="769445"/>
              <a:ext cx="6300000" cy="252000"/>
            </a:xfrm>
            <a:prstGeom prst="roundRect">
              <a:avLst/>
            </a:prstGeom>
            <a:solidFill>
              <a:srgbClr val="F9A33C"/>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en-US" altLang="ja-JP" sz="1400" b="1" dirty="0">
                  <a:solidFill>
                    <a:schemeClr val="bg1"/>
                  </a:solidFill>
                  <a:latin typeface="メイリオ" panose="020B0604030504040204" pitchFamily="50" charset="-128"/>
                  <a:ea typeface="メイリオ" panose="020B0604030504040204" pitchFamily="50" charset="-128"/>
                </a:rPr>
                <a:t>1</a:t>
              </a:r>
              <a:r>
                <a:rPr kumimoji="1" lang="ja-JP" altLang="en-US" sz="1400" b="1" dirty="0">
                  <a:solidFill>
                    <a:schemeClr val="bg1"/>
                  </a:solidFill>
                  <a:latin typeface="メイリオ" panose="020B0604030504040204" pitchFamily="50" charset="-128"/>
                  <a:ea typeface="メイリオ" panose="020B0604030504040204" pitchFamily="50" charset="-128"/>
                </a:rPr>
                <a:t>．あなたご自身について</a:t>
              </a:r>
            </a:p>
          </p:txBody>
        </p:sp>
        <p:sp>
          <p:nvSpPr>
            <p:cNvPr id="20" name="テキスト ボックス 19"/>
            <p:cNvSpPr txBox="1"/>
            <p:nvPr/>
          </p:nvSpPr>
          <p:spPr>
            <a:xfrm>
              <a:off x="279000" y="1187533"/>
              <a:ext cx="6300000" cy="401618"/>
            </a:xfrm>
            <a:prstGeom prst="rect">
              <a:avLst/>
            </a:prstGeom>
            <a:noFill/>
          </p:spPr>
          <p:txBody>
            <a:bodyPr wrap="square" lIns="36000" tIns="36000" rIns="36000" bIns="36000" rtlCol="0" anchor="t" anchorCtr="0">
              <a:noAutofit/>
            </a:bodyPr>
            <a:lstStyle/>
            <a:p>
              <a:pPr>
                <a:spcBef>
                  <a:spcPts val="400"/>
                </a:spcBef>
                <a:buSzPct val="100000"/>
                <a:tabLst>
                  <a:tab pos="450850" algn="l"/>
                </a:tabLst>
              </a:pPr>
              <a:r>
                <a:rPr kumimoji="1" lang="ja-JP" altLang="en-US" sz="1050" dirty="0">
                  <a:latin typeface="メイリオ" panose="020B0604030504040204" pitchFamily="50" charset="-128"/>
                  <a:ea typeface="メイリオ" panose="020B0604030504040204" pitchFamily="50" charset="-128"/>
                </a:rPr>
                <a:t>性別　</a:t>
              </a:r>
              <a:r>
                <a:rPr kumimoji="1" lang="en-US" altLang="ja-JP" sz="105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 男性　□ 女性　□ その他</a:t>
              </a:r>
              <a:endParaRPr kumimoji="1" lang="en-US" altLang="ja-JP" sz="1050" dirty="0">
                <a:latin typeface="メイリオ" panose="020B0604030504040204" pitchFamily="50" charset="-128"/>
                <a:ea typeface="メイリオ" panose="020B0604030504040204" pitchFamily="50" charset="-128"/>
              </a:endParaRPr>
            </a:p>
            <a:p>
              <a:pPr>
                <a:spcBef>
                  <a:spcPts val="400"/>
                </a:spcBef>
                <a:buSzPct val="100000"/>
                <a:tabLst>
                  <a:tab pos="450850" algn="l"/>
                </a:tabLst>
              </a:pPr>
              <a:r>
                <a:rPr kumimoji="1" lang="ja-JP" altLang="en-US" sz="1050" dirty="0">
                  <a:latin typeface="メイリオ" panose="020B0604030504040204" pitchFamily="50" charset="-128"/>
                  <a:ea typeface="メイリオ" panose="020B0604030504040204" pitchFamily="50" charset="-128"/>
                </a:rPr>
                <a:t>年齢　</a:t>
              </a:r>
              <a:r>
                <a:rPr kumimoji="1" lang="en-US" altLang="ja-JP" sz="105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 </a:t>
              </a:r>
              <a:r>
                <a:rPr kumimoji="1" lang="en-US" altLang="ja-JP" sz="1050" dirty="0">
                  <a:latin typeface="メイリオ" panose="020B0604030504040204" pitchFamily="50" charset="-128"/>
                  <a:ea typeface="メイリオ" panose="020B0604030504040204" pitchFamily="50" charset="-128"/>
                </a:rPr>
                <a:t>10</a:t>
              </a:r>
              <a:r>
                <a:rPr kumimoji="1" lang="ja-JP" altLang="en-US" sz="1050" dirty="0">
                  <a:latin typeface="メイリオ" panose="020B0604030504040204" pitchFamily="50" charset="-128"/>
                  <a:ea typeface="メイリオ" panose="020B0604030504040204" pitchFamily="50" charset="-128"/>
                </a:rPr>
                <a:t>代以下　□ </a:t>
              </a:r>
              <a:r>
                <a:rPr kumimoji="1" lang="en-US" altLang="ja-JP" sz="1050" dirty="0">
                  <a:latin typeface="メイリオ" panose="020B0604030504040204" pitchFamily="50" charset="-128"/>
                  <a:ea typeface="メイリオ" panose="020B0604030504040204" pitchFamily="50" charset="-128"/>
                </a:rPr>
                <a:t>20</a:t>
              </a:r>
              <a:r>
                <a:rPr kumimoji="1" lang="ja-JP" altLang="en-US" sz="1050" dirty="0">
                  <a:latin typeface="メイリオ" panose="020B0604030504040204" pitchFamily="50" charset="-128"/>
                  <a:ea typeface="メイリオ" panose="020B0604030504040204" pitchFamily="50" charset="-128"/>
                </a:rPr>
                <a:t>代　□ </a:t>
              </a:r>
              <a:r>
                <a:rPr kumimoji="1" lang="en-US" altLang="ja-JP" sz="1050" dirty="0">
                  <a:latin typeface="メイリオ" panose="020B0604030504040204" pitchFamily="50" charset="-128"/>
                  <a:ea typeface="メイリオ" panose="020B0604030504040204" pitchFamily="50" charset="-128"/>
                </a:rPr>
                <a:t>30</a:t>
              </a:r>
              <a:r>
                <a:rPr kumimoji="1" lang="ja-JP" altLang="en-US" sz="1050" dirty="0">
                  <a:latin typeface="メイリオ" panose="020B0604030504040204" pitchFamily="50" charset="-128"/>
                  <a:ea typeface="メイリオ" panose="020B0604030504040204" pitchFamily="50" charset="-128"/>
                </a:rPr>
                <a:t>代　□ </a:t>
              </a:r>
              <a:r>
                <a:rPr kumimoji="1" lang="en-US" altLang="ja-JP" sz="1050" dirty="0">
                  <a:latin typeface="メイリオ" panose="020B0604030504040204" pitchFamily="50" charset="-128"/>
                  <a:ea typeface="メイリオ" panose="020B0604030504040204" pitchFamily="50" charset="-128"/>
                </a:rPr>
                <a:t>40</a:t>
              </a:r>
              <a:r>
                <a:rPr kumimoji="1" lang="ja-JP" altLang="en-US" sz="1050" dirty="0">
                  <a:latin typeface="メイリオ" panose="020B0604030504040204" pitchFamily="50" charset="-128"/>
                  <a:ea typeface="メイリオ" panose="020B0604030504040204" pitchFamily="50" charset="-128"/>
                </a:rPr>
                <a:t>代　□ </a:t>
              </a:r>
              <a:r>
                <a:rPr kumimoji="1" lang="en-US" altLang="ja-JP" sz="1050" dirty="0">
                  <a:latin typeface="メイリオ" panose="020B0604030504040204" pitchFamily="50" charset="-128"/>
                  <a:ea typeface="メイリオ" panose="020B0604030504040204" pitchFamily="50" charset="-128"/>
                </a:rPr>
                <a:t>50</a:t>
              </a:r>
              <a:r>
                <a:rPr kumimoji="1" lang="ja-JP" altLang="en-US" sz="1050" dirty="0">
                  <a:latin typeface="メイリオ" panose="020B0604030504040204" pitchFamily="50" charset="-128"/>
                  <a:ea typeface="メイリオ" panose="020B0604030504040204" pitchFamily="50" charset="-128"/>
                </a:rPr>
                <a:t>代　□ </a:t>
              </a:r>
              <a:r>
                <a:rPr kumimoji="1" lang="en-US" altLang="ja-JP" sz="1050" dirty="0">
                  <a:latin typeface="メイリオ" panose="020B0604030504040204" pitchFamily="50" charset="-128"/>
                  <a:ea typeface="メイリオ" panose="020B0604030504040204" pitchFamily="50" charset="-128"/>
                </a:rPr>
                <a:t>60</a:t>
              </a:r>
              <a:r>
                <a:rPr kumimoji="1" lang="ja-JP" altLang="en-US" sz="1050" dirty="0">
                  <a:latin typeface="メイリオ" panose="020B0604030504040204" pitchFamily="50" charset="-128"/>
                  <a:ea typeface="メイリオ" panose="020B0604030504040204" pitchFamily="50" charset="-128"/>
                </a:rPr>
                <a:t>代　□ </a:t>
              </a:r>
              <a:r>
                <a:rPr kumimoji="1" lang="en-US" altLang="ja-JP" sz="1050" dirty="0">
                  <a:latin typeface="メイリオ" panose="020B0604030504040204" pitchFamily="50" charset="-128"/>
                  <a:ea typeface="メイリオ" panose="020B0604030504040204" pitchFamily="50" charset="-128"/>
                </a:rPr>
                <a:t>70</a:t>
              </a:r>
              <a:r>
                <a:rPr kumimoji="1" lang="ja-JP" altLang="en-US" sz="1050" dirty="0">
                  <a:latin typeface="メイリオ" panose="020B0604030504040204" pitchFamily="50" charset="-128"/>
                  <a:ea typeface="メイリオ" panose="020B0604030504040204" pitchFamily="50" charset="-128"/>
                </a:rPr>
                <a:t>代以上</a:t>
              </a:r>
              <a:endParaRPr kumimoji="1" lang="en-US" altLang="ja-JP" sz="1050" dirty="0">
                <a:latin typeface="メイリオ" panose="020B0604030504040204" pitchFamily="50" charset="-128"/>
                <a:ea typeface="メイリオ" panose="020B0604030504040204" pitchFamily="50" charset="-128"/>
              </a:endParaRPr>
            </a:p>
          </p:txBody>
        </p:sp>
      </p:grpSp>
      <p:grpSp>
        <p:nvGrpSpPr>
          <p:cNvPr id="105" name="グループ化 104"/>
          <p:cNvGrpSpPr/>
          <p:nvPr/>
        </p:nvGrpSpPr>
        <p:grpSpPr>
          <a:xfrm>
            <a:off x="279000" y="2283771"/>
            <a:ext cx="6372000" cy="1964437"/>
            <a:chOff x="279000" y="3657329"/>
            <a:chExt cx="6372000" cy="1964437"/>
          </a:xfrm>
        </p:grpSpPr>
        <p:sp>
          <p:nvSpPr>
            <p:cNvPr id="65" name="右矢印 64"/>
            <p:cNvSpPr/>
            <p:nvPr/>
          </p:nvSpPr>
          <p:spPr bwMode="gray">
            <a:xfrm>
              <a:off x="3325766" y="3664321"/>
              <a:ext cx="206467" cy="238016"/>
            </a:xfrm>
            <a:prstGeom prst="rightArrow">
              <a:avLst/>
            </a:prstGeom>
            <a:solidFill>
              <a:schemeClr val="tx2"/>
            </a:solidFill>
            <a:ln w="12700" algn="ctr">
              <a:solidFill>
                <a:schemeClr val="tx2"/>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kumimoji="1" lang="ja-JP" altLang="en-US" sz="1200" dirty="0"/>
            </a:p>
          </p:txBody>
        </p:sp>
        <p:grpSp>
          <p:nvGrpSpPr>
            <p:cNvPr id="103" name="グループ化 102"/>
            <p:cNvGrpSpPr/>
            <p:nvPr/>
          </p:nvGrpSpPr>
          <p:grpSpPr>
            <a:xfrm>
              <a:off x="279000" y="3657329"/>
              <a:ext cx="6372000" cy="1964437"/>
              <a:chOff x="279000" y="3714348"/>
              <a:chExt cx="6372000" cy="1964437"/>
            </a:xfrm>
          </p:grpSpPr>
          <p:sp>
            <p:nvSpPr>
              <p:cNvPr id="59" name="テキスト ボックス 58"/>
              <p:cNvSpPr txBox="1"/>
              <p:nvPr/>
            </p:nvSpPr>
            <p:spPr>
              <a:xfrm>
                <a:off x="279000" y="4681293"/>
                <a:ext cx="3024000" cy="997492"/>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すでに購入済み　➡</a:t>
                </a:r>
                <a:r>
                  <a:rPr kumimoji="1" lang="en-US" altLang="ja-JP" sz="1050" dirty="0">
                    <a:latin typeface="メイリオ" panose="020B0604030504040204" pitchFamily="50" charset="-128"/>
                    <a:ea typeface="メイリオ" panose="020B0604030504040204" pitchFamily="50" charset="-128"/>
                  </a:rPr>
                  <a:t>Q3</a:t>
                </a:r>
                <a:r>
                  <a:rPr kumimoji="1" lang="ja-JP" altLang="en-US" sz="1050" dirty="0">
                    <a:latin typeface="メイリオ" panose="020B0604030504040204" pitchFamily="50" charset="-128"/>
                    <a:ea typeface="メイリオ" panose="020B0604030504040204" pitchFamily="50" charset="-128"/>
                  </a:rPr>
                  <a:t>を飛ばす</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機会があれば購入したいと思っていた</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興味はあったが、購入対象ではなかった</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興味が無かった</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a:t>
                </a:r>
                <a:r>
                  <a:rPr kumimoji="1" lang="en-US" altLang="ja-JP" sz="1050" dirty="0">
                    <a:latin typeface="メイリオ" panose="020B0604030504040204" pitchFamily="50" charset="-128"/>
                    <a:ea typeface="メイリオ" panose="020B0604030504040204" pitchFamily="50" charset="-128"/>
                  </a:rPr>
                  <a:t>LED</a:t>
                </a:r>
                <a:r>
                  <a:rPr kumimoji="1" lang="ja-JP" altLang="en-US" sz="1050" dirty="0">
                    <a:latin typeface="メイリオ" panose="020B0604030504040204" pitchFamily="50" charset="-128"/>
                    <a:ea typeface="メイリオ" panose="020B0604030504040204" pitchFamily="50" charset="-128"/>
                  </a:rPr>
                  <a:t>照明のことを知らなかった</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わからない</a:t>
                </a:r>
              </a:p>
            </p:txBody>
          </p:sp>
          <p:grpSp>
            <p:nvGrpSpPr>
              <p:cNvPr id="94" name="グループ化 93"/>
              <p:cNvGrpSpPr/>
              <p:nvPr/>
            </p:nvGrpSpPr>
            <p:grpSpPr>
              <a:xfrm>
                <a:off x="279000" y="3714348"/>
                <a:ext cx="6372000" cy="645476"/>
                <a:chOff x="279000" y="3714348"/>
                <a:chExt cx="6372000" cy="645476"/>
              </a:xfrm>
            </p:grpSpPr>
            <p:sp>
              <p:nvSpPr>
                <p:cNvPr id="7" name="角丸四角形 6"/>
                <p:cNvSpPr/>
                <p:nvPr/>
              </p:nvSpPr>
              <p:spPr bwMode="gray">
                <a:xfrm>
                  <a:off x="279000" y="3714348"/>
                  <a:ext cx="3024000" cy="252000"/>
                </a:xfrm>
                <a:prstGeom prst="roundRect">
                  <a:avLst/>
                </a:prstGeom>
                <a:solidFill>
                  <a:srgbClr val="F9A33C"/>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en-US" altLang="ja-JP" sz="1400" b="1" dirty="0">
                      <a:solidFill>
                        <a:schemeClr val="bg1"/>
                      </a:solidFill>
                      <a:latin typeface="メイリオ" panose="020B0604030504040204" pitchFamily="50" charset="-128"/>
                      <a:ea typeface="メイリオ" panose="020B0604030504040204" pitchFamily="50" charset="-128"/>
                    </a:rPr>
                    <a:t>2</a:t>
                  </a:r>
                  <a:r>
                    <a:rPr kumimoji="1" lang="ja-JP" altLang="en-US" sz="1400" b="1" dirty="0">
                      <a:solidFill>
                        <a:schemeClr val="bg1"/>
                      </a:solidFill>
                      <a:latin typeface="メイリオ" panose="020B0604030504040204" pitchFamily="50" charset="-128"/>
                      <a:ea typeface="メイリオ" panose="020B0604030504040204" pitchFamily="50" charset="-128"/>
                    </a:rPr>
                    <a:t>．これまでの検討状況について</a:t>
                  </a:r>
                </a:p>
              </p:txBody>
            </p:sp>
            <p:sp>
              <p:nvSpPr>
                <p:cNvPr id="57" name="角丸四角形 56"/>
                <p:cNvSpPr/>
                <p:nvPr/>
              </p:nvSpPr>
              <p:spPr bwMode="gray">
                <a:xfrm>
                  <a:off x="3555000" y="3714348"/>
                  <a:ext cx="3024000" cy="252000"/>
                </a:xfrm>
                <a:prstGeom prst="roundRect">
                  <a:avLst/>
                </a:prstGeom>
                <a:solidFill>
                  <a:srgbClr val="F9A33C"/>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en-US" altLang="ja-JP" sz="1400" b="1" dirty="0">
                      <a:solidFill>
                        <a:schemeClr val="bg1"/>
                      </a:solidFill>
                      <a:latin typeface="メイリオ" panose="020B0604030504040204" pitchFamily="50" charset="-128"/>
                      <a:ea typeface="メイリオ" panose="020B0604030504040204" pitchFamily="50" charset="-128"/>
                    </a:rPr>
                    <a:t>3</a:t>
                  </a:r>
                  <a:r>
                    <a:rPr kumimoji="1" lang="ja-JP" altLang="en-US" sz="1400" b="1" dirty="0">
                      <a:solidFill>
                        <a:schemeClr val="bg1"/>
                      </a:solidFill>
                      <a:latin typeface="メイリオ" panose="020B0604030504040204" pitchFamily="50" charset="-128"/>
                      <a:ea typeface="メイリオ" panose="020B0604030504040204" pitchFamily="50" charset="-128"/>
                    </a:rPr>
                    <a:t>．今後の購入意向について</a:t>
                  </a:r>
                </a:p>
              </p:txBody>
            </p:sp>
            <p:sp>
              <p:nvSpPr>
                <p:cNvPr id="58" name="テキスト ボックス 57"/>
                <p:cNvSpPr txBox="1"/>
                <p:nvPr/>
              </p:nvSpPr>
              <p:spPr>
                <a:xfrm>
                  <a:off x="279000" y="4133233"/>
                  <a:ext cx="3024000" cy="226591"/>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	</a:t>
                  </a:r>
                  <a:r>
                    <a:rPr kumimoji="1" lang="ja-JP" altLang="en-US" sz="1200" b="1" u="sng" dirty="0">
                      <a:latin typeface="メイリオ" panose="020B0604030504040204" pitchFamily="50" charset="-128"/>
                      <a:ea typeface="メイリオ" panose="020B0604030504040204" pitchFamily="50" charset="-128"/>
                    </a:rPr>
                    <a:t>イベント前</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LED</a:t>
                  </a:r>
                  <a:r>
                    <a:rPr kumimoji="1" lang="ja-JP" altLang="en-US" sz="1200" dirty="0">
                      <a:latin typeface="メイリオ" panose="020B0604030504040204" pitchFamily="50" charset="-128"/>
                      <a:ea typeface="メイリオ" panose="020B0604030504040204" pitchFamily="50" charset="-128"/>
                    </a:rPr>
                    <a:t>照明に興味がありましたか（</a:t>
                  </a:r>
                  <a:r>
                    <a:rPr kumimoji="1" lang="en-US" altLang="ja-JP" sz="1200" dirty="0">
                      <a:latin typeface="メイリオ" panose="020B0604030504040204" pitchFamily="50" charset="-128"/>
                      <a:ea typeface="メイリオ" panose="020B0604030504040204" pitchFamily="50" charset="-128"/>
                    </a:rPr>
                    <a:t>1</a:t>
                  </a:r>
                  <a:r>
                    <a:rPr kumimoji="1" lang="ja-JP" altLang="en-US" sz="1200" dirty="0">
                      <a:latin typeface="メイリオ" panose="020B0604030504040204" pitchFamily="50" charset="-128"/>
                      <a:ea typeface="メイリオ" panose="020B0604030504040204" pitchFamily="50" charset="-128"/>
                    </a:rPr>
                    <a:t>つ回答）。</a:t>
                  </a:r>
                </a:p>
              </p:txBody>
            </p:sp>
            <p:sp>
              <p:nvSpPr>
                <p:cNvPr id="66" name="テキスト ボックス 65"/>
                <p:cNvSpPr txBox="1"/>
                <p:nvPr/>
              </p:nvSpPr>
              <p:spPr>
                <a:xfrm>
                  <a:off x="3555000" y="4133233"/>
                  <a:ext cx="3096000" cy="226591"/>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	</a:t>
                  </a:r>
                  <a:r>
                    <a:rPr kumimoji="1" lang="ja-JP" altLang="en-US" sz="1200" b="1" u="sng" dirty="0">
                      <a:latin typeface="メイリオ" panose="020B0604030504040204" pitchFamily="50" charset="-128"/>
                      <a:ea typeface="メイリオ" panose="020B0604030504040204" pitchFamily="50" charset="-128"/>
                    </a:rPr>
                    <a:t>イベントに参加されて</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LED</a:t>
                  </a:r>
                  <a:r>
                    <a:rPr kumimoji="1" lang="ja-JP" altLang="en-US" sz="1200" dirty="0">
                      <a:latin typeface="メイリオ" panose="020B0604030504040204" pitchFamily="50" charset="-128"/>
                      <a:ea typeface="メイリオ" panose="020B0604030504040204" pitchFamily="50" charset="-128"/>
                    </a:rPr>
                    <a:t>照明を</a:t>
                  </a:r>
                  <a:br>
                    <a:rPr kumimoji="1" lang="en-US" altLang="ja-JP" sz="1200" dirty="0">
                      <a:latin typeface="メイリオ" panose="020B0604030504040204" pitchFamily="50" charset="-128"/>
                      <a:ea typeface="メイリオ" panose="020B0604030504040204" pitchFamily="50" charset="-128"/>
                    </a:rPr>
                  </a:br>
                  <a:r>
                    <a:rPr kumimoji="1" lang="en-US" altLang="ja-JP" sz="1200" dirty="0">
                      <a:latin typeface="メイリオ" panose="020B0604030504040204" pitchFamily="50" charset="-128"/>
                      <a:ea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rPr>
                    <a:t>購入したいと思いましたか（</a:t>
                  </a:r>
                  <a:r>
                    <a:rPr kumimoji="1" lang="en-US" altLang="ja-JP" sz="1200" dirty="0">
                      <a:latin typeface="メイリオ" panose="020B0604030504040204" pitchFamily="50" charset="-128"/>
                      <a:ea typeface="メイリオ" panose="020B0604030504040204" pitchFamily="50" charset="-128"/>
                    </a:rPr>
                    <a:t>1</a:t>
                  </a:r>
                  <a:r>
                    <a:rPr kumimoji="1" lang="ja-JP" altLang="en-US" sz="1200" dirty="0">
                      <a:latin typeface="メイリオ" panose="020B0604030504040204" pitchFamily="50" charset="-128"/>
                      <a:ea typeface="メイリオ" panose="020B0604030504040204" pitchFamily="50" charset="-128"/>
                    </a:rPr>
                    <a:t>つ回答）。</a:t>
                  </a:r>
                </a:p>
              </p:txBody>
            </p:sp>
          </p:grpSp>
          <p:sp>
            <p:nvSpPr>
              <p:cNvPr id="67" name="テキスト ボックス 66"/>
              <p:cNvSpPr txBox="1"/>
              <p:nvPr/>
            </p:nvSpPr>
            <p:spPr>
              <a:xfrm>
                <a:off x="3555000" y="4681293"/>
                <a:ext cx="3024000" cy="997492"/>
              </a:xfrm>
              <a:prstGeom prst="rect">
                <a:avLst/>
              </a:prstGeom>
              <a:noFill/>
            </p:spPr>
            <p:txBody>
              <a:bodyPr wrap="square" lIns="36000" tIns="36000" rIns="36000" bIns="36000" rtlCol="0" anchor="t" anchorCtr="0">
                <a:noAutofit/>
              </a:bodyPr>
              <a:lstStyle/>
              <a:p>
                <a:pPr>
                  <a:spcBef>
                    <a:spcPts val="200"/>
                  </a:spcBef>
                  <a:buSzPct val="100000"/>
                </a:pPr>
                <a:r>
                  <a:rPr kumimoji="1" lang="ja-JP" altLang="en-US" sz="1050" dirty="0">
                    <a:latin typeface="メイリオ" panose="020B0604030504040204" pitchFamily="50" charset="-128"/>
                    <a:ea typeface="メイリオ" panose="020B0604030504040204" pitchFamily="50" charset="-128"/>
                  </a:rPr>
                  <a:t>□ 機会があれば購入したいと思う</a:t>
                </a:r>
                <a:endParaRPr kumimoji="1" lang="en-US" altLang="ja-JP" sz="1050" dirty="0">
                  <a:latin typeface="メイリオ" panose="020B0604030504040204" pitchFamily="50" charset="-128"/>
                  <a:ea typeface="メイリオ" panose="020B0604030504040204" pitchFamily="50" charset="-128"/>
                </a:endParaRPr>
              </a:p>
              <a:p>
                <a:pPr>
                  <a:spcBef>
                    <a:spcPts val="200"/>
                  </a:spcBef>
                  <a:buSzPct val="100000"/>
                </a:pPr>
                <a:r>
                  <a:rPr kumimoji="1" lang="ja-JP" altLang="en-US" sz="1050" dirty="0">
                    <a:latin typeface="メイリオ" panose="020B0604030504040204" pitchFamily="50" charset="-128"/>
                    <a:ea typeface="メイリオ" panose="020B0604030504040204" pitchFamily="50" charset="-128"/>
                  </a:rPr>
                  <a:t>□ 興味はあるが、購入対象には入らない</a:t>
                </a:r>
                <a:endParaRPr kumimoji="1" lang="en-US" altLang="ja-JP" sz="1050" dirty="0">
                  <a:latin typeface="メイリオ" panose="020B0604030504040204" pitchFamily="50" charset="-128"/>
                  <a:ea typeface="メイリオ" panose="020B0604030504040204" pitchFamily="50" charset="-128"/>
                </a:endParaRPr>
              </a:p>
              <a:p>
                <a:pPr>
                  <a:spcBef>
                    <a:spcPts val="200"/>
                  </a:spcBef>
                  <a:buSzPct val="100000"/>
                </a:pPr>
                <a:r>
                  <a:rPr kumimoji="1" lang="ja-JP" altLang="en-US" sz="1050" dirty="0">
                    <a:latin typeface="メイリオ" panose="020B0604030504040204" pitchFamily="50" charset="-128"/>
                    <a:ea typeface="メイリオ" panose="020B0604030504040204" pitchFamily="50" charset="-128"/>
                  </a:rPr>
                  <a:t>□ 興味がない</a:t>
                </a:r>
                <a:endParaRPr kumimoji="1" lang="en-US" altLang="ja-JP" sz="1050" dirty="0">
                  <a:latin typeface="メイリオ" panose="020B0604030504040204" pitchFamily="50" charset="-128"/>
                  <a:ea typeface="メイリオ" panose="020B0604030504040204" pitchFamily="50" charset="-128"/>
                </a:endParaRPr>
              </a:p>
              <a:p>
                <a:pPr>
                  <a:spcBef>
                    <a:spcPts val="200"/>
                  </a:spcBef>
                  <a:buSzPct val="100000"/>
                </a:pPr>
                <a:r>
                  <a:rPr kumimoji="1" lang="ja-JP" altLang="en-US" sz="1050" dirty="0">
                    <a:latin typeface="メイリオ" panose="020B0604030504040204" pitchFamily="50" charset="-128"/>
                    <a:ea typeface="メイリオ" panose="020B0604030504040204" pitchFamily="50" charset="-128"/>
                  </a:rPr>
                  <a:t>□ わからない</a:t>
                </a:r>
                <a:endParaRPr kumimoji="1" lang="en-US" altLang="ja-JP" sz="1050" dirty="0">
                  <a:latin typeface="メイリオ" panose="020B0604030504040204" pitchFamily="50" charset="-128"/>
                  <a:ea typeface="メイリオ" panose="020B0604030504040204" pitchFamily="50" charset="-128"/>
                </a:endParaRPr>
              </a:p>
            </p:txBody>
          </p:sp>
        </p:grpSp>
      </p:grpSp>
      <p:grpSp>
        <p:nvGrpSpPr>
          <p:cNvPr id="15" name="グループ化 14">
            <a:extLst>
              <a:ext uri="{FF2B5EF4-FFF2-40B4-BE49-F238E27FC236}">
                <a16:creationId xmlns:a16="http://schemas.microsoft.com/office/drawing/2014/main" id="{05911D1A-3B38-40C6-82F7-0F4F20FB96B7}"/>
              </a:ext>
            </a:extLst>
          </p:cNvPr>
          <p:cNvGrpSpPr/>
          <p:nvPr/>
        </p:nvGrpSpPr>
        <p:grpSpPr>
          <a:xfrm>
            <a:off x="278999" y="7450246"/>
            <a:ext cx="6300001" cy="1045367"/>
            <a:chOff x="278999" y="7576019"/>
            <a:chExt cx="6300001" cy="1045367"/>
          </a:xfrm>
        </p:grpSpPr>
        <p:sp>
          <p:nvSpPr>
            <p:cNvPr id="10" name="角丸四角形 9"/>
            <p:cNvSpPr/>
            <p:nvPr/>
          </p:nvSpPr>
          <p:spPr bwMode="gray">
            <a:xfrm>
              <a:off x="279000" y="7576019"/>
              <a:ext cx="6300000" cy="252000"/>
            </a:xfrm>
            <a:prstGeom prst="roundRect">
              <a:avLst/>
            </a:prstGeom>
            <a:solidFill>
              <a:srgbClr val="F9A33C"/>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en-US" altLang="ja-JP" sz="1400" b="1" dirty="0">
                  <a:solidFill>
                    <a:schemeClr val="bg1"/>
                  </a:solidFill>
                  <a:latin typeface="メイリオ" panose="020B0604030504040204" pitchFamily="50" charset="-128"/>
                  <a:ea typeface="メイリオ" panose="020B0604030504040204" pitchFamily="50" charset="-128"/>
                </a:rPr>
                <a:t>5</a:t>
              </a:r>
              <a:r>
                <a:rPr kumimoji="1" lang="ja-JP" altLang="en-US" sz="1400" b="1" dirty="0">
                  <a:solidFill>
                    <a:schemeClr val="bg1"/>
                  </a:solidFill>
                  <a:latin typeface="メイリオ" panose="020B0604030504040204" pitchFamily="50" charset="-128"/>
                  <a:ea typeface="メイリオ" panose="020B0604030504040204" pitchFamily="50" charset="-128"/>
                </a:rPr>
                <a:t>．追跡アンケートへのご協力のお願い</a:t>
              </a:r>
            </a:p>
          </p:txBody>
        </p:sp>
        <p:sp>
          <p:nvSpPr>
            <p:cNvPr id="60" name="テキスト ボックス 59"/>
            <p:cNvSpPr txBox="1"/>
            <p:nvPr/>
          </p:nvSpPr>
          <p:spPr>
            <a:xfrm>
              <a:off x="278999" y="7822753"/>
              <a:ext cx="6300000" cy="226591"/>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WEB</a:t>
              </a:r>
              <a:r>
                <a:rPr kumimoji="1" lang="ja-JP" altLang="en-US" sz="1200" dirty="0">
                  <a:latin typeface="メイリオ" panose="020B0604030504040204" pitchFamily="50" charset="-128"/>
                  <a:ea typeface="メイリオ" panose="020B0604030504040204" pitchFamily="50" charset="-128"/>
                </a:rPr>
                <a:t>アンケート実施のためメールアドレスをご記入ください</a:t>
              </a:r>
              <a:r>
                <a:rPr kumimoji="1" lang="ja-JP" altLang="en-US" sz="1200" baseline="30000" dirty="0">
                  <a:latin typeface="メイリオ" panose="020B0604030504040204" pitchFamily="50" charset="-128"/>
                  <a:ea typeface="メイリオ" panose="020B0604030504040204" pitchFamily="50" charset="-128"/>
                </a:rPr>
                <a:t>*</a:t>
              </a:r>
              <a:r>
                <a:rPr kumimoji="1" lang="en-US" altLang="ja-JP" sz="1200" baseline="30000" dirty="0">
                  <a:latin typeface="メイリオ" panose="020B0604030504040204" pitchFamily="50" charset="-128"/>
                  <a:ea typeface="メイリオ" panose="020B0604030504040204" pitchFamily="50" charset="-128"/>
                </a:rPr>
                <a:t>1</a:t>
              </a:r>
              <a:r>
                <a:rPr kumimoji="1" lang="ja-JP" altLang="en-US" sz="1200" dirty="0">
                  <a:latin typeface="メイリオ" panose="020B0604030504040204" pitchFamily="50" charset="-128"/>
                  <a:ea typeface="メイリオ" panose="020B0604030504040204" pitchFamily="50" charset="-128"/>
                </a:rPr>
                <a:t>。</a:t>
              </a:r>
            </a:p>
          </p:txBody>
        </p:sp>
        <p:grpSp>
          <p:nvGrpSpPr>
            <p:cNvPr id="77" name="グループ化 76"/>
            <p:cNvGrpSpPr/>
            <p:nvPr/>
          </p:nvGrpSpPr>
          <p:grpSpPr>
            <a:xfrm>
              <a:off x="278999" y="8051443"/>
              <a:ext cx="6300001" cy="569943"/>
              <a:chOff x="278999" y="7885586"/>
              <a:chExt cx="6300001" cy="569943"/>
            </a:xfrm>
          </p:grpSpPr>
          <p:sp>
            <p:nvSpPr>
              <p:cNvPr id="62" name="テキスト ボックス 61"/>
              <p:cNvSpPr txBox="1"/>
              <p:nvPr/>
            </p:nvSpPr>
            <p:spPr>
              <a:xfrm>
                <a:off x="4268892" y="7885586"/>
                <a:ext cx="2301772" cy="226591"/>
              </a:xfrm>
              <a:prstGeom prst="rect">
                <a:avLst/>
              </a:prstGeom>
              <a:noFill/>
            </p:spPr>
            <p:txBody>
              <a:bodyPr wrap="square" lIns="36000" tIns="36000" rIns="36000" bIns="36000" rtlCol="0" anchor="t" anchorCtr="0">
                <a:noAutofit/>
              </a:bodyPr>
              <a:lstStyle/>
              <a:p>
                <a:pPr>
                  <a:spcBef>
                    <a:spcPts val="0"/>
                  </a:spcBef>
                  <a:buSzPct val="100000"/>
                </a:pPr>
                <a:r>
                  <a:rPr kumimoji="1" lang="en-US" altLang="ja-JP" sz="105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以下は下から選択して下さい</a:t>
                </a:r>
              </a:p>
            </p:txBody>
          </p:sp>
          <p:sp>
            <p:nvSpPr>
              <p:cNvPr id="63" name="テキスト ボックス 62"/>
              <p:cNvSpPr txBox="1"/>
              <p:nvPr/>
            </p:nvSpPr>
            <p:spPr>
              <a:xfrm>
                <a:off x="279000" y="8162836"/>
                <a:ext cx="6300000" cy="292693"/>
              </a:xfrm>
              <a:prstGeom prst="rect">
                <a:avLst/>
              </a:prstGeom>
              <a:noFill/>
            </p:spPr>
            <p:txBody>
              <a:bodyPr wrap="square" lIns="36000" tIns="36000" rIns="36000" bIns="36000" rtlCol="0" anchor="t" anchorCtr="0">
                <a:noAutofit/>
              </a:bodyPr>
              <a:lstStyle/>
              <a:p>
                <a:pPr>
                  <a:spcBef>
                    <a:spcPts val="0"/>
                  </a:spcBef>
                  <a:buSzPct val="100000"/>
                  <a:tabLst>
                    <a:tab pos="1168400" algn="l"/>
                  </a:tabLst>
                </a:pPr>
                <a:r>
                  <a:rPr kumimoji="1" lang="en-US" altLang="ja-JP" sz="900" dirty="0">
                    <a:latin typeface="メイリオ" panose="020B0604030504040204" pitchFamily="50" charset="-128"/>
                    <a:ea typeface="メイリオ" panose="020B0604030504040204" pitchFamily="50" charset="-128"/>
                  </a:rPr>
                  <a:t>□ docomo.ne.jp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ezweb.ne.jp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i.softbank.jp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softbank.ne.jp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yahoo.co.jp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gmail.com</a:t>
                </a:r>
              </a:p>
              <a:p>
                <a:pPr>
                  <a:spcBef>
                    <a:spcPts val="0"/>
                  </a:spcBef>
                  <a:buSzPct val="100000"/>
                  <a:tabLst>
                    <a:tab pos="1168400" algn="l"/>
                  </a:tabLst>
                </a:pPr>
                <a:r>
                  <a:rPr kumimoji="1" lang="en-US" altLang="ja-JP" sz="900" dirty="0">
                    <a:latin typeface="メイリオ" panose="020B0604030504040204" pitchFamily="50" charset="-128"/>
                    <a:ea typeface="メイリオ" panose="020B0604030504040204" pitchFamily="50" charset="-128"/>
                  </a:rPr>
                  <a:t>□ </a:t>
                </a:r>
                <a:r>
                  <a:rPr kumimoji="1" lang="ja-JP" altLang="en-US" sz="900" dirty="0">
                    <a:latin typeface="メイリオ" panose="020B0604030504040204" pitchFamily="50" charset="-128"/>
                    <a:ea typeface="メイリオ" panose="020B0604030504040204" pitchFamily="50" charset="-128"/>
                  </a:rPr>
                  <a:t>その他（　　　　　　　　　　　　　　　　）</a:t>
                </a:r>
              </a:p>
            </p:txBody>
          </p:sp>
          <p:cxnSp>
            <p:nvCxnSpPr>
              <p:cNvPr id="69" name="直線コネクタ 68"/>
              <p:cNvCxnSpPr/>
              <p:nvPr/>
            </p:nvCxnSpPr>
            <p:spPr>
              <a:xfrm>
                <a:off x="278999" y="8112177"/>
                <a:ext cx="398989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4" name="グループ化 3">
            <a:extLst>
              <a:ext uri="{FF2B5EF4-FFF2-40B4-BE49-F238E27FC236}">
                <a16:creationId xmlns:a16="http://schemas.microsoft.com/office/drawing/2014/main" id="{30861A9D-1E8E-4CAF-BA2E-52DE32C66206}"/>
              </a:ext>
            </a:extLst>
          </p:cNvPr>
          <p:cNvGrpSpPr/>
          <p:nvPr/>
        </p:nvGrpSpPr>
        <p:grpSpPr>
          <a:xfrm>
            <a:off x="279000" y="4659828"/>
            <a:ext cx="6319301" cy="2378799"/>
            <a:chOff x="279000" y="5541622"/>
            <a:chExt cx="6319301" cy="2378799"/>
          </a:xfrm>
        </p:grpSpPr>
        <p:sp>
          <p:nvSpPr>
            <p:cNvPr id="71" name="テキスト ボックス 70"/>
            <p:cNvSpPr txBox="1"/>
            <p:nvPr/>
          </p:nvSpPr>
          <p:spPr>
            <a:xfrm>
              <a:off x="287338" y="6618052"/>
              <a:ext cx="6300000" cy="1302369"/>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a:t>
              </a:r>
              <a:r>
                <a:rPr kumimoji="1" lang="en-US" altLang="ja-JP" sz="1050" dirty="0">
                  <a:latin typeface="メイリオ" panose="020B0604030504040204" pitchFamily="50" charset="-128"/>
                  <a:ea typeface="メイリオ" panose="020B0604030504040204" pitchFamily="50" charset="-128"/>
                </a:rPr>
                <a:t>CO2</a:t>
              </a:r>
              <a:r>
                <a:rPr kumimoji="1" lang="ja-JP" altLang="en-US" sz="1050" dirty="0">
                  <a:latin typeface="メイリオ" panose="020B0604030504040204" pitchFamily="50" charset="-128"/>
                  <a:ea typeface="メイリオ" panose="020B0604030504040204" pitchFamily="50" charset="-128"/>
                </a:rPr>
                <a:t>の削減に貢献するため</a:t>
              </a: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これまでの照明よりも電気代が安くなると思ったため</a:t>
              </a: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これまでの照明よりも寿命が長いため</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調光・調色機能があるため</a:t>
              </a: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みんな（周りの人）が</a:t>
              </a:r>
              <a:r>
                <a:rPr kumimoji="1" lang="en-US" altLang="ja-JP" sz="1050" dirty="0">
                  <a:latin typeface="メイリオ" panose="020B0604030504040204" pitchFamily="50" charset="-128"/>
                  <a:ea typeface="メイリオ" panose="020B0604030504040204" pitchFamily="50" charset="-128"/>
                </a:rPr>
                <a:t>LED</a:t>
              </a:r>
              <a:r>
                <a:rPr kumimoji="1" lang="ja-JP" altLang="en-US" sz="1050" dirty="0">
                  <a:latin typeface="メイリオ" panose="020B0604030504040204" pitchFamily="50" charset="-128"/>
                  <a:ea typeface="メイリオ" panose="020B0604030504040204" pitchFamily="50" charset="-128"/>
                </a:rPr>
                <a:t>照明を購入しているため</a:t>
              </a: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現在使っている照明が切れた／壊れたため</a:t>
              </a: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その他（具体的に　　　　　　　　　　　　　　　　　　　　　　　　　　　　　　　　　　　　）</a:t>
              </a: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特に理由はない・なんとなく</a:t>
              </a:r>
            </a:p>
          </p:txBody>
        </p:sp>
        <p:sp>
          <p:nvSpPr>
            <p:cNvPr id="9" name="角丸四角形 8"/>
            <p:cNvSpPr/>
            <p:nvPr/>
          </p:nvSpPr>
          <p:spPr bwMode="gray">
            <a:xfrm>
              <a:off x="279000" y="5541622"/>
              <a:ext cx="6300000" cy="252000"/>
            </a:xfrm>
            <a:prstGeom prst="roundRect">
              <a:avLst/>
            </a:prstGeom>
            <a:solidFill>
              <a:srgbClr val="F9A33C"/>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en-US" altLang="ja-JP" sz="1400" b="1" dirty="0">
                  <a:solidFill>
                    <a:schemeClr val="bg1"/>
                  </a:solidFill>
                  <a:latin typeface="メイリオ" panose="020B0604030504040204" pitchFamily="50" charset="-128"/>
                  <a:ea typeface="メイリオ" panose="020B0604030504040204" pitchFamily="50" charset="-128"/>
                </a:rPr>
                <a:t>4</a:t>
              </a:r>
              <a:r>
                <a:rPr kumimoji="1" lang="ja-JP" altLang="en-US" sz="1400" b="1" dirty="0">
                  <a:solidFill>
                    <a:schemeClr val="bg1"/>
                  </a:solidFill>
                  <a:latin typeface="メイリオ" panose="020B0604030504040204" pitchFamily="50" charset="-128"/>
                  <a:ea typeface="メイリオ" panose="020B0604030504040204" pitchFamily="50" charset="-128"/>
                </a:rPr>
                <a:t>．利用／購入意向の理由について</a:t>
              </a:r>
            </a:p>
          </p:txBody>
        </p:sp>
        <p:sp>
          <p:nvSpPr>
            <p:cNvPr id="72" name="テキスト ボックス 71"/>
            <p:cNvSpPr txBox="1"/>
            <p:nvPr/>
          </p:nvSpPr>
          <p:spPr>
            <a:xfrm>
              <a:off x="279000" y="6275718"/>
              <a:ext cx="6300000" cy="242066"/>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rPr>
                <a:t>なぜ、</a:t>
              </a:r>
              <a:r>
                <a:rPr kumimoji="1" lang="en-US" altLang="ja-JP" sz="1200" dirty="0">
                  <a:latin typeface="メイリオ" panose="020B0604030504040204" pitchFamily="50" charset="-128"/>
                  <a:ea typeface="メイリオ" panose="020B0604030504040204" pitchFamily="50" charset="-128"/>
                </a:rPr>
                <a:t>LED</a:t>
              </a:r>
              <a:r>
                <a:rPr kumimoji="1" lang="ja-JP" altLang="en-US" sz="1200" dirty="0">
                  <a:latin typeface="メイリオ" panose="020B0604030504040204" pitchFamily="50" charset="-128"/>
                  <a:ea typeface="メイリオ" panose="020B0604030504040204" pitchFamily="50" charset="-128"/>
                </a:rPr>
                <a:t>照明を購入しましたか／興味を持ちましたか（</a:t>
              </a:r>
              <a:r>
                <a:rPr kumimoji="1" lang="en-US" altLang="ja-JP" sz="1200" dirty="0">
                  <a:latin typeface="メイリオ" panose="020B0604030504040204" pitchFamily="50" charset="-128"/>
                  <a:ea typeface="メイリオ" panose="020B0604030504040204" pitchFamily="50" charset="-128"/>
                </a:rPr>
                <a:t>3</a:t>
              </a:r>
              <a:r>
                <a:rPr kumimoji="1" lang="ja-JP" altLang="en-US" sz="1200" dirty="0">
                  <a:latin typeface="メイリオ" panose="020B0604030504040204" pitchFamily="50" charset="-128"/>
                  <a:ea typeface="メイリオ" panose="020B0604030504040204" pitchFamily="50" charset="-128"/>
                </a:rPr>
                <a:t>つまで）。</a:t>
              </a:r>
            </a:p>
          </p:txBody>
        </p:sp>
        <p:sp>
          <p:nvSpPr>
            <p:cNvPr id="49" name="テキスト ボックス 48"/>
            <p:cNvSpPr txBox="1"/>
            <p:nvPr/>
          </p:nvSpPr>
          <p:spPr>
            <a:xfrm>
              <a:off x="298301" y="5814437"/>
              <a:ext cx="6300000" cy="216000"/>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en-US" altLang="ja-JP" sz="860" dirty="0">
                  <a:latin typeface="メイリオ" panose="020B0604030504040204" pitchFamily="50" charset="-128"/>
                  <a:ea typeface="メイリオ" panose="020B0604030504040204" pitchFamily="50" charset="-128"/>
                </a:rPr>
                <a:t>Q2</a:t>
              </a:r>
              <a:r>
                <a:rPr kumimoji="1" lang="ja-JP" altLang="en-US" sz="860" dirty="0">
                  <a:latin typeface="メイリオ" panose="020B0604030504040204" pitchFamily="50" charset="-128"/>
                  <a:ea typeface="メイリオ" panose="020B0604030504040204" pitchFamily="50" charset="-128"/>
                </a:rPr>
                <a:t>で「すでに購入済み」または、</a:t>
              </a:r>
              <a:endParaRPr kumimoji="1" lang="en-US" altLang="ja-JP" sz="860" dirty="0">
                <a:latin typeface="メイリオ" panose="020B0604030504040204" pitchFamily="50" charset="-128"/>
                <a:ea typeface="メイリオ" panose="020B0604030504040204" pitchFamily="50" charset="-128"/>
              </a:endParaRPr>
            </a:p>
            <a:p>
              <a:pPr>
                <a:spcBef>
                  <a:spcPts val="0"/>
                </a:spcBef>
                <a:buSzPct val="100000"/>
                <a:tabLst>
                  <a:tab pos="182563" algn="l"/>
                </a:tabLst>
              </a:pPr>
              <a:r>
                <a:rPr kumimoji="1" lang="en-US" altLang="ja-JP" sz="860" dirty="0">
                  <a:latin typeface="メイリオ" panose="020B0604030504040204" pitchFamily="50" charset="-128"/>
                  <a:ea typeface="メイリオ" panose="020B0604030504040204" pitchFamily="50" charset="-128"/>
                </a:rPr>
                <a:t>Q3</a:t>
              </a:r>
              <a:r>
                <a:rPr kumimoji="1" lang="ja-JP" altLang="en-US" sz="860" dirty="0">
                  <a:latin typeface="メイリオ" panose="020B0604030504040204" pitchFamily="50" charset="-128"/>
                  <a:ea typeface="メイリオ" panose="020B0604030504040204" pitchFamily="50" charset="-128"/>
                </a:rPr>
                <a:t>で「機会があれば購入したいと思う」「興味はあるが、購入対象には入らない」のいずれかを選択された方にお尋ねします。</a:t>
              </a:r>
              <a:endParaRPr kumimoji="1" lang="en-US" altLang="ja-JP" sz="860" dirty="0">
                <a:latin typeface="メイリオ" panose="020B0604030504040204" pitchFamily="50" charset="-128"/>
                <a:ea typeface="メイリオ" panose="020B0604030504040204" pitchFamily="50" charset="-128"/>
              </a:endParaRPr>
            </a:p>
          </p:txBody>
        </p:sp>
      </p:grpSp>
      <p:grpSp>
        <p:nvGrpSpPr>
          <p:cNvPr id="53" name="グループ化 52">
            <a:extLst>
              <a:ext uri="{FF2B5EF4-FFF2-40B4-BE49-F238E27FC236}">
                <a16:creationId xmlns:a16="http://schemas.microsoft.com/office/drawing/2014/main" id="{3D0CD445-45A2-4A0C-B6EA-30E27FA15630}"/>
              </a:ext>
            </a:extLst>
          </p:cNvPr>
          <p:cNvGrpSpPr/>
          <p:nvPr/>
        </p:nvGrpSpPr>
        <p:grpSpPr>
          <a:xfrm>
            <a:off x="277941" y="8660450"/>
            <a:ext cx="6301059" cy="1127621"/>
            <a:chOff x="277941" y="8660450"/>
            <a:chExt cx="6301059" cy="1127621"/>
          </a:xfrm>
        </p:grpSpPr>
        <p:grpSp>
          <p:nvGrpSpPr>
            <p:cNvPr id="54" name="グループ化 53">
              <a:extLst>
                <a:ext uri="{FF2B5EF4-FFF2-40B4-BE49-F238E27FC236}">
                  <a16:creationId xmlns:a16="http://schemas.microsoft.com/office/drawing/2014/main" id="{5A3DCE95-BB9E-4AA2-82EA-DF6014FCDCF5}"/>
                </a:ext>
              </a:extLst>
            </p:cNvPr>
            <p:cNvGrpSpPr/>
            <p:nvPr/>
          </p:nvGrpSpPr>
          <p:grpSpPr>
            <a:xfrm>
              <a:off x="277941" y="8883574"/>
              <a:ext cx="6301059" cy="904497"/>
              <a:chOff x="277941" y="8883574"/>
              <a:chExt cx="6301059" cy="904497"/>
            </a:xfrm>
          </p:grpSpPr>
          <p:sp>
            <p:nvSpPr>
              <p:cNvPr id="56" name="正方形/長方形 55">
                <a:extLst>
                  <a:ext uri="{FF2B5EF4-FFF2-40B4-BE49-F238E27FC236}">
                    <a16:creationId xmlns:a16="http://schemas.microsoft.com/office/drawing/2014/main" id="{3D579C81-D6E4-4920-96D9-344DFAF82066}"/>
                  </a:ext>
                </a:extLst>
              </p:cNvPr>
              <p:cNvSpPr/>
              <p:nvPr/>
            </p:nvSpPr>
            <p:spPr bwMode="gray">
              <a:xfrm>
                <a:off x="277941" y="8883574"/>
                <a:ext cx="6300000" cy="711361"/>
              </a:xfrm>
              <a:prstGeom prst="rect">
                <a:avLst/>
              </a:prstGeom>
              <a:solidFill>
                <a:schemeClr val="bg1">
                  <a:lumMod val="85000"/>
                </a:schemeClr>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tabLst>
                    <a:tab pos="144000" algn="l"/>
                  </a:tabLst>
                </a:pPr>
                <a:r>
                  <a:rPr kumimoji="1" lang="en-US" altLang="ja-JP" sz="600" dirty="0">
                    <a:ea typeface="メイリオ" panose="020B0604030504040204" pitchFamily="50" charset="-128"/>
                  </a:rPr>
                  <a:t>*1: 	</a:t>
                </a:r>
                <a:r>
                  <a:rPr kumimoji="1" lang="ja-JP" altLang="en-US" sz="600" dirty="0">
                    <a:ea typeface="メイリオ" panose="020B0604030504040204" pitchFamily="50" charset="-128"/>
                  </a:rPr>
                  <a:t>地球温暖化防止にかかる普及啓発活動の改善のため、後日、簡単な</a:t>
                </a:r>
                <a:r>
                  <a:rPr kumimoji="1" lang="en-US" altLang="ja-JP" sz="600" dirty="0">
                    <a:ea typeface="メイリオ" panose="020B0604030504040204" pitchFamily="50" charset="-128"/>
                  </a:rPr>
                  <a:t>WEB</a:t>
                </a:r>
                <a:r>
                  <a:rPr kumimoji="1" lang="ja-JP" altLang="en-US" sz="600" dirty="0">
                    <a:ea typeface="メイリオ" panose="020B0604030504040204" pitchFamily="50" charset="-128"/>
                  </a:rPr>
                  <a:t>アンケートを実施する予定です。ご理解・ご協力をいただけます場合には、アンケートをお送りする</a:t>
                </a:r>
                <a:br>
                  <a:rPr kumimoji="1" lang="en-US" altLang="ja-JP" sz="600" dirty="0">
                    <a:ea typeface="メイリオ" panose="020B0604030504040204" pitchFamily="50" charset="-128"/>
                  </a:rPr>
                </a:b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メールアドレスを上の欄にご記入ください。本</a:t>
                </a:r>
                <a:r>
                  <a:rPr kumimoji="1" lang="en-US" altLang="ja-JP" sz="600" dirty="0">
                    <a:ea typeface="メイリオ" panose="020B0604030504040204" pitchFamily="50" charset="-128"/>
                  </a:rPr>
                  <a:t>WEB</a:t>
                </a:r>
                <a:r>
                  <a:rPr kumimoji="1" lang="ja-JP" altLang="en-US" sz="600" dirty="0">
                    <a:ea typeface="メイリオ" panose="020B0604030504040204" pitchFamily="50" charset="-128"/>
                  </a:rPr>
                  <a:t>アンケートは、環境省事業の一環として、「脱炭素ライフスタイル推進事業の高度化検討等委託業務」受託者が実施します。</a:t>
                </a:r>
                <a:endParaRPr kumimoji="1" lang="en-US" altLang="ja-JP" sz="600" dirty="0">
                  <a:ea typeface="メイリオ" panose="020B0604030504040204" pitchFamily="50" charset="-128"/>
                </a:endParaRPr>
              </a:p>
              <a:p>
                <a:pPr>
                  <a:spcBef>
                    <a:spcPts val="300"/>
                  </a:spcBef>
                  <a:buFont typeface="Wingdings 2" pitchFamily="18" charset="2"/>
                  <a:buNone/>
                  <a:tabLst>
                    <a:tab pos="87313" algn="l"/>
                  </a:tabLst>
                </a:pPr>
                <a:r>
                  <a:rPr kumimoji="1" lang="ja-JP" altLang="en-US" sz="600" dirty="0">
                    <a:ea typeface="メイリオ" panose="020B0604030504040204" pitchFamily="50" charset="-128"/>
                  </a:rPr>
                  <a:t>〇</a:t>
                </a: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迷惑メール防止機能により、</a:t>
                </a:r>
                <a:r>
                  <a:rPr kumimoji="1" lang="en-US" altLang="ja-JP" sz="600" dirty="0">
                    <a:ea typeface="メイリオ" panose="020B0604030504040204" pitchFamily="50" charset="-128"/>
                  </a:rPr>
                  <a:t>WEB</a:t>
                </a:r>
                <a:r>
                  <a:rPr kumimoji="1" lang="ja-JP" altLang="en-US" sz="600" dirty="0">
                    <a:ea typeface="メイリオ" panose="020B0604030504040204" pitchFamily="50" charset="-128"/>
                  </a:rPr>
                  <a:t>アンケートメールが 迷惑メールフォルダやゴミ箱に自動的に振り分けられている可能性があります。一度ご確認頂きますようお願いいたします。</a:t>
                </a:r>
                <a:br>
                  <a:rPr kumimoji="1" lang="en-US" altLang="ja-JP" sz="600" dirty="0">
                    <a:ea typeface="メイリオ" panose="020B0604030504040204" pitchFamily="50" charset="-128"/>
                  </a:rPr>
                </a:b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ご記入いただいたメールアドレス等の個人情報は</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「脱炭素ライフスタイル推進事業の高度化検討等委託業務」において統計･分析処理され</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個別の内容が公表等されることはあり</a:t>
                </a:r>
                <a:br>
                  <a:rPr kumimoji="1" lang="en-US" altLang="ja-JP" sz="600" dirty="0">
                    <a:ea typeface="メイリオ" panose="020B0604030504040204" pitchFamily="50" charset="-128"/>
                  </a:rPr>
                </a:b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ません。また</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個人情報に該当する情報は</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当該業務遂行の目的のみのために利用し</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委託元である環境省</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受託者以外の第三者に開示せず</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厳重に管理します。</a:t>
                </a:r>
                <a:endParaRPr kumimoji="1" lang="en-US" altLang="ja-JP" sz="600" dirty="0">
                  <a:ea typeface="メイリオ" panose="020B0604030504040204" pitchFamily="50" charset="-128"/>
                </a:endParaRPr>
              </a:p>
            </p:txBody>
          </p:sp>
          <p:sp>
            <p:nvSpPr>
              <p:cNvPr id="61" name="テキスト ボックス 60">
                <a:extLst>
                  <a:ext uri="{FF2B5EF4-FFF2-40B4-BE49-F238E27FC236}">
                    <a16:creationId xmlns:a16="http://schemas.microsoft.com/office/drawing/2014/main" id="{EC01A1F5-BE28-4601-B363-920742C67EB1}"/>
                  </a:ext>
                </a:extLst>
              </p:cNvPr>
              <p:cNvSpPr txBox="1"/>
              <p:nvPr/>
            </p:nvSpPr>
            <p:spPr>
              <a:xfrm>
                <a:off x="279000" y="9608071"/>
                <a:ext cx="6300000" cy="180000"/>
              </a:xfrm>
              <a:prstGeom prst="rect">
                <a:avLst/>
              </a:prstGeom>
              <a:noFill/>
            </p:spPr>
            <p:txBody>
              <a:bodyPr wrap="square" lIns="36000" tIns="36000" rIns="36000" bIns="36000" rtlCol="0" anchor="t" anchorCtr="0">
                <a:noAutofit/>
              </a:bodyPr>
              <a:lstStyle/>
              <a:p>
                <a:pPr algn="ctr">
                  <a:spcBef>
                    <a:spcPts val="0"/>
                  </a:spcBef>
                  <a:buSzPct val="100000"/>
                </a:pPr>
                <a:r>
                  <a:rPr kumimoji="1" lang="ja-JP" altLang="en-US" sz="1000" dirty="0">
                    <a:latin typeface="メイリオ" panose="020B0604030504040204" pitchFamily="50" charset="-128"/>
                    <a:ea typeface="メイリオ" panose="020B0604030504040204" pitchFamily="50" charset="-128"/>
                  </a:rPr>
                  <a:t>環境省</a:t>
                </a:r>
              </a:p>
            </p:txBody>
          </p:sp>
        </p:grpSp>
        <p:sp>
          <p:nvSpPr>
            <p:cNvPr id="55" name="テキスト ボックス 54">
              <a:extLst>
                <a:ext uri="{FF2B5EF4-FFF2-40B4-BE49-F238E27FC236}">
                  <a16:creationId xmlns:a16="http://schemas.microsoft.com/office/drawing/2014/main" id="{13F0BA5C-196D-4EF5-BBBE-5B737A6F874F}"/>
                </a:ext>
              </a:extLst>
            </p:cNvPr>
            <p:cNvSpPr txBox="1"/>
            <p:nvPr/>
          </p:nvSpPr>
          <p:spPr>
            <a:xfrm>
              <a:off x="278470" y="8660450"/>
              <a:ext cx="6300000" cy="226591"/>
            </a:xfrm>
            <a:prstGeom prst="rect">
              <a:avLst/>
            </a:prstGeom>
            <a:noFill/>
          </p:spPr>
          <p:txBody>
            <a:bodyPr wrap="square" lIns="36000" tIns="36000" rIns="36000" bIns="36000" rtlCol="0" anchor="t" anchorCtr="0">
              <a:noAutofit/>
            </a:bodyPr>
            <a:lstStyle/>
            <a:p>
              <a:pPr algn="ctr">
                <a:spcBef>
                  <a:spcPts val="0"/>
                </a:spcBef>
                <a:buSzPct val="100000"/>
              </a:pPr>
              <a:r>
                <a:rPr kumimoji="1" lang="ja-JP" altLang="en-US" sz="1100" dirty="0">
                  <a:latin typeface="メイリオ" panose="020B0604030504040204" pitchFamily="50" charset="-128"/>
                  <a:ea typeface="メイリオ" panose="020B0604030504040204" pitchFamily="50" charset="-128"/>
                </a:rPr>
                <a:t>★ご協力ありがとうございました。</a:t>
              </a:r>
            </a:p>
          </p:txBody>
        </p:sp>
      </p:grpSp>
      <p:grpSp>
        <p:nvGrpSpPr>
          <p:cNvPr id="3" name="グループ化 2">
            <a:extLst>
              <a:ext uri="{FF2B5EF4-FFF2-40B4-BE49-F238E27FC236}">
                <a16:creationId xmlns:a16="http://schemas.microsoft.com/office/drawing/2014/main" id="{74040156-730A-4F10-9646-4E26501AB296}"/>
              </a:ext>
            </a:extLst>
          </p:cNvPr>
          <p:cNvGrpSpPr/>
          <p:nvPr/>
        </p:nvGrpSpPr>
        <p:grpSpPr>
          <a:xfrm>
            <a:off x="920044" y="263284"/>
            <a:ext cx="5017912" cy="720000"/>
            <a:chOff x="1257224" y="263284"/>
            <a:chExt cx="5017912" cy="720000"/>
          </a:xfrm>
        </p:grpSpPr>
        <p:sp>
          <p:nvSpPr>
            <p:cNvPr id="12" name="正方形/長方形 11"/>
            <p:cNvSpPr/>
            <p:nvPr/>
          </p:nvSpPr>
          <p:spPr bwMode="gray">
            <a:xfrm>
              <a:off x="2131613" y="348721"/>
              <a:ext cx="4143523" cy="388620"/>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en-US" altLang="ja-JP" sz="2000" b="1" dirty="0">
                  <a:solidFill>
                    <a:srgbClr val="F9A33C"/>
                  </a:solidFill>
                  <a:latin typeface="メイリオ" panose="020B0604030504040204" pitchFamily="50" charset="-128"/>
                  <a:ea typeface="メイリオ" panose="020B0604030504040204" pitchFamily="50" charset="-128"/>
                </a:rPr>
                <a:t>LED</a:t>
              </a:r>
              <a:r>
                <a:rPr kumimoji="1" lang="ja-JP" altLang="en-US" sz="2000" b="1" dirty="0">
                  <a:solidFill>
                    <a:srgbClr val="F9A33C"/>
                  </a:solidFill>
                  <a:latin typeface="メイリオ" panose="020B0604030504040204" pitchFamily="50" charset="-128"/>
                  <a:ea typeface="メイリオ" panose="020B0604030504040204" pitchFamily="50" charset="-128"/>
                </a:rPr>
                <a:t>照明利用意向実態アンケート</a:t>
              </a:r>
            </a:p>
          </p:txBody>
        </p:sp>
        <p:sp>
          <p:nvSpPr>
            <p:cNvPr id="14" name="テキスト ボックス 13"/>
            <p:cNvSpPr txBox="1"/>
            <p:nvPr/>
          </p:nvSpPr>
          <p:spPr>
            <a:xfrm>
              <a:off x="2131613" y="701493"/>
              <a:ext cx="4143523" cy="181658"/>
            </a:xfrm>
            <a:prstGeom prst="rect">
              <a:avLst/>
            </a:prstGeom>
            <a:noFill/>
          </p:spPr>
          <p:txBody>
            <a:bodyPr wrap="square" lIns="36000" tIns="36000" rIns="36000" bIns="36000" rtlCol="0" anchor="ctr" anchorCtr="0">
              <a:noAutofit/>
            </a:bodyPr>
            <a:lstStyle/>
            <a:p>
              <a:pPr algn="ctr">
                <a:spcBef>
                  <a:spcPts val="0"/>
                </a:spcBef>
                <a:buSzPct val="100000"/>
              </a:pPr>
              <a:r>
                <a:rPr kumimoji="1" lang="en-US" altLang="ja-JP" sz="1000" dirty="0">
                  <a:latin typeface="メイリオ" panose="020B0604030504040204" pitchFamily="50" charset="-128"/>
                  <a:ea typeface="メイリオ" panose="020B0604030504040204" pitchFamily="50" charset="-128"/>
                </a:rPr>
                <a:t>LED</a:t>
              </a:r>
              <a:r>
                <a:rPr kumimoji="1" lang="ja-JP" altLang="en-US" sz="1000" dirty="0">
                  <a:latin typeface="メイリオ" panose="020B0604030504040204" pitchFamily="50" charset="-128"/>
                  <a:ea typeface="メイリオ" panose="020B0604030504040204" pitchFamily="50" charset="-128"/>
                </a:rPr>
                <a:t>照明の利用意向を調査しています。わかる範囲でお答えください。</a:t>
              </a:r>
            </a:p>
          </p:txBody>
        </p:sp>
        <p:pic>
          <p:nvPicPr>
            <p:cNvPr id="2" name="図 1">
              <a:extLst>
                <a:ext uri="{FF2B5EF4-FFF2-40B4-BE49-F238E27FC236}">
                  <a16:creationId xmlns:a16="http://schemas.microsoft.com/office/drawing/2014/main" id="{B73C2FFF-EF50-4413-BA2C-4F1593217FB2}"/>
                </a:ext>
              </a:extLst>
            </p:cNvPr>
            <p:cNvPicPr>
              <a:picLocks noChangeAspect="1"/>
            </p:cNvPicPr>
            <p:nvPr/>
          </p:nvPicPr>
          <p:blipFill>
            <a:blip r:embed="rId6"/>
            <a:stretch>
              <a:fillRect/>
            </a:stretch>
          </p:blipFill>
          <p:spPr>
            <a:xfrm>
              <a:off x="1257224" y="263284"/>
              <a:ext cx="874389" cy="720000"/>
            </a:xfrm>
            <a:prstGeom prst="rect">
              <a:avLst/>
            </a:prstGeom>
          </p:spPr>
        </p:pic>
      </p:grpSp>
      <p:sp>
        <p:nvSpPr>
          <p:cNvPr id="38" name="正方形/長方形 37">
            <a:extLst>
              <a:ext uri="{FF2B5EF4-FFF2-40B4-BE49-F238E27FC236}">
                <a16:creationId xmlns:a16="http://schemas.microsoft.com/office/drawing/2014/main" id="{EE95F810-640A-4591-9873-B68B23D4CD7C}"/>
              </a:ext>
            </a:extLst>
          </p:cNvPr>
          <p:cNvSpPr/>
          <p:nvPr/>
        </p:nvSpPr>
        <p:spPr bwMode="gray">
          <a:xfrm>
            <a:off x="6501320" y="-3411"/>
            <a:ext cx="360000" cy="144000"/>
          </a:xfrm>
          <a:prstGeom prst="rect">
            <a:avLst/>
          </a:prstGeom>
          <a:solidFill>
            <a:schemeClr val="accent1"/>
          </a:solidFill>
          <a:ln w="12700" algn="ctr">
            <a:solidFill>
              <a:schemeClr val="accent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050" b="1" dirty="0">
                <a:solidFill>
                  <a:schemeClr val="bg1"/>
                </a:solidFill>
              </a:rPr>
              <a:t>追加</a:t>
            </a:r>
          </a:p>
        </p:txBody>
      </p:sp>
    </p:spTree>
    <p:extLst>
      <p:ext uri="{BB962C8B-B14F-4D97-AF65-F5344CB8AC3E}">
        <p14:creationId xmlns:p14="http://schemas.microsoft.com/office/powerpoint/2010/main" val="29993110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extLst>
              <p:ext uri="{D42A27DB-BD31-4B8C-83A1-F6EECF244321}">
                <p14:modId xmlns:p14="http://schemas.microsoft.com/office/powerpoint/2010/main" val="5449823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88" name="think-cell スライド" r:id="rId4" imgW="563" imgH="564" progId="TCLayout.ActiveDocument.1">
                  <p:embed/>
                </p:oleObj>
              </mc:Choice>
              <mc:Fallback>
                <p:oleObj name="think-cell スライド" r:id="rId4" imgW="563" imgH="564" progId="TCLayout.ActiveDocument.1">
                  <p:embed/>
                  <p:pic>
                    <p:nvPicPr>
                      <p:cNvPr id="3" name="オブジェクト 2" hidden="1"/>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15" name="グループ化 14">
            <a:extLst>
              <a:ext uri="{FF2B5EF4-FFF2-40B4-BE49-F238E27FC236}">
                <a16:creationId xmlns:a16="http://schemas.microsoft.com/office/drawing/2014/main" id="{4382FDDC-F0B3-47D6-88EA-3C6283053B13}"/>
              </a:ext>
            </a:extLst>
          </p:cNvPr>
          <p:cNvGrpSpPr/>
          <p:nvPr/>
        </p:nvGrpSpPr>
        <p:grpSpPr>
          <a:xfrm>
            <a:off x="278999" y="2056088"/>
            <a:ext cx="6300001" cy="968866"/>
            <a:chOff x="278999" y="2337058"/>
            <a:chExt cx="6300001" cy="968866"/>
          </a:xfrm>
        </p:grpSpPr>
        <p:grpSp>
          <p:nvGrpSpPr>
            <p:cNvPr id="31" name="グループ化 30"/>
            <p:cNvGrpSpPr/>
            <p:nvPr/>
          </p:nvGrpSpPr>
          <p:grpSpPr>
            <a:xfrm>
              <a:off x="279000" y="2337058"/>
              <a:ext cx="6300000" cy="393616"/>
              <a:chOff x="279000" y="2570427"/>
              <a:chExt cx="6300000" cy="393616"/>
            </a:xfrm>
          </p:grpSpPr>
          <p:sp>
            <p:nvSpPr>
              <p:cNvPr id="7" name="角丸四角形 6"/>
              <p:cNvSpPr/>
              <p:nvPr/>
            </p:nvSpPr>
            <p:spPr bwMode="gray">
              <a:xfrm>
                <a:off x="279000" y="2570427"/>
                <a:ext cx="6300000" cy="180000"/>
              </a:xfrm>
              <a:prstGeom prst="roundRect">
                <a:avLst/>
              </a:prstGeom>
              <a:solidFill>
                <a:srgbClr val="1FB6F0"/>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en-US" altLang="ja-JP" sz="1100" b="1" dirty="0">
                    <a:solidFill>
                      <a:schemeClr val="bg1"/>
                    </a:solidFill>
                    <a:latin typeface="メイリオ" panose="020B0604030504040204" pitchFamily="50" charset="-128"/>
                    <a:ea typeface="メイリオ" panose="020B0604030504040204" pitchFamily="50" charset="-128"/>
                  </a:rPr>
                  <a:t>2</a:t>
                </a:r>
                <a:r>
                  <a:rPr kumimoji="1" lang="ja-JP" altLang="en-US" sz="1100" b="1" dirty="0">
                    <a:solidFill>
                      <a:schemeClr val="bg1"/>
                    </a:solidFill>
                    <a:latin typeface="メイリオ" panose="020B0604030504040204" pitchFamily="50" charset="-128"/>
                    <a:ea typeface="メイリオ" panose="020B0604030504040204" pitchFamily="50" charset="-128"/>
                  </a:rPr>
                  <a:t>．普段の外出頻度について</a:t>
                </a:r>
              </a:p>
            </p:txBody>
          </p:sp>
          <p:sp>
            <p:nvSpPr>
              <p:cNvPr id="58" name="テキスト ボックス 57"/>
              <p:cNvSpPr txBox="1"/>
              <p:nvPr/>
            </p:nvSpPr>
            <p:spPr>
              <a:xfrm>
                <a:off x="279000" y="2737452"/>
                <a:ext cx="6300000" cy="226591"/>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1050" dirty="0">
                    <a:latin typeface="メイリオ" panose="020B0604030504040204" pitchFamily="50" charset="-128"/>
                    <a:ea typeface="メイリオ" panose="020B0604030504040204" pitchFamily="50" charset="-128"/>
                  </a:rPr>
                  <a:t>◆</a:t>
                </a:r>
                <a:r>
                  <a:rPr kumimoji="1" lang="en-US" altLang="ja-JP" sz="105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あなたご自身で、外出する頻度についてお答えください（</a:t>
                </a:r>
                <a:r>
                  <a:rPr kumimoji="1" lang="en-US" altLang="ja-JP" sz="1050" dirty="0">
                    <a:latin typeface="メイリオ" panose="020B0604030504040204" pitchFamily="50" charset="-128"/>
                    <a:ea typeface="メイリオ" panose="020B0604030504040204" pitchFamily="50" charset="-128"/>
                  </a:rPr>
                  <a:t>1</a:t>
                </a:r>
                <a:r>
                  <a:rPr kumimoji="1" lang="ja-JP" altLang="en-US" sz="1050" dirty="0">
                    <a:latin typeface="メイリオ" panose="020B0604030504040204" pitchFamily="50" charset="-128"/>
                    <a:ea typeface="メイリオ" panose="020B0604030504040204" pitchFamily="50" charset="-128"/>
                  </a:rPr>
                  <a:t>つ回答） 。</a:t>
                </a:r>
              </a:p>
            </p:txBody>
          </p:sp>
        </p:grpSp>
        <p:sp>
          <p:nvSpPr>
            <p:cNvPr id="59" name="テキスト ボックス 58"/>
            <p:cNvSpPr txBox="1"/>
            <p:nvPr/>
          </p:nvSpPr>
          <p:spPr>
            <a:xfrm>
              <a:off x="278999" y="2666329"/>
              <a:ext cx="6300000" cy="639595"/>
            </a:xfrm>
            <a:prstGeom prst="rect">
              <a:avLst/>
            </a:prstGeom>
            <a:noFill/>
          </p:spPr>
          <p:txBody>
            <a:bodyPr wrap="square" lIns="36000" tIns="36000" rIns="36000" bIns="36000" rtlCol="0" anchor="t" anchorCtr="0">
              <a:noAutofit/>
            </a:bodyPr>
            <a:lstStyle/>
            <a:p>
              <a:pPr>
                <a:spcBef>
                  <a:spcPts val="0"/>
                </a:spcBef>
                <a:buSzPct val="100000"/>
                <a:tabLst>
                  <a:tab pos="450850"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毎日外出する　□ 週に６回程度外出する　□ 週に５回程度外出する　□ 週に４回程度外出する</a:t>
              </a:r>
              <a:endParaRPr kumimoji="1" lang="en-US" altLang="ja-JP" sz="1000" dirty="0">
                <a:latin typeface="メイリオ" panose="020B0604030504040204" pitchFamily="50" charset="-128"/>
                <a:ea typeface="メイリオ" panose="020B0604030504040204" pitchFamily="50" charset="-128"/>
              </a:endParaRPr>
            </a:p>
            <a:p>
              <a:pPr>
                <a:spcBef>
                  <a:spcPts val="0"/>
                </a:spcBef>
                <a:buSzPct val="100000"/>
                <a:tabLst>
                  <a:tab pos="450850" algn="l"/>
                  <a:tab pos="631825"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週に３回程度外出する　□ 週に２回程度外出する　□ 週に１回程度外出する</a:t>
              </a:r>
              <a:endParaRPr kumimoji="1" lang="en-US" altLang="ja-JP" sz="1000" dirty="0">
                <a:latin typeface="メイリオ" panose="020B0604030504040204" pitchFamily="50" charset="-128"/>
                <a:ea typeface="メイリオ" panose="020B0604030504040204" pitchFamily="50" charset="-128"/>
              </a:endParaRPr>
            </a:p>
            <a:p>
              <a:pPr>
                <a:spcBef>
                  <a:spcPts val="0"/>
                </a:spcBef>
                <a:buSzPct val="100000"/>
                <a:tabLst>
                  <a:tab pos="450850" algn="l"/>
                  <a:tab pos="541338" algn="l"/>
                  <a:tab pos="631825"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上記以下の頻度で外出する</a:t>
              </a:r>
              <a:endParaRPr kumimoji="1" lang="en-US" altLang="ja-JP" sz="1000" dirty="0">
                <a:latin typeface="メイリオ" panose="020B0604030504040204" pitchFamily="50" charset="-128"/>
                <a:ea typeface="メイリオ" panose="020B0604030504040204" pitchFamily="50" charset="-128"/>
              </a:endParaRPr>
            </a:p>
            <a:p>
              <a:pPr>
                <a:spcBef>
                  <a:spcPts val="0"/>
                </a:spcBef>
                <a:buSzPct val="100000"/>
                <a:tabLst>
                  <a:tab pos="450850" algn="l"/>
                  <a:tab pos="541338"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外出しない　➡アンケート終了です。</a:t>
              </a:r>
              <a:endParaRPr kumimoji="1" lang="en-US" altLang="ja-JP" sz="1000" dirty="0">
                <a:latin typeface="メイリオ" panose="020B0604030504040204" pitchFamily="50" charset="-128"/>
                <a:ea typeface="メイリオ" panose="020B0604030504040204" pitchFamily="50" charset="-128"/>
              </a:endParaRPr>
            </a:p>
            <a:p>
              <a:pPr>
                <a:spcBef>
                  <a:spcPts val="0"/>
                </a:spcBef>
                <a:buSzPct val="100000"/>
              </a:pPr>
              <a:endParaRPr kumimoji="1" lang="en-US" altLang="ja-JP" sz="1000" dirty="0">
                <a:latin typeface="メイリオ" panose="020B0604030504040204" pitchFamily="50" charset="-128"/>
                <a:ea typeface="メイリオ" panose="020B0604030504040204" pitchFamily="50" charset="-128"/>
              </a:endParaRPr>
            </a:p>
            <a:p>
              <a:pPr>
                <a:spcBef>
                  <a:spcPts val="0"/>
                </a:spcBef>
                <a:buSzPct val="100000"/>
              </a:pPr>
              <a:endParaRPr kumimoji="1" lang="en-US" altLang="ja-JP" sz="1000" dirty="0">
                <a:latin typeface="メイリオ" panose="020B0604030504040204" pitchFamily="50" charset="-128"/>
                <a:ea typeface="メイリオ" panose="020B0604030504040204" pitchFamily="50" charset="-128"/>
              </a:endParaRPr>
            </a:p>
            <a:p>
              <a:pPr>
                <a:spcBef>
                  <a:spcPts val="0"/>
                </a:spcBef>
                <a:buSzPct val="100000"/>
              </a:pPr>
              <a:endParaRPr kumimoji="1" lang="en-US" altLang="ja-JP" sz="1000" dirty="0">
                <a:latin typeface="メイリオ" panose="020B0604030504040204" pitchFamily="50" charset="-128"/>
                <a:ea typeface="メイリオ" panose="020B0604030504040204" pitchFamily="50" charset="-128"/>
              </a:endParaRPr>
            </a:p>
          </p:txBody>
        </p:sp>
      </p:grpSp>
      <p:grpSp>
        <p:nvGrpSpPr>
          <p:cNvPr id="16" name="グループ化 15">
            <a:extLst>
              <a:ext uri="{FF2B5EF4-FFF2-40B4-BE49-F238E27FC236}">
                <a16:creationId xmlns:a16="http://schemas.microsoft.com/office/drawing/2014/main" id="{DE53CFD6-2FEA-404C-A9A5-D3D6F13D96AD}"/>
              </a:ext>
            </a:extLst>
          </p:cNvPr>
          <p:cNvGrpSpPr/>
          <p:nvPr/>
        </p:nvGrpSpPr>
        <p:grpSpPr>
          <a:xfrm>
            <a:off x="278999" y="877798"/>
            <a:ext cx="6300001" cy="1095807"/>
            <a:chOff x="278999" y="972782"/>
            <a:chExt cx="6300001" cy="1095807"/>
          </a:xfrm>
        </p:grpSpPr>
        <p:sp>
          <p:nvSpPr>
            <p:cNvPr id="5" name="角丸四角形 4"/>
            <p:cNvSpPr/>
            <p:nvPr/>
          </p:nvSpPr>
          <p:spPr bwMode="gray">
            <a:xfrm>
              <a:off x="279000" y="972782"/>
              <a:ext cx="6300000" cy="180000"/>
            </a:xfrm>
            <a:prstGeom prst="roundRect">
              <a:avLst/>
            </a:prstGeom>
            <a:solidFill>
              <a:srgbClr val="1FB6F0"/>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en-US" altLang="ja-JP" sz="1100" b="1" dirty="0">
                  <a:solidFill>
                    <a:schemeClr val="bg1"/>
                  </a:solidFill>
                  <a:latin typeface="メイリオ" panose="020B0604030504040204" pitchFamily="50" charset="-128"/>
                  <a:ea typeface="メイリオ" panose="020B0604030504040204" pitchFamily="50" charset="-128"/>
                </a:rPr>
                <a:t>1</a:t>
              </a:r>
              <a:r>
                <a:rPr kumimoji="1" lang="ja-JP" altLang="en-US" sz="1100" b="1" dirty="0">
                  <a:solidFill>
                    <a:schemeClr val="bg1"/>
                  </a:solidFill>
                  <a:latin typeface="メイリオ" panose="020B0604030504040204" pitchFamily="50" charset="-128"/>
                  <a:ea typeface="メイリオ" panose="020B0604030504040204" pitchFamily="50" charset="-128"/>
                </a:rPr>
                <a:t>．あなたご自身について</a:t>
              </a:r>
            </a:p>
          </p:txBody>
        </p:sp>
        <p:sp>
          <p:nvSpPr>
            <p:cNvPr id="70" name="テキスト ボックス 69">
              <a:extLst>
                <a:ext uri="{FF2B5EF4-FFF2-40B4-BE49-F238E27FC236}">
                  <a16:creationId xmlns:a16="http://schemas.microsoft.com/office/drawing/2014/main" id="{78FA43C0-5644-404E-BE82-4EBB0D6FE493}"/>
                </a:ext>
              </a:extLst>
            </p:cNvPr>
            <p:cNvSpPr txBox="1"/>
            <p:nvPr/>
          </p:nvSpPr>
          <p:spPr>
            <a:xfrm>
              <a:off x="278999" y="1130277"/>
              <a:ext cx="6300000" cy="938312"/>
            </a:xfrm>
            <a:prstGeom prst="rect">
              <a:avLst/>
            </a:prstGeom>
            <a:noFill/>
          </p:spPr>
          <p:txBody>
            <a:bodyPr wrap="square" lIns="36000" tIns="36000" rIns="36000" bIns="36000" rtlCol="0" anchor="t" anchorCtr="0">
              <a:noAutofit/>
            </a:bodyPr>
            <a:lstStyle/>
            <a:p>
              <a:pPr>
                <a:spcBef>
                  <a:spcPts val="0"/>
                </a:spcBef>
                <a:buSzPct val="100000"/>
                <a:tabLst>
                  <a:tab pos="450850" algn="l"/>
                </a:tabLst>
              </a:pPr>
              <a:r>
                <a:rPr kumimoji="1" lang="ja-JP" altLang="en-US" sz="1000" dirty="0">
                  <a:latin typeface="メイリオ" panose="020B0604030504040204" pitchFamily="50" charset="-128"/>
                  <a:ea typeface="メイリオ" panose="020B0604030504040204" pitchFamily="50" charset="-128"/>
                </a:rPr>
                <a:t>性別</a:t>
              </a: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男性　□ 女性　□ その他</a:t>
              </a:r>
            </a:p>
            <a:p>
              <a:pPr>
                <a:spcBef>
                  <a:spcPts val="0"/>
                </a:spcBef>
                <a:buSzPct val="100000"/>
                <a:tabLst>
                  <a:tab pos="450850" algn="l"/>
                </a:tabLst>
              </a:pPr>
              <a:r>
                <a:rPr kumimoji="1" lang="ja-JP" altLang="en-US" sz="1000" dirty="0">
                  <a:latin typeface="メイリオ" panose="020B0604030504040204" pitchFamily="50" charset="-128"/>
                  <a:ea typeface="メイリオ" panose="020B0604030504040204" pitchFamily="50" charset="-128"/>
                </a:rPr>
                <a:t>年齢</a:t>
              </a: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a:t>
              </a:r>
              <a:r>
                <a:rPr kumimoji="1" lang="en-US" altLang="ja-JP" sz="1000" dirty="0">
                  <a:latin typeface="メイリオ" panose="020B0604030504040204" pitchFamily="50" charset="-128"/>
                  <a:ea typeface="メイリオ" panose="020B0604030504040204" pitchFamily="50" charset="-128"/>
                </a:rPr>
                <a:t>10</a:t>
              </a:r>
              <a:r>
                <a:rPr kumimoji="1" lang="ja-JP" altLang="en-US" sz="1000" dirty="0">
                  <a:latin typeface="メイリオ" panose="020B0604030504040204" pitchFamily="50" charset="-128"/>
                  <a:ea typeface="メイリオ" panose="020B0604030504040204" pitchFamily="50" charset="-128"/>
                </a:rPr>
                <a:t>代以下　□ </a:t>
              </a:r>
              <a:r>
                <a:rPr kumimoji="1" lang="en-US" altLang="ja-JP" sz="1000" dirty="0">
                  <a:latin typeface="メイリオ" panose="020B0604030504040204" pitchFamily="50" charset="-128"/>
                  <a:ea typeface="メイリオ" panose="020B0604030504040204" pitchFamily="50" charset="-128"/>
                </a:rPr>
                <a:t>20</a:t>
              </a:r>
              <a:r>
                <a:rPr kumimoji="1" lang="ja-JP" altLang="en-US" sz="1000" dirty="0">
                  <a:latin typeface="メイリオ" panose="020B0604030504040204" pitchFamily="50" charset="-128"/>
                  <a:ea typeface="メイリオ" panose="020B0604030504040204" pitchFamily="50" charset="-128"/>
                </a:rPr>
                <a:t>代　□ </a:t>
              </a:r>
              <a:r>
                <a:rPr kumimoji="1" lang="en-US" altLang="ja-JP" sz="1000" dirty="0">
                  <a:latin typeface="メイリオ" panose="020B0604030504040204" pitchFamily="50" charset="-128"/>
                  <a:ea typeface="メイリオ" panose="020B0604030504040204" pitchFamily="50" charset="-128"/>
                </a:rPr>
                <a:t>30</a:t>
              </a:r>
              <a:r>
                <a:rPr kumimoji="1" lang="ja-JP" altLang="en-US" sz="1000" dirty="0">
                  <a:latin typeface="メイリオ" panose="020B0604030504040204" pitchFamily="50" charset="-128"/>
                  <a:ea typeface="メイリオ" panose="020B0604030504040204" pitchFamily="50" charset="-128"/>
                </a:rPr>
                <a:t>代　□ </a:t>
              </a:r>
              <a:r>
                <a:rPr kumimoji="1" lang="en-US" altLang="ja-JP" sz="1000" dirty="0">
                  <a:latin typeface="メイリオ" panose="020B0604030504040204" pitchFamily="50" charset="-128"/>
                  <a:ea typeface="メイリオ" panose="020B0604030504040204" pitchFamily="50" charset="-128"/>
                </a:rPr>
                <a:t>40</a:t>
              </a:r>
              <a:r>
                <a:rPr kumimoji="1" lang="ja-JP" altLang="en-US" sz="1000" dirty="0">
                  <a:latin typeface="メイリオ" panose="020B0604030504040204" pitchFamily="50" charset="-128"/>
                  <a:ea typeface="メイリオ" panose="020B0604030504040204" pitchFamily="50" charset="-128"/>
                </a:rPr>
                <a:t>代　□ </a:t>
              </a:r>
              <a:r>
                <a:rPr kumimoji="1" lang="en-US" altLang="ja-JP" sz="1000" dirty="0">
                  <a:latin typeface="メイリオ" panose="020B0604030504040204" pitchFamily="50" charset="-128"/>
                  <a:ea typeface="メイリオ" panose="020B0604030504040204" pitchFamily="50" charset="-128"/>
                </a:rPr>
                <a:t>50</a:t>
              </a:r>
              <a:r>
                <a:rPr kumimoji="1" lang="ja-JP" altLang="en-US" sz="1000" dirty="0">
                  <a:latin typeface="メイリオ" panose="020B0604030504040204" pitchFamily="50" charset="-128"/>
                  <a:ea typeface="メイリオ" panose="020B0604030504040204" pitchFamily="50" charset="-128"/>
                </a:rPr>
                <a:t>代　□ </a:t>
              </a:r>
              <a:r>
                <a:rPr kumimoji="1" lang="en-US" altLang="ja-JP" sz="1000" dirty="0">
                  <a:latin typeface="メイリオ" panose="020B0604030504040204" pitchFamily="50" charset="-128"/>
                  <a:ea typeface="メイリオ" panose="020B0604030504040204" pitchFamily="50" charset="-128"/>
                </a:rPr>
                <a:t>60</a:t>
              </a:r>
              <a:r>
                <a:rPr kumimoji="1" lang="ja-JP" altLang="en-US" sz="1000" dirty="0">
                  <a:latin typeface="メイリオ" panose="020B0604030504040204" pitchFamily="50" charset="-128"/>
                  <a:ea typeface="メイリオ" panose="020B0604030504040204" pitchFamily="50" charset="-128"/>
                </a:rPr>
                <a:t>代　□ </a:t>
              </a:r>
              <a:r>
                <a:rPr kumimoji="1" lang="en-US" altLang="ja-JP" sz="1000" dirty="0">
                  <a:latin typeface="メイリオ" panose="020B0604030504040204" pitchFamily="50" charset="-128"/>
                  <a:ea typeface="メイリオ" panose="020B0604030504040204" pitchFamily="50" charset="-128"/>
                </a:rPr>
                <a:t>70</a:t>
              </a:r>
              <a:r>
                <a:rPr kumimoji="1" lang="ja-JP" altLang="en-US" sz="1000" dirty="0">
                  <a:latin typeface="メイリオ" panose="020B0604030504040204" pitchFamily="50" charset="-128"/>
                  <a:ea typeface="メイリオ" panose="020B0604030504040204" pitchFamily="50" charset="-128"/>
                </a:rPr>
                <a:t>代以上</a:t>
              </a:r>
            </a:p>
            <a:p>
              <a:pPr>
                <a:spcBef>
                  <a:spcPts val="0"/>
                </a:spcBef>
                <a:buSzPct val="100000"/>
              </a:pPr>
              <a:r>
                <a:rPr kumimoji="1" lang="ja-JP" altLang="en-US" sz="1000" dirty="0">
                  <a:latin typeface="メイリオ" panose="020B0604030504040204" pitchFamily="50" charset="-128"/>
                  <a:ea typeface="メイリオ" panose="020B0604030504040204" pitchFamily="50" charset="-128"/>
                </a:rPr>
                <a:t>普段使用している車種（いくつでも）</a:t>
              </a:r>
            </a:p>
            <a:p>
              <a:pPr>
                <a:spcBef>
                  <a:spcPts val="0"/>
                </a:spcBef>
                <a:buSzPct val="100000"/>
                <a:tabLst>
                  <a:tab pos="450850"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ガソリン車　□ ハイブリッド車　□ 電気自動車　□ ディーゼル車　 □ 燃料電池車</a:t>
              </a:r>
            </a:p>
            <a:p>
              <a:pPr>
                <a:spcBef>
                  <a:spcPts val="0"/>
                </a:spcBef>
                <a:buSzPct val="100000"/>
                <a:tabLst>
                  <a:tab pos="450850"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プラグインハイブリッド車　□ その他（　　　　　　　　　　　　　　　　　　　　　　　　）</a:t>
              </a:r>
            </a:p>
            <a:p>
              <a:pPr>
                <a:spcBef>
                  <a:spcPts val="0"/>
                </a:spcBef>
                <a:buSzPct val="100000"/>
                <a:tabLst>
                  <a:tab pos="450850"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持っていない　➡アンケート終了です。</a:t>
              </a:r>
            </a:p>
            <a:p>
              <a:pPr>
                <a:spcBef>
                  <a:spcPts val="0"/>
                </a:spcBef>
                <a:buSzPct val="100000"/>
              </a:pPr>
              <a:endParaRPr kumimoji="1" lang="en-US" altLang="ja-JP" sz="1000" dirty="0">
                <a:latin typeface="メイリオ" panose="020B0604030504040204" pitchFamily="50" charset="-128"/>
                <a:ea typeface="メイリオ" panose="020B0604030504040204" pitchFamily="50" charset="-128"/>
              </a:endParaRPr>
            </a:p>
          </p:txBody>
        </p:sp>
      </p:grpSp>
      <p:sp>
        <p:nvSpPr>
          <p:cNvPr id="36" name="テキスト ボックス 35">
            <a:extLst>
              <a:ext uri="{FF2B5EF4-FFF2-40B4-BE49-F238E27FC236}">
                <a16:creationId xmlns:a16="http://schemas.microsoft.com/office/drawing/2014/main" id="{464B787E-6190-4E47-8337-1EC7D61E82EB}"/>
              </a:ext>
            </a:extLst>
          </p:cNvPr>
          <p:cNvSpPr txBox="1"/>
          <p:nvPr/>
        </p:nvSpPr>
        <p:spPr>
          <a:xfrm>
            <a:off x="189000" y="90173"/>
            <a:ext cx="6480000" cy="195814"/>
          </a:xfrm>
          <a:prstGeom prst="rect">
            <a:avLst/>
          </a:prstGeom>
          <a:noFill/>
        </p:spPr>
        <p:txBody>
          <a:bodyPr wrap="square" lIns="36000" tIns="36000" rIns="36000" bIns="36000" rtlCol="0" anchor="ctr" anchorCtr="0">
            <a:noAutofit/>
          </a:bodyPr>
          <a:lstStyle/>
          <a:p>
            <a:pPr algn="ctr">
              <a:spcBef>
                <a:spcPts val="0"/>
              </a:spcBef>
              <a:buSzPct val="100000"/>
            </a:pPr>
            <a:r>
              <a:rPr kumimoji="1" lang="ja-JP" altLang="en-US" sz="700" dirty="0">
                <a:latin typeface="メイリオ" panose="020B0604030504040204" pitchFamily="50" charset="-128"/>
                <a:ea typeface="メイリオ" panose="020B0604030504040204" pitchFamily="50" charset="-128"/>
              </a:rPr>
              <a:t>本アンケートは、環境省「脱炭素ライフスタイル推進事業の高度化検討等委託業務」の一環で実施しています。</a:t>
            </a:r>
          </a:p>
        </p:txBody>
      </p:sp>
      <p:grpSp>
        <p:nvGrpSpPr>
          <p:cNvPr id="44" name="グループ化 43">
            <a:extLst>
              <a:ext uri="{FF2B5EF4-FFF2-40B4-BE49-F238E27FC236}">
                <a16:creationId xmlns:a16="http://schemas.microsoft.com/office/drawing/2014/main" id="{B433613A-9D4A-4338-8A76-7230D2C83A8C}"/>
              </a:ext>
            </a:extLst>
          </p:cNvPr>
          <p:cNvGrpSpPr/>
          <p:nvPr/>
        </p:nvGrpSpPr>
        <p:grpSpPr>
          <a:xfrm>
            <a:off x="277941" y="8883574"/>
            <a:ext cx="6301059" cy="951182"/>
            <a:chOff x="277941" y="8883574"/>
            <a:chExt cx="6301059" cy="951182"/>
          </a:xfrm>
        </p:grpSpPr>
        <p:grpSp>
          <p:nvGrpSpPr>
            <p:cNvPr id="45" name="グループ化 44">
              <a:extLst>
                <a:ext uri="{FF2B5EF4-FFF2-40B4-BE49-F238E27FC236}">
                  <a16:creationId xmlns:a16="http://schemas.microsoft.com/office/drawing/2014/main" id="{7CB05586-A872-4419-BCBA-8866902F2455}"/>
                </a:ext>
              </a:extLst>
            </p:cNvPr>
            <p:cNvGrpSpPr/>
            <p:nvPr/>
          </p:nvGrpSpPr>
          <p:grpSpPr>
            <a:xfrm>
              <a:off x="277941" y="8883574"/>
              <a:ext cx="6301059" cy="904497"/>
              <a:chOff x="277941" y="8883574"/>
              <a:chExt cx="6301059" cy="904497"/>
            </a:xfrm>
          </p:grpSpPr>
          <p:sp>
            <p:nvSpPr>
              <p:cNvPr id="47" name="正方形/長方形 46">
                <a:extLst>
                  <a:ext uri="{FF2B5EF4-FFF2-40B4-BE49-F238E27FC236}">
                    <a16:creationId xmlns:a16="http://schemas.microsoft.com/office/drawing/2014/main" id="{D19FDC08-5FD0-4C75-8EAF-FFEC7051549F}"/>
                  </a:ext>
                </a:extLst>
              </p:cNvPr>
              <p:cNvSpPr/>
              <p:nvPr/>
            </p:nvSpPr>
            <p:spPr bwMode="gray">
              <a:xfrm>
                <a:off x="277941" y="8883574"/>
                <a:ext cx="6300000" cy="711361"/>
              </a:xfrm>
              <a:prstGeom prst="rect">
                <a:avLst/>
              </a:prstGeom>
              <a:solidFill>
                <a:schemeClr val="bg1">
                  <a:lumMod val="85000"/>
                </a:schemeClr>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tabLst>
                    <a:tab pos="144000" algn="l"/>
                  </a:tabLst>
                </a:pPr>
                <a:r>
                  <a:rPr kumimoji="1" lang="en-US" altLang="ja-JP" sz="600" dirty="0">
                    <a:ea typeface="メイリオ" panose="020B0604030504040204" pitchFamily="50" charset="-128"/>
                  </a:rPr>
                  <a:t>*2: 	</a:t>
                </a:r>
                <a:r>
                  <a:rPr kumimoji="1" lang="ja-JP" altLang="en-US" sz="600" dirty="0">
                    <a:ea typeface="メイリオ" panose="020B0604030504040204" pitchFamily="50" charset="-128"/>
                  </a:rPr>
                  <a:t>地球温暖化防止にかかる普及啓発活動の改善のため、後日、簡単な</a:t>
                </a:r>
                <a:r>
                  <a:rPr kumimoji="1" lang="en-US" altLang="ja-JP" sz="600" dirty="0">
                    <a:ea typeface="メイリオ" panose="020B0604030504040204" pitchFamily="50" charset="-128"/>
                  </a:rPr>
                  <a:t>WEB</a:t>
                </a:r>
                <a:r>
                  <a:rPr kumimoji="1" lang="ja-JP" altLang="en-US" sz="600" dirty="0">
                    <a:ea typeface="メイリオ" panose="020B0604030504040204" pitchFamily="50" charset="-128"/>
                  </a:rPr>
                  <a:t>アンケートを実施する予定です。ご理解・ご協力をいただけます場合には、アンケートをお送りする</a:t>
                </a:r>
                <a:br>
                  <a:rPr kumimoji="1" lang="en-US" altLang="ja-JP" sz="600" dirty="0">
                    <a:ea typeface="メイリオ" panose="020B0604030504040204" pitchFamily="50" charset="-128"/>
                  </a:rPr>
                </a:b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メールアドレスを上の欄にご記入ください。本</a:t>
                </a:r>
                <a:r>
                  <a:rPr kumimoji="1" lang="en-US" altLang="ja-JP" sz="600" dirty="0">
                    <a:ea typeface="メイリオ" panose="020B0604030504040204" pitchFamily="50" charset="-128"/>
                  </a:rPr>
                  <a:t>WEB</a:t>
                </a:r>
                <a:r>
                  <a:rPr kumimoji="1" lang="ja-JP" altLang="en-US" sz="600" dirty="0">
                    <a:ea typeface="メイリオ" panose="020B0604030504040204" pitchFamily="50" charset="-128"/>
                  </a:rPr>
                  <a:t>アンケートは、環境省事業の一環として、「脱炭素ライフスタイル推進事業の高度化検討等委託業務」受託者が実施します。</a:t>
                </a:r>
                <a:endParaRPr kumimoji="1" lang="en-US" altLang="ja-JP" sz="600" dirty="0">
                  <a:ea typeface="メイリオ" panose="020B0604030504040204" pitchFamily="50" charset="-128"/>
                </a:endParaRPr>
              </a:p>
              <a:p>
                <a:pPr>
                  <a:spcBef>
                    <a:spcPts val="300"/>
                  </a:spcBef>
                  <a:buFont typeface="Wingdings 2" pitchFamily="18" charset="2"/>
                  <a:buNone/>
                  <a:tabLst>
                    <a:tab pos="87313" algn="l"/>
                  </a:tabLst>
                </a:pPr>
                <a:r>
                  <a:rPr kumimoji="1" lang="ja-JP" altLang="en-US" sz="600" dirty="0">
                    <a:ea typeface="メイリオ" panose="020B0604030504040204" pitchFamily="50" charset="-128"/>
                  </a:rPr>
                  <a:t>〇</a:t>
                </a: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迷惑メール防止機能により、</a:t>
                </a:r>
                <a:r>
                  <a:rPr kumimoji="1" lang="en-US" altLang="ja-JP" sz="600" dirty="0">
                    <a:ea typeface="メイリオ" panose="020B0604030504040204" pitchFamily="50" charset="-128"/>
                  </a:rPr>
                  <a:t>WEB</a:t>
                </a:r>
                <a:r>
                  <a:rPr kumimoji="1" lang="ja-JP" altLang="en-US" sz="600" dirty="0">
                    <a:ea typeface="メイリオ" panose="020B0604030504040204" pitchFamily="50" charset="-128"/>
                  </a:rPr>
                  <a:t>アンケートメールが 迷惑メールフォルダやゴミ箱に自動的に振り分けられている可能性があります。一度ご確認頂きますようお願いいたします。</a:t>
                </a:r>
                <a:br>
                  <a:rPr kumimoji="1" lang="en-US" altLang="ja-JP" sz="600" dirty="0">
                    <a:ea typeface="メイリオ" panose="020B0604030504040204" pitchFamily="50" charset="-128"/>
                  </a:rPr>
                </a:b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ご記入いただいたメールアドレス等の個人情報は</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「脱炭素ライフスタイル推進事業の高度化検討等委託業務」において統計･分析処理され</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個別の内容が公表等されることはあり</a:t>
                </a:r>
                <a:br>
                  <a:rPr kumimoji="1" lang="en-US" altLang="ja-JP" sz="600" dirty="0">
                    <a:ea typeface="メイリオ" panose="020B0604030504040204" pitchFamily="50" charset="-128"/>
                  </a:rPr>
                </a:b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ません。また</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個人情報に該当する情報は</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当該業務遂行の目的のみのために利用し</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委託元である環境省</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受託者以外の第三者に開示せず</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厳重に管理します。</a:t>
                </a:r>
                <a:endParaRPr kumimoji="1" lang="en-US" altLang="ja-JP" sz="600" dirty="0">
                  <a:ea typeface="メイリオ" panose="020B0604030504040204" pitchFamily="50" charset="-128"/>
                </a:endParaRPr>
              </a:p>
            </p:txBody>
          </p:sp>
          <p:sp>
            <p:nvSpPr>
              <p:cNvPr id="48" name="テキスト ボックス 47">
                <a:extLst>
                  <a:ext uri="{FF2B5EF4-FFF2-40B4-BE49-F238E27FC236}">
                    <a16:creationId xmlns:a16="http://schemas.microsoft.com/office/drawing/2014/main" id="{1D839BBB-C739-420F-9060-DEF5FAE04FE6}"/>
                  </a:ext>
                </a:extLst>
              </p:cNvPr>
              <p:cNvSpPr txBox="1"/>
              <p:nvPr/>
            </p:nvSpPr>
            <p:spPr>
              <a:xfrm>
                <a:off x="279000" y="9608071"/>
                <a:ext cx="6300000" cy="180000"/>
              </a:xfrm>
              <a:prstGeom prst="rect">
                <a:avLst/>
              </a:prstGeom>
              <a:noFill/>
            </p:spPr>
            <p:txBody>
              <a:bodyPr wrap="square" lIns="36000" tIns="36000" rIns="36000" bIns="36000" rtlCol="0" anchor="t" anchorCtr="0">
                <a:noAutofit/>
              </a:bodyPr>
              <a:lstStyle/>
              <a:p>
                <a:pPr algn="ctr">
                  <a:spcBef>
                    <a:spcPts val="0"/>
                  </a:spcBef>
                  <a:buSzPct val="100000"/>
                </a:pPr>
                <a:r>
                  <a:rPr kumimoji="1" lang="ja-JP" altLang="en-US" sz="1000" dirty="0">
                    <a:latin typeface="メイリオ" panose="020B0604030504040204" pitchFamily="50" charset="-128"/>
                    <a:ea typeface="メイリオ" panose="020B0604030504040204" pitchFamily="50" charset="-128"/>
                  </a:rPr>
                  <a:t>環境省</a:t>
                </a:r>
              </a:p>
            </p:txBody>
          </p:sp>
        </p:grpSp>
        <p:sp>
          <p:nvSpPr>
            <p:cNvPr id="46" name="テキスト ボックス 45">
              <a:extLst>
                <a:ext uri="{FF2B5EF4-FFF2-40B4-BE49-F238E27FC236}">
                  <a16:creationId xmlns:a16="http://schemas.microsoft.com/office/drawing/2014/main" id="{87CA78C9-C794-438A-B02F-B3FE6B4AB2AC}"/>
                </a:ext>
              </a:extLst>
            </p:cNvPr>
            <p:cNvSpPr txBox="1"/>
            <p:nvPr/>
          </p:nvSpPr>
          <p:spPr>
            <a:xfrm>
              <a:off x="278470" y="9608165"/>
              <a:ext cx="6300000" cy="226591"/>
            </a:xfrm>
            <a:prstGeom prst="rect">
              <a:avLst/>
            </a:prstGeom>
            <a:noFill/>
          </p:spPr>
          <p:txBody>
            <a:bodyPr wrap="square" lIns="36000" tIns="36000" rIns="36000" bIns="36000" rtlCol="0" anchor="t" anchorCtr="0">
              <a:noAutofit/>
            </a:bodyPr>
            <a:lstStyle/>
            <a:p>
              <a:pPr algn="r">
                <a:spcBef>
                  <a:spcPts val="0"/>
                </a:spcBef>
                <a:buSzPct val="100000"/>
              </a:pPr>
              <a:r>
                <a:rPr kumimoji="1" lang="ja-JP" altLang="en-US" sz="1100" dirty="0">
                  <a:latin typeface="メイリオ" panose="020B0604030504040204" pitchFamily="50" charset="-128"/>
                  <a:ea typeface="メイリオ" panose="020B0604030504040204" pitchFamily="50" charset="-128"/>
                </a:rPr>
                <a:t>★ご協力ありがとうございました。</a:t>
              </a:r>
            </a:p>
          </p:txBody>
        </p:sp>
      </p:grpSp>
      <p:grpSp>
        <p:nvGrpSpPr>
          <p:cNvPr id="6" name="グループ化 5">
            <a:extLst>
              <a:ext uri="{FF2B5EF4-FFF2-40B4-BE49-F238E27FC236}">
                <a16:creationId xmlns:a16="http://schemas.microsoft.com/office/drawing/2014/main" id="{C7BB7245-DE53-4BC5-A6DA-D7E80FF1466D}"/>
              </a:ext>
            </a:extLst>
          </p:cNvPr>
          <p:cNvGrpSpPr/>
          <p:nvPr/>
        </p:nvGrpSpPr>
        <p:grpSpPr>
          <a:xfrm>
            <a:off x="594947" y="244252"/>
            <a:ext cx="5668107" cy="581477"/>
            <a:chOff x="934548" y="278451"/>
            <a:chExt cx="5668107" cy="581477"/>
          </a:xfrm>
        </p:grpSpPr>
        <p:sp>
          <p:nvSpPr>
            <p:cNvPr id="12" name="正方形/長方形 11"/>
            <p:cNvSpPr/>
            <p:nvPr/>
          </p:nvSpPr>
          <p:spPr bwMode="gray">
            <a:xfrm>
              <a:off x="1916832" y="302414"/>
              <a:ext cx="4661109" cy="388620"/>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2000" b="1" dirty="0">
                  <a:solidFill>
                    <a:srgbClr val="1FB6F0"/>
                  </a:solidFill>
                  <a:latin typeface="メイリオ" panose="020B0604030504040204" pitchFamily="50" charset="-128"/>
                  <a:ea typeface="メイリオ" panose="020B0604030504040204" pitchFamily="50" charset="-128"/>
                </a:rPr>
                <a:t>スマートムーブ実施意向実態アンケート</a:t>
              </a:r>
            </a:p>
          </p:txBody>
        </p:sp>
        <p:sp>
          <p:nvSpPr>
            <p:cNvPr id="14" name="テキスト ボックス 13"/>
            <p:cNvSpPr txBox="1"/>
            <p:nvPr/>
          </p:nvSpPr>
          <p:spPr>
            <a:xfrm>
              <a:off x="1941546" y="655186"/>
              <a:ext cx="4661109" cy="204742"/>
            </a:xfrm>
            <a:prstGeom prst="rect">
              <a:avLst/>
            </a:prstGeom>
            <a:noFill/>
          </p:spPr>
          <p:txBody>
            <a:bodyPr wrap="square" lIns="36000" tIns="36000" rIns="36000" bIns="36000" rtlCol="0" anchor="ctr" anchorCtr="0">
              <a:noAutofit/>
            </a:bodyPr>
            <a:lstStyle/>
            <a:p>
              <a:pPr algn="ctr">
                <a:spcBef>
                  <a:spcPts val="0"/>
                </a:spcBef>
                <a:buSzPct val="100000"/>
              </a:pPr>
              <a:r>
                <a:rPr kumimoji="1" lang="ja-JP" altLang="en-US" sz="1000" dirty="0">
                  <a:latin typeface="メイリオ" panose="020B0604030504040204" pitchFamily="50" charset="-128"/>
                  <a:ea typeface="メイリオ" panose="020B0604030504040204" pitchFamily="50" charset="-128"/>
                </a:rPr>
                <a:t>スマートムーブの実施意向を調査しています。わかる範囲でお答えください。</a:t>
              </a:r>
            </a:p>
          </p:txBody>
        </p:sp>
        <p:pic>
          <p:nvPicPr>
            <p:cNvPr id="4" name="図 3">
              <a:extLst>
                <a:ext uri="{FF2B5EF4-FFF2-40B4-BE49-F238E27FC236}">
                  <a16:creationId xmlns:a16="http://schemas.microsoft.com/office/drawing/2014/main" id="{6A66469E-6877-4B3F-BE03-88817899A392}"/>
                </a:ext>
              </a:extLst>
            </p:cNvPr>
            <p:cNvPicPr>
              <a:picLocks noChangeAspect="1"/>
            </p:cNvPicPr>
            <p:nvPr/>
          </p:nvPicPr>
          <p:blipFill>
            <a:blip r:embed="rId6"/>
            <a:stretch>
              <a:fillRect/>
            </a:stretch>
          </p:blipFill>
          <p:spPr>
            <a:xfrm>
              <a:off x="934548" y="278451"/>
              <a:ext cx="844800" cy="576000"/>
            </a:xfrm>
            <a:prstGeom prst="rect">
              <a:avLst/>
            </a:prstGeom>
          </p:spPr>
        </p:pic>
      </p:grpSp>
      <p:grpSp>
        <p:nvGrpSpPr>
          <p:cNvPr id="49" name="グループ化 48">
            <a:extLst>
              <a:ext uri="{FF2B5EF4-FFF2-40B4-BE49-F238E27FC236}">
                <a16:creationId xmlns:a16="http://schemas.microsoft.com/office/drawing/2014/main" id="{6AA29A87-35A2-442C-B4EE-48DB297BFF88}"/>
              </a:ext>
            </a:extLst>
          </p:cNvPr>
          <p:cNvGrpSpPr/>
          <p:nvPr/>
        </p:nvGrpSpPr>
        <p:grpSpPr>
          <a:xfrm>
            <a:off x="277941" y="3107437"/>
            <a:ext cx="6301059" cy="1136792"/>
            <a:chOff x="277941" y="2570427"/>
            <a:chExt cx="6301059" cy="1136792"/>
          </a:xfrm>
        </p:grpSpPr>
        <p:grpSp>
          <p:nvGrpSpPr>
            <p:cNvPr id="50" name="グループ化 49">
              <a:extLst>
                <a:ext uri="{FF2B5EF4-FFF2-40B4-BE49-F238E27FC236}">
                  <a16:creationId xmlns:a16="http://schemas.microsoft.com/office/drawing/2014/main" id="{E7CB1EAE-1A13-4946-89CB-11CEE9677BC0}"/>
                </a:ext>
              </a:extLst>
            </p:cNvPr>
            <p:cNvGrpSpPr/>
            <p:nvPr/>
          </p:nvGrpSpPr>
          <p:grpSpPr>
            <a:xfrm>
              <a:off x="277941" y="2570427"/>
              <a:ext cx="6301059" cy="395124"/>
              <a:chOff x="277941" y="2570427"/>
              <a:chExt cx="6301059" cy="395124"/>
            </a:xfrm>
          </p:grpSpPr>
          <p:sp>
            <p:nvSpPr>
              <p:cNvPr id="52" name="角丸四角形 6">
                <a:extLst>
                  <a:ext uri="{FF2B5EF4-FFF2-40B4-BE49-F238E27FC236}">
                    <a16:creationId xmlns:a16="http://schemas.microsoft.com/office/drawing/2014/main" id="{CD4997B3-F335-4990-9B33-CEB96E293A78}"/>
                  </a:ext>
                </a:extLst>
              </p:cNvPr>
              <p:cNvSpPr/>
              <p:nvPr/>
            </p:nvSpPr>
            <p:spPr bwMode="gray">
              <a:xfrm>
                <a:off x="279000" y="2570427"/>
                <a:ext cx="6300000" cy="180000"/>
              </a:xfrm>
              <a:prstGeom prst="roundRect">
                <a:avLst/>
              </a:prstGeom>
              <a:solidFill>
                <a:srgbClr val="1FB6F0"/>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en-US" altLang="ja-JP" sz="1100" b="1" dirty="0">
                    <a:solidFill>
                      <a:schemeClr val="bg1"/>
                    </a:solidFill>
                    <a:latin typeface="メイリオ" panose="020B0604030504040204" pitchFamily="50" charset="-128"/>
                    <a:ea typeface="メイリオ" panose="020B0604030504040204" pitchFamily="50" charset="-128"/>
                  </a:rPr>
                  <a:t>3</a:t>
                </a:r>
                <a:r>
                  <a:rPr kumimoji="1" lang="ja-JP" altLang="en-US" sz="1100" b="1" dirty="0">
                    <a:solidFill>
                      <a:schemeClr val="bg1"/>
                    </a:solidFill>
                    <a:latin typeface="メイリオ" panose="020B0604030504040204" pitchFamily="50" charset="-128"/>
                    <a:ea typeface="メイリオ" panose="020B0604030504040204" pitchFamily="50" charset="-128"/>
                  </a:rPr>
                  <a:t>．外出に自家用車を利用する頻度について</a:t>
                </a:r>
              </a:p>
            </p:txBody>
          </p:sp>
          <p:sp>
            <p:nvSpPr>
              <p:cNvPr id="53" name="テキスト ボックス 52">
                <a:extLst>
                  <a:ext uri="{FF2B5EF4-FFF2-40B4-BE49-F238E27FC236}">
                    <a16:creationId xmlns:a16="http://schemas.microsoft.com/office/drawing/2014/main" id="{442677CB-491D-463F-A3C3-D3FEC7A72681}"/>
                  </a:ext>
                </a:extLst>
              </p:cNvPr>
              <p:cNvSpPr txBox="1"/>
              <p:nvPr/>
            </p:nvSpPr>
            <p:spPr>
              <a:xfrm>
                <a:off x="277941" y="2738960"/>
                <a:ext cx="6300000" cy="226591"/>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1050" dirty="0">
                    <a:latin typeface="メイリオ" panose="020B0604030504040204" pitchFamily="50" charset="-128"/>
                    <a:ea typeface="メイリオ" panose="020B0604030504040204" pitchFamily="50" charset="-128"/>
                  </a:rPr>
                  <a:t>◆</a:t>
                </a:r>
                <a:r>
                  <a:rPr kumimoji="1" lang="en-US" altLang="ja-JP" sz="105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あなたご自身で、外出のうち自家用車を利用する割合をお答えください（</a:t>
                </a:r>
                <a:r>
                  <a:rPr kumimoji="1" lang="en-US" altLang="ja-JP" sz="1050" dirty="0">
                    <a:latin typeface="メイリオ" panose="020B0604030504040204" pitchFamily="50" charset="-128"/>
                    <a:ea typeface="メイリオ" panose="020B0604030504040204" pitchFamily="50" charset="-128"/>
                  </a:rPr>
                  <a:t>1</a:t>
                </a:r>
                <a:r>
                  <a:rPr kumimoji="1" lang="ja-JP" altLang="en-US" sz="1050" dirty="0">
                    <a:latin typeface="メイリオ" panose="020B0604030504040204" pitchFamily="50" charset="-128"/>
                    <a:ea typeface="メイリオ" panose="020B0604030504040204" pitchFamily="50" charset="-128"/>
                  </a:rPr>
                  <a:t>つ回答）。</a:t>
                </a:r>
              </a:p>
            </p:txBody>
          </p:sp>
        </p:grpSp>
        <p:sp>
          <p:nvSpPr>
            <p:cNvPr id="51" name="テキスト ボックス 50">
              <a:extLst>
                <a:ext uri="{FF2B5EF4-FFF2-40B4-BE49-F238E27FC236}">
                  <a16:creationId xmlns:a16="http://schemas.microsoft.com/office/drawing/2014/main" id="{8866223F-C53A-49D7-BB2D-9AAEBCDCAECC}"/>
                </a:ext>
              </a:extLst>
            </p:cNvPr>
            <p:cNvSpPr txBox="1"/>
            <p:nvPr/>
          </p:nvSpPr>
          <p:spPr>
            <a:xfrm>
              <a:off x="278999" y="2909117"/>
              <a:ext cx="6300000" cy="798102"/>
            </a:xfrm>
            <a:prstGeom prst="rect">
              <a:avLst/>
            </a:prstGeom>
            <a:noFill/>
          </p:spPr>
          <p:txBody>
            <a:bodyPr wrap="square" lIns="36000" tIns="36000" rIns="36000" bIns="36000" rtlCol="0" anchor="t" anchorCtr="0">
              <a:noAutofit/>
            </a:bodyPr>
            <a:lstStyle/>
            <a:p>
              <a:pPr>
                <a:spcBef>
                  <a:spcPts val="0"/>
                </a:spcBef>
                <a:buSzPct val="100000"/>
                <a:tabLst>
                  <a:tab pos="450850"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ほぼすべての外出で自家用車を利用している（</a:t>
              </a:r>
              <a:r>
                <a:rPr kumimoji="1" lang="en-US" altLang="ja-JP" sz="1000" dirty="0">
                  <a:latin typeface="メイリオ" panose="020B0604030504040204" pitchFamily="50" charset="-128"/>
                  <a:ea typeface="メイリオ" panose="020B0604030504040204" pitchFamily="50" charset="-128"/>
                </a:rPr>
                <a:t>9</a:t>
              </a:r>
              <a:r>
                <a:rPr kumimoji="1" lang="ja-JP" altLang="en-US" sz="1000" dirty="0">
                  <a:latin typeface="メイリオ" panose="020B0604030504040204" pitchFamily="50" charset="-128"/>
                  <a:ea typeface="メイリオ" panose="020B0604030504040204" pitchFamily="50" charset="-128"/>
                </a:rPr>
                <a:t>割以上）</a:t>
              </a:r>
              <a:endParaRPr kumimoji="1" lang="en-US" altLang="ja-JP" sz="1000" dirty="0">
                <a:latin typeface="メイリオ" panose="020B0604030504040204" pitchFamily="50" charset="-128"/>
                <a:ea typeface="メイリオ" panose="020B0604030504040204" pitchFamily="50" charset="-128"/>
              </a:endParaRPr>
            </a:p>
            <a:p>
              <a:pPr>
                <a:spcBef>
                  <a:spcPts val="0"/>
                </a:spcBef>
                <a:buSzPct val="100000"/>
                <a:tabLst>
                  <a:tab pos="450850"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半分以上の外出で自家用車を利用している（</a:t>
              </a:r>
              <a:r>
                <a:rPr kumimoji="1" lang="en-US" altLang="ja-JP" sz="1000" dirty="0">
                  <a:latin typeface="メイリオ" panose="020B0604030504040204" pitchFamily="50" charset="-128"/>
                  <a:ea typeface="メイリオ" panose="020B0604030504040204" pitchFamily="50" charset="-128"/>
                </a:rPr>
                <a:t>5</a:t>
              </a:r>
              <a:r>
                <a:rPr kumimoji="1" lang="ja-JP" altLang="en-US" sz="1000" dirty="0">
                  <a:latin typeface="メイリオ" panose="020B0604030504040204" pitchFamily="50" charset="-128"/>
                  <a:ea typeface="メイリオ" panose="020B0604030504040204" pitchFamily="50" charset="-128"/>
                </a:rPr>
                <a:t>割以上）</a:t>
              </a:r>
              <a:endParaRPr kumimoji="1" lang="en-US" altLang="ja-JP" sz="1000" dirty="0">
                <a:latin typeface="メイリオ" panose="020B0604030504040204" pitchFamily="50" charset="-128"/>
                <a:ea typeface="メイリオ" panose="020B0604030504040204" pitchFamily="50" charset="-128"/>
              </a:endParaRPr>
            </a:p>
            <a:p>
              <a:pPr>
                <a:spcBef>
                  <a:spcPts val="0"/>
                </a:spcBef>
                <a:buSzPct val="100000"/>
                <a:tabLst>
                  <a:tab pos="450850"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３割程度の外出で自家用車を利用している（</a:t>
              </a:r>
              <a:r>
                <a:rPr kumimoji="1" lang="en-US" altLang="ja-JP" sz="1000" dirty="0">
                  <a:latin typeface="メイリオ" panose="020B0604030504040204" pitchFamily="50" charset="-128"/>
                  <a:ea typeface="メイリオ" panose="020B0604030504040204" pitchFamily="50" charset="-128"/>
                </a:rPr>
                <a:t>3</a:t>
              </a:r>
              <a:r>
                <a:rPr kumimoji="1" lang="ja-JP" altLang="en-US" sz="1000" dirty="0">
                  <a:latin typeface="メイリオ" panose="020B0604030504040204" pitchFamily="50" charset="-128"/>
                  <a:ea typeface="メイリオ" panose="020B0604030504040204" pitchFamily="50" charset="-128"/>
                </a:rPr>
                <a:t>割以上）</a:t>
              </a:r>
              <a:endParaRPr kumimoji="1" lang="en-US" altLang="ja-JP" sz="1000" dirty="0">
                <a:latin typeface="メイリオ" panose="020B0604030504040204" pitchFamily="50" charset="-128"/>
                <a:ea typeface="メイリオ" panose="020B0604030504040204" pitchFamily="50" charset="-128"/>
              </a:endParaRPr>
            </a:p>
            <a:p>
              <a:pPr>
                <a:spcBef>
                  <a:spcPts val="0"/>
                </a:spcBef>
                <a:buSzPct val="100000"/>
                <a:tabLst>
                  <a:tab pos="450850"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あまり自家用車を利用していない（</a:t>
              </a:r>
              <a:r>
                <a:rPr kumimoji="1" lang="en-US" altLang="ja-JP" sz="1000" dirty="0">
                  <a:latin typeface="メイリオ" panose="020B0604030504040204" pitchFamily="50" charset="-128"/>
                  <a:ea typeface="メイリオ" panose="020B0604030504040204" pitchFamily="50" charset="-128"/>
                </a:rPr>
                <a:t>1</a:t>
              </a:r>
              <a:r>
                <a:rPr kumimoji="1" lang="ja-JP" altLang="en-US" sz="1000" dirty="0">
                  <a:latin typeface="メイリオ" panose="020B0604030504040204" pitchFamily="50" charset="-128"/>
                  <a:ea typeface="メイリオ" panose="020B0604030504040204" pitchFamily="50" charset="-128"/>
                </a:rPr>
                <a:t>～</a:t>
              </a:r>
              <a:r>
                <a:rPr kumimoji="1" lang="en-US" altLang="ja-JP" sz="1000" dirty="0">
                  <a:latin typeface="メイリオ" panose="020B0604030504040204" pitchFamily="50" charset="-128"/>
                  <a:ea typeface="メイリオ" panose="020B0604030504040204" pitchFamily="50" charset="-128"/>
                </a:rPr>
                <a:t>2</a:t>
              </a:r>
              <a:r>
                <a:rPr kumimoji="1" lang="ja-JP" altLang="en-US" sz="1000" dirty="0">
                  <a:latin typeface="メイリオ" panose="020B0604030504040204" pitchFamily="50" charset="-128"/>
                  <a:ea typeface="メイリオ" panose="020B0604030504040204" pitchFamily="50" charset="-128"/>
                </a:rPr>
                <a:t>割）</a:t>
              </a:r>
              <a:endParaRPr kumimoji="1" lang="en-US" altLang="ja-JP" sz="1000" dirty="0">
                <a:latin typeface="メイリオ" panose="020B0604030504040204" pitchFamily="50" charset="-128"/>
                <a:ea typeface="メイリオ" panose="020B0604030504040204" pitchFamily="50" charset="-128"/>
              </a:endParaRPr>
            </a:p>
            <a:p>
              <a:pPr>
                <a:spcBef>
                  <a:spcPts val="0"/>
                </a:spcBef>
                <a:buSzPct val="100000"/>
                <a:tabLst>
                  <a:tab pos="450850"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自家用車はほとんど利用していない　➡アンケート終了です。</a:t>
              </a:r>
              <a:endParaRPr kumimoji="1" lang="en-US" altLang="ja-JP" sz="1000" dirty="0">
                <a:latin typeface="メイリオ" panose="020B0604030504040204" pitchFamily="50" charset="-128"/>
                <a:ea typeface="メイリオ" panose="020B0604030504040204" pitchFamily="50" charset="-128"/>
              </a:endParaRPr>
            </a:p>
            <a:p>
              <a:pPr>
                <a:spcBef>
                  <a:spcPts val="0"/>
                </a:spcBef>
                <a:buSzPct val="100000"/>
              </a:pPr>
              <a:endParaRPr kumimoji="1" lang="en-US" altLang="ja-JP" sz="1050" dirty="0">
                <a:latin typeface="メイリオ" panose="020B0604030504040204" pitchFamily="50" charset="-128"/>
                <a:ea typeface="メイリオ" panose="020B0604030504040204" pitchFamily="50" charset="-128"/>
              </a:endParaRPr>
            </a:p>
          </p:txBody>
        </p:sp>
      </p:grpSp>
      <p:grpSp>
        <p:nvGrpSpPr>
          <p:cNvPr id="13" name="グループ化 12">
            <a:extLst>
              <a:ext uri="{FF2B5EF4-FFF2-40B4-BE49-F238E27FC236}">
                <a16:creationId xmlns:a16="http://schemas.microsoft.com/office/drawing/2014/main" id="{87073F0B-97D2-4F87-ACFA-223D272B45BE}"/>
              </a:ext>
            </a:extLst>
          </p:cNvPr>
          <p:cNvGrpSpPr/>
          <p:nvPr/>
        </p:nvGrpSpPr>
        <p:grpSpPr>
          <a:xfrm>
            <a:off x="279000" y="5848792"/>
            <a:ext cx="6579000" cy="1927350"/>
            <a:chOff x="279000" y="6505139"/>
            <a:chExt cx="6579000" cy="1927350"/>
          </a:xfrm>
        </p:grpSpPr>
        <p:sp>
          <p:nvSpPr>
            <p:cNvPr id="71" name="テキスト ボックス 70"/>
            <p:cNvSpPr txBox="1"/>
            <p:nvPr/>
          </p:nvSpPr>
          <p:spPr>
            <a:xfrm>
              <a:off x="287338" y="7213732"/>
              <a:ext cx="6570662" cy="1218757"/>
            </a:xfrm>
            <a:prstGeom prst="rect">
              <a:avLst/>
            </a:prstGeom>
            <a:noFill/>
          </p:spPr>
          <p:txBody>
            <a:bodyPr wrap="square" lIns="36000" tIns="36000" rIns="36000" bIns="36000" rtlCol="0" anchor="t" anchorCtr="0">
              <a:noAutofit/>
            </a:bodyPr>
            <a:lstStyle/>
            <a:p>
              <a:pPr>
                <a:spcBef>
                  <a:spcPts val="0"/>
                </a:spcBef>
                <a:buSzPct val="100000"/>
                <a:tabLst>
                  <a:tab pos="450850"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a:t>
              </a:r>
              <a:r>
                <a:rPr kumimoji="1" lang="en-US" altLang="ja-JP" sz="1000" dirty="0">
                  <a:latin typeface="メイリオ" panose="020B0604030504040204" pitchFamily="50" charset="-128"/>
                  <a:ea typeface="メイリオ" panose="020B0604030504040204" pitchFamily="50" charset="-128"/>
                </a:rPr>
                <a:t>CO2</a:t>
              </a:r>
              <a:r>
                <a:rPr kumimoji="1" lang="ja-JP" altLang="en-US" sz="1000" dirty="0">
                  <a:latin typeface="メイリオ" panose="020B0604030504040204" pitchFamily="50" charset="-128"/>
                  <a:ea typeface="メイリオ" panose="020B0604030504040204" pitchFamily="50" charset="-128"/>
                </a:rPr>
                <a:t>の削減に貢献するため</a:t>
              </a:r>
            </a:p>
            <a:p>
              <a:pPr>
                <a:spcBef>
                  <a:spcPts val="0"/>
                </a:spcBef>
                <a:buSzPct val="100000"/>
                <a:tabLst>
                  <a:tab pos="450850"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□スマートムーブを実施するための具体的な方法がわかったため（サイクルシェアリングサービス等）</a:t>
              </a:r>
            </a:p>
            <a:p>
              <a:pPr>
                <a:spcBef>
                  <a:spcPts val="0"/>
                </a:spcBef>
                <a:buSzPct val="100000"/>
                <a:tabLst>
                  <a:tab pos="450850"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移動時間が短縮されるため</a:t>
              </a:r>
              <a:endParaRPr kumimoji="1" lang="en-US" altLang="ja-JP" sz="1000" dirty="0">
                <a:latin typeface="メイリオ" panose="020B0604030504040204" pitchFamily="50" charset="-128"/>
                <a:ea typeface="メイリオ" panose="020B0604030504040204" pitchFamily="50" charset="-128"/>
              </a:endParaRPr>
            </a:p>
            <a:p>
              <a:pPr>
                <a:spcBef>
                  <a:spcPts val="0"/>
                </a:spcBef>
                <a:buSzPct val="100000"/>
                <a:tabLst>
                  <a:tab pos="450850"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経済的なメリットが期待できるため</a:t>
              </a:r>
              <a:endParaRPr kumimoji="1" lang="en-US" altLang="ja-JP" sz="1000" dirty="0">
                <a:latin typeface="メイリオ" panose="020B0604030504040204" pitchFamily="50" charset="-128"/>
                <a:ea typeface="メイリオ" panose="020B0604030504040204" pitchFamily="50" charset="-128"/>
              </a:endParaRPr>
            </a:p>
            <a:p>
              <a:pPr>
                <a:spcBef>
                  <a:spcPts val="0"/>
                </a:spcBef>
                <a:buSzPct val="100000"/>
                <a:tabLst>
                  <a:tab pos="450850"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運動不足が解消されるため</a:t>
              </a:r>
              <a:endParaRPr kumimoji="1" lang="en-US" altLang="ja-JP" sz="1000" dirty="0">
                <a:latin typeface="メイリオ" panose="020B0604030504040204" pitchFamily="50" charset="-128"/>
                <a:ea typeface="メイリオ" panose="020B0604030504040204" pitchFamily="50" charset="-128"/>
              </a:endParaRPr>
            </a:p>
            <a:p>
              <a:pPr>
                <a:spcBef>
                  <a:spcPts val="0"/>
                </a:spcBef>
                <a:buSzPct val="100000"/>
                <a:tabLst>
                  <a:tab pos="450850"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通学先・勤務先で奨励されているため</a:t>
              </a:r>
              <a:endParaRPr kumimoji="1" lang="en-US" altLang="ja-JP" sz="1000" dirty="0">
                <a:latin typeface="メイリオ" panose="020B0604030504040204" pitchFamily="50" charset="-128"/>
                <a:ea typeface="メイリオ" panose="020B0604030504040204" pitchFamily="50" charset="-128"/>
              </a:endParaRPr>
            </a:p>
            <a:p>
              <a:pPr>
                <a:spcBef>
                  <a:spcPts val="0"/>
                </a:spcBef>
                <a:buSzPct val="100000"/>
                <a:tabLst>
                  <a:tab pos="450850"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多くの人がスマートムーブを実施しており、自分もそうする必要があると思ったため</a:t>
              </a:r>
              <a:endParaRPr kumimoji="1" lang="en-US" altLang="ja-JP" sz="1000" dirty="0">
                <a:latin typeface="メイリオ" panose="020B0604030504040204" pitchFamily="50" charset="-128"/>
                <a:ea typeface="メイリオ" panose="020B0604030504040204" pitchFamily="50" charset="-128"/>
              </a:endParaRPr>
            </a:p>
            <a:p>
              <a:pPr>
                <a:spcBef>
                  <a:spcPts val="0"/>
                </a:spcBef>
                <a:buSzPct val="100000"/>
                <a:tabLst>
                  <a:tab pos="450850"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その他（具体的に　　　　　　　　　　　　　　　　　　　　　　　　　　　　　　　        　  ）</a:t>
              </a:r>
              <a:endParaRPr kumimoji="1" lang="en-US" altLang="ja-JP" sz="1000" dirty="0">
                <a:latin typeface="メイリオ" panose="020B0604030504040204" pitchFamily="50" charset="-128"/>
                <a:ea typeface="メイリオ" panose="020B0604030504040204" pitchFamily="50" charset="-128"/>
              </a:endParaRPr>
            </a:p>
          </p:txBody>
        </p:sp>
        <p:sp>
          <p:nvSpPr>
            <p:cNvPr id="72" name="テキスト ボックス 71"/>
            <p:cNvSpPr txBox="1"/>
            <p:nvPr/>
          </p:nvSpPr>
          <p:spPr>
            <a:xfrm>
              <a:off x="279000" y="7041652"/>
              <a:ext cx="6300000" cy="242066"/>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1050" dirty="0">
                  <a:latin typeface="メイリオ" panose="020B0604030504040204" pitchFamily="50" charset="-128"/>
                  <a:ea typeface="メイリオ" panose="020B0604030504040204" pitchFamily="50" charset="-128"/>
                </a:rPr>
                <a:t>◆</a:t>
              </a:r>
              <a:r>
                <a:rPr kumimoji="1" lang="en-US" altLang="ja-JP" sz="105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なぜ、スマートムーブに取り組もうと思いましたか（</a:t>
              </a:r>
              <a:r>
                <a:rPr kumimoji="1" lang="en-US" altLang="ja-JP" sz="1050" dirty="0">
                  <a:latin typeface="メイリオ" panose="020B0604030504040204" pitchFamily="50" charset="-128"/>
                  <a:ea typeface="メイリオ" panose="020B0604030504040204" pitchFamily="50" charset="-128"/>
                </a:rPr>
                <a:t>3</a:t>
              </a:r>
              <a:r>
                <a:rPr kumimoji="1" lang="ja-JP" altLang="en-US" sz="1050" dirty="0">
                  <a:latin typeface="メイリオ" panose="020B0604030504040204" pitchFamily="50" charset="-128"/>
                  <a:ea typeface="メイリオ" panose="020B0604030504040204" pitchFamily="50" charset="-128"/>
                </a:rPr>
                <a:t>つまで）。</a:t>
              </a:r>
            </a:p>
          </p:txBody>
        </p:sp>
        <p:sp>
          <p:nvSpPr>
            <p:cNvPr id="55" name="角丸四角形 8">
              <a:extLst>
                <a:ext uri="{FF2B5EF4-FFF2-40B4-BE49-F238E27FC236}">
                  <a16:creationId xmlns:a16="http://schemas.microsoft.com/office/drawing/2014/main" id="{C3E04F71-6B6A-4FBC-A0B6-DDB9C2EFA22B}"/>
                </a:ext>
              </a:extLst>
            </p:cNvPr>
            <p:cNvSpPr/>
            <p:nvPr/>
          </p:nvSpPr>
          <p:spPr bwMode="gray">
            <a:xfrm>
              <a:off x="279000" y="6505139"/>
              <a:ext cx="6300000" cy="180000"/>
            </a:xfrm>
            <a:prstGeom prst="roundRect">
              <a:avLst/>
            </a:prstGeom>
            <a:solidFill>
              <a:srgbClr val="1FB6F0"/>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en-US" altLang="ja-JP" sz="1100" b="1" dirty="0">
                  <a:solidFill>
                    <a:schemeClr val="bg1"/>
                  </a:solidFill>
                  <a:latin typeface="メイリオ" panose="020B0604030504040204" pitchFamily="50" charset="-128"/>
                  <a:ea typeface="メイリオ" panose="020B0604030504040204" pitchFamily="50" charset="-128"/>
                </a:rPr>
                <a:t>5</a:t>
              </a:r>
              <a:r>
                <a:rPr kumimoji="1" lang="ja-JP" altLang="en-US" sz="1100" b="1" dirty="0">
                  <a:solidFill>
                    <a:schemeClr val="bg1"/>
                  </a:solidFill>
                  <a:latin typeface="メイリオ" panose="020B0604030504040204" pitchFamily="50" charset="-128"/>
                  <a:ea typeface="メイリオ" panose="020B0604030504040204" pitchFamily="50" charset="-128"/>
                </a:rPr>
                <a:t>．実施意向の理由について</a:t>
              </a:r>
            </a:p>
          </p:txBody>
        </p:sp>
        <p:sp>
          <p:nvSpPr>
            <p:cNvPr id="65" name="テキスト ボックス 64">
              <a:extLst>
                <a:ext uri="{FF2B5EF4-FFF2-40B4-BE49-F238E27FC236}">
                  <a16:creationId xmlns:a16="http://schemas.microsoft.com/office/drawing/2014/main" id="{8B0AF6DA-3740-48BF-A574-50C1E38954A7}"/>
                </a:ext>
              </a:extLst>
            </p:cNvPr>
            <p:cNvSpPr txBox="1"/>
            <p:nvPr/>
          </p:nvSpPr>
          <p:spPr>
            <a:xfrm>
              <a:off x="298301" y="6663111"/>
              <a:ext cx="6300000" cy="216000"/>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en-US" altLang="ja-JP" sz="800" dirty="0">
                  <a:latin typeface="メイリオ" panose="020B0604030504040204" pitchFamily="50" charset="-128"/>
                  <a:ea typeface="メイリオ" panose="020B0604030504040204" pitchFamily="50" charset="-128"/>
                </a:rPr>
                <a:t>Q4</a:t>
              </a:r>
              <a:r>
                <a:rPr kumimoji="1" lang="ja-JP" altLang="en-US" sz="800" dirty="0">
                  <a:latin typeface="メイリオ" panose="020B0604030504040204" pitchFamily="50" charset="-128"/>
                  <a:ea typeface="メイリオ" panose="020B0604030504040204" pitchFamily="50" charset="-128"/>
                </a:rPr>
                <a:t>で「これまでもできる限りスマートムーブに取組んでいる」、「これまでもスマートムーブに取り組みたいと思っていたが、今後は実際に取り組もうと思う／頻度を増やそうと思う」、「今後はスマートムーブに取り組みたいと思うようになった」のいずれかを選択された方にお尋ねします。</a:t>
              </a:r>
              <a:endParaRPr kumimoji="1" lang="en-US" altLang="ja-JP" sz="800" dirty="0">
                <a:latin typeface="メイリオ" panose="020B0604030504040204" pitchFamily="50" charset="-128"/>
                <a:ea typeface="メイリオ" panose="020B0604030504040204" pitchFamily="50" charset="-128"/>
              </a:endParaRPr>
            </a:p>
          </p:txBody>
        </p:sp>
      </p:grpSp>
      <p:grpSp>
        <p:nvGrpSpPr>
          <p:cNvPr id="11" name="グループ化 10">
            <a:extLst>
              <a:ext uri="{FF2B5EF4-FFF2-40B4-BE49-F238E27FC236}">
                <a16:creationId xmlns:a16="http://schemas.microsoft.com/office/drawing/2014/main" id="{0EF403F2-D033-47CE-9261-52B47028C6CB}"/>
              </a:ext>
            </a:extLst>
          </p:cNvPr>
          <p:cNvGrpSpPr/>
          <p:nvPr/>
        </p:nvGrpSpPr>
        <p:grpSpPr>
          <a:xfrm>
            <a:off x="277941" y="4326712"/>
            <a:ext cx="6320360" cy="1462174"/>
            <a:chOff x="277941" y="4941279"/>
            <a:chExt cx="6320360" cy="1462174"/>
          </a:xfrm>
        </p:grpSpPr>
        <p:sp>
          <p:nvSpPr>
            <p:cNvPr id="62" name="角丸四角形 56">
              <a:extLst>
                <a:ext uri="{FF2B5EF4-FFF2-40B4-BE49-F238E27FC236}">
                  <a16:creationId xmlns:a16="http://schemas.microsoft.com/office/drawing/2014/main" id="{F8F79C05-0568-4F1A-9F47-60F6067DC248}"/>
                </a:ext>
              </a:extLst>
            </p:cNvPr>
            <p:cNvSpPr/>
            <p:nvPr/>
          </p:nvSpPr>
          <p:spPr bwMode="gray">
            <a:xfrm>
              <a:off x="279000" y="4941279"/>
              <a:ext cx="6300000" cy="180000"/>
            </a:xfrm>
            <a:prstGeom prst="roundRect">
              <a:avLst/>
            </a:prstGeom>
            <a:solidFill>
              <a:srgbClr val="1FB6F0"/>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en-US" altLang="ja-JP" sz="1100" b="1" dirty="0">
                  <a:solidFill>
                    <a:schemeClr val="bg1"/>
                  </a:solidFill>
                  <a:latin typeface="メイリオ" panose="020B0604030504040204" pitchFamily="50" charset="-128"/>
                  <a:ea typeface="メイリオ" panose="020B0604030504040204" pitchFamily="50" charset="-128"/>
                </a:rPr>
                <a:t>4</a:t>
              </a:r>
              <a:r>
                <a:rPr kumimoji="1" lang="ja-JP" altLang="en-US" sz="1100" b="1" dirty="0">
                  <a:solidFill>
                    <a:schemeClr val="bg1"/>
                  </a:solidFill>
                  <a:latin typeface="メイリオ" panose="020B0604030504040204" pitchFamily="50" charset="-128"/>
                  <a:ea typeface="メイリオ" panose="020B0604030504040204" pitchFamily="50" charset="-128"/>
                </a:rPr>
                <a:t>．今後のスマートムーブ</a:t>
              </a:r>
              <a:r>
                <a:rPr kumimoji="1" lang="en-US" altLang="ja-JP" sz="1100" b="1" baseline="30000" dirty="0">
                  <a:solidFill>
                    <a:schemeClr val="bg1"/>
                  </a:solidFill>
                  <a:latin typeface="メイリオ" panose="020B0604030504040204" pitchFamily="50" charset="-128"/>
                  <a:ea typeface="メイリオ" panose="020B0604030504040204" pitchFamily="50" charset="-128"/>
                </a:rPr>
                <a:t>*1</a:t>
              </a:r>
              <a:r>
                <a:rPr kumimoji="1" lang="ja-JP" altLang="en-US" sz="1100" b="1" dirty="0">
                  <a:solidFill>
                    <a:schemeClr val="bg1"/>
                  </a:solidFill>
                  <a:latin typeface="メイリオ" panose="020B0604030504040204" pitchFamily="50" charset="-128"/>
                  <a:ea typeface="メイリオ" panose="020B0604030504040204" pitchFamily="50" charset="-128"/>
                </a:rPr>
                <a:t> の実施意向について</a:t>
              </a:r>
            </a:p>
          </p:txBody>
        </p:sp>
        <p:sp>
          <p:nvSpPr>
            <p:cNvPr id="63" name="テキスト ボックス 62">
              <a:extLst>
                <a:ext uri="{FF2B5EF4-FFF2-40B4-BE49-F238E27FC236}">
                  <a16:creationId xmlns:a16="http://schemas.microsoft.com/office/drawing/2014/main" id="{FD9A2507-7C96-4CF9-B73B-E55136C244E7}"/>
                </a:ext>
              </a:extLst>
            </p:cNvPr>
            <p:cNvSpPr txBox="1"/>
            <p:nvPr/>
          </p:nvSpPr>
          <p:spPr>
            <a:xfrm>
              <a:off x="279000" y="5259529"/>
              <a:ext cx="6300000" cy="226591"/>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1050" dirty="0">
                  <a:latin typeface="メイリオ" panose="020B0604030504040204" pitchFamily="50" charset="-128"/>
                  <a:ea typeface="メイリオ" panose="020B0604030504040204" pitchFamily="50" charset="-128"/>
                </a:rPr>
                <a:t>◆</a:t>
              </a:r>
              <a:r>
                <a:rPr kumimoji="1" lang="en-US" altLang="ja-JP" sz="1050" dirty="0">
                  <a:latin typeface="メイリオ" panose="020B0604030504040204" pitchFamily="50" charset="-128"/>
                  <a:ea typeface="メイリオ" panose="020B0604030504040204" pitchFamily="50" charset="-128"/>
                </a:rPr>
                <a:t>	</a:t>
              </a:r>
              <a:r>
                <a:rPr kumimoji="1" lang="ja-JP" altLang="en-US" sz="1050" b="1" u="sng" dirty="0">
                  <a:latin typeface="メイリオ" panose="020B0604030504040204" pitchFamily="50" charset="-128"/>
                  <a:ea typeface="メイリオ" panose="020B0604030504040204" pitchFamily="50" charset="-128"/>
                </a:rPr>
                <a:t>イベントに参加されて</a:t>
              </a:r>
              <a:r>
                <a:rPr kumimoji="1" lang="ja-JP" altLang="en-US" sz="1050" dirty="0">
                  <a:latin typeface="メイリオ" panose="020B0604030504040204" pitchFamily="50" charset="-128"/>
                  <a:ea typeface="メイリオ" panose="020B0604030504040204" pitchFamily="50" charset="-128"/>
                </a:rPr>
                <a:t>、今後はスマートムーブに取り組もうと思いましたか（</a:t>
              </a:r>
              <a:r>
                <a:rPr kumimoji="1" lang="en-US" altLang="ja-JP" sz="1050" dirty="0">
                  <a:latin typeface="メイリオ" panose="020B0604030504040204" pitchFamily="50" charset="-128"/>
                  <a:ea typeface="メイリオ" panose="020B0604030504040204" pitchFamily="50" charset="-128"/>
                </a:rPr>
                <a:t>1</a:t>
              </a:r>
              <a:r>
                <a:rPr kumimoji="1" lang="ja-JP" altLang="en-US" sz="1050" dirty="0">
                  <a:latin typeface="メイリオ" panose="020B0604030504040204" pitchFamily="50" charset="-128"/>
                  <a:ea typeface="メイリオ" panose="020B0604030504040204" pitchFamily="50" charset="-128"/>
                </a:rPr>
                <a:t>つ回答）。</a:t>
              </a:r>
            </a:p>
          </p:txBody>
        </p:sp>
        <p:sp>
          <p:nvSpPr>
            <p:cNvPr id="64" name="テキスト ボックス 63">
              <a:extLst>
                <a:ext uri="{FF2B5EF4-FFF2-40B4-BE49-F238E27FC236}">
                  <a16:creationId xmlns:a16="http://schemas.microsoft.com/office/drawing/2014/main" id="{FD06FACB-1D50-4A3D-BC17-C8A0025A28C0}"/>
                </a:ext>
              </a:extLst>
            </p:cNvPr>
            <p:cNvSpPr txBox="1"/>
            <p:nvPr/>
          </p:nvSpPr>
          <p:spPr>
            <a:xfrm>
              <a:off x="277941" y="5445650"/>
              <a:ext cx="6300000" cy="957803"/>
            </a:xfrm>
            <a:prstGeom prst="rect">
              <a:avLst/>
            </a:prstGeom>
            <a:noFill/>
          </p:spPr>
          <p:txBody>
            <a:bodyPr wrap="square" lIns="36000" tIns="36000" rIns="36000" bIns="36000" rtlCol="0" anchor="t" anchorCtr="0">
              <a:noAutofit/>
            </a:bodyPr>
            <a:lstStyle/>
            <a:p>
              <a:pPr>
                <a:spcBef>
                  <a:spcPts val="0"/>
                </a:spcBef>
                <a:buSzPct val="100000"/>
                <a:tabLst>
                  <a:tab pos="450850"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これまでもできる限りスマートムーブに取り組んでいる（公共交通機関や自転車を利用している）</a:t>
              </a:r>
              <a:endParaRPr kumimoji="1" lang="en-US" altLang="ja-JP" sz="1000" dirty="0">
                <a:latin typeface="メイリオ" panose="020B0604030504040204" pitchFamily="50" charset="-128"/>
                <a:ea typeface="メイリオ" panose="020B0604030504040204" pitchFamily="50" charset="-128"/>
              </a:endParaRPr>
            </a:p>
            <a:p>
              <a:pPr>
                <a:spcBef>
                  <a:spcPts val="0"/>
                </a:spcBef>
                <a:buSzPct val="100000"/>
                <a:tabLst>
                  <a:tab pos="450850"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これまでもスマートムーブに取り組みたいと思っていたが、今後は実際に取り組もうと思う／</a:t>
              </a:r>
              <a:endParaRPr kumimoji="1" lang="en-US" altLang="ja-JP" sz="1000" dirty="0">
                <a:latin typeface="メイリオ" panose="020B0604030504040204" pitchFamily="50" charset="-128"/>
                <a:ea typeface="メイリオ" panose="020B0604030504040204" pitchFamily="50" charset="-128"/>
              </a:endParaRPr>
            </a:p>
            <a:p>
              <a:pPr defTabSz="631825">
                <a:spcBef>
                  <a:spcPts val="0"/>
                </a:spcBef>
                <a:buSzPct val="100000"/>
                <a:tabLst>
                  <a:tab pos="450850"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頻度を増やそうと思う</a:t>
              </a:r>
              <a:endParaRPr kumimoji="1" lang="en-US" altLang="ja-JP" sz="1000" dirty="0">
                <a:latin typeface="メイリオ" panose="020B0604030504040204" pitchFamily="50" charset="-128"/>
                <a:ea typeface="メイリオ" panose="020B0604030504040204" pitchFamily="50" charset="-128"/>
              </a:endParaRPr>
            </a:p>
            <a:p>
              <a:pPr>
                <a:spcBef>
                  <a:spcPts val="0"/>
                </a:spcBef>
                <a:buSzPct val="100000"/>
                <a:tabLst>
                  <a:tab pos="450850"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今後はスマートムーブに取り組みたいと思うようになった</a:t>
              </a:r>
              <a:endParaRPr kumimoji="1" lang="en-US" altLang="ja-JP" sz="1000" dirty="0">
                <a:latin typeface="メイリオ" panose="020B0604030504040204" pitchFamily="50" charset="-128"/>
                <a:ea typeface="メイリオ" panose="020B0604030504040204" pitchFamily="50" charset="-128"/>
              </a:endParaRPr>
            </a:p>
            <a:p>
              <a:pPr>
                <a:spcBef>
                  <a:spcPts val="0"/>
                </a:spcBef>
                <a:buSzPct val="100000"/>
                <a:tabLst>
                  <a:tab pos="450850"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今後もスマートムーブに取り組みたいとは思わない</a:t>
              </a:r>
              <a:endParaRPr kumimoji="1" lang="en-US" altLang="ja-JP" sz="1000" dirty="0">
                <a:latin typeface="メイリオ" panose="020B0604030504040204" pitchFamily="50" charset="-128"/>
                <a:ea typeface="メイリオ" panose="020B0604030504040204" pitchFamily="50" charset="-128"/>
              </a:endParaRPr>
            </a:p>
            <a:p>
              <a:pPr>
                <a:spcBef>
                  <a:spcPts val="0"/>
                </a:spcBef>
                <a:buSzPct val="100000"/>
                <a:tabLst>
                  <a:tab pos="450850" algn="l"/>
                </a:tabLst>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スマートムーブに取り組むことができない（公共交通機関の利用が困難等）</a:t>
              </a:r>
            </a:p>
          </p:txBody>
        </p:sp>
        <p:sp>
          <p:nvSpPr>
            <p:cNvPr id="67" name="テキスト ボックス 66">
              <a:extLst>
                <a:ext uri="{FF2B5EF4-FFF2-40B4-BE49-F238E27FC236}">
                  <a16:creationId xmlns:a16="http://schemas.microsoft.com/office/drawing/2014/main" id="{E58B1F6B-EBCE-4291-8BBC-C9AB3123A328}"/>
                </a:ext>
              </a:extLst>
            </p:cNvPr>
            <p:cNvSpPr txBox="1"/>
            <p:nvPr/>
          </p:nvSpPr>
          <p:spPr>
            <a:xfrm>
              <a:off x="298301" y="5110567"/>
              <a:ext cx="6300000" cy="156309"/>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800" dirty="0">
                  <a:latin typeface="メイリオ" panose="020B0604030504040204" pitchFamily="50" charset="-128"/>
                  <a:ea typeface="メイリオ" panose="020B0604030504040204" pitchFamily="50" charset="-128"/>
                </a:rPr>
                <a:t>*</a:t>
              </a:r>
              <a:r>
                <a:rPr kumimoji="1" lang="en-US" altLang="ja-JP" sz="800" dirty="0">
                  <a:latin typeface="メイリオ" panose="020B0604030504040204" pitchFamily="50" charset="-128"/>
                  <a:ea typeface="メイリオ" panose="020B0604030504040204" pitchFamily="50" charset="-128"/>
                </a:rPr>
                <a:t>1:</a:t>
              </a:r>
              <a:r>
                <a:rPr kumimoji="1" lang="ja-JP" altLang="en-US" sz="800" dirty="0">
                  <a:latin typeface="メイリオ" panose="020B0604030504040204" pitchFamily="50" charset="-128"/>
                  <a:ea typeface="メイリオ" panose="020B0604030504040204" pitchFamily="50" charset="-128"/>
                </a:rPr>
                <a:t>　スマートムーブとは、電車、バス等の公共交通機関や自転車、徒歩での移動を指します。</a:t>
              </a:r>
              <a:endParaRPr kumimoji="1" lang="en-US" altLang="ja-JP" sz="800" dirty="0">
                <a:latin typeface="メイリオ" panose="020B0604030504040204" pitchFamily="50" charset="-128"/>
                <a:ea typeface="メイリオ" panose="020B0604030504040204" pitchFamily="50" charset="-128"/>
              </a:endParaRPr>
            </a:p>
          </p:txBody>
        </p:sp>
      </p:grpSp>
      <p:grpSp>
        <p:nvGrpSpPr>
          <p:cNvPr id="73" name="グループ化 72">
            <a:extLst>
              <a:ext uri="{FF2B5EF4-FFF2-40B4-BE49-F238E27FC236}">
                <a16:creationId xmlns:a16="http://schemas.microsoft.com/office/drawing/2014/main" id="{AA4402E9-5A0F-4FD4-8135-DDA3143E6A62}"/>
              </a:ext>
            </a:extLst>
          </p:cNvPr>
          <p:cNvGrpSpPr/>
          <p:nvPr/>
        </p:nvGrpSpPr>
        <p:grpSpPr>
          <a:xfrm>
            <a:off x="278999" y="7858626"/>
            <a:ext cx="6607613" cy="942464"/>
            <a:chOff x="278999" y="7576019"/>
            <a:chExt cx="6607613" cy="942464"/>
          </a:xfrm>
        </p:grpSpPr>
        <p:sp>
          <p:nvSpPr>
            <p:cNvPr id="74" name="角丸四角形 9">
              <a:extLst>
                <a:ext uri="{FF2B5EF4-FFF2-40B4-BE49-F238E27FC236}">
                  <a16:creationId xmlns:a16="http://schemas.microsoft.com/office/drawing/2014/main" id="{5490228A-A821-4E56-914E-FE2C2BD18925}"/>
                </a:ext>
              </a:extLst>
            </p:cNvPr>
            <p:cNvSpPr/>
            <p:nvPr/>
          </p:nvSpPr>
          <p:spPr bwMode="gray">
            <a:xfrm>
              <a:off x="279000" y="7576019"/>
              <a:ext cx="6300000" cy="180000"/>
            </a:xfrm>
            <a:prstGeom prst="roundRect">
              <a:avLst/>
            </a:prstGeom>
            <a:solidFill>
              <a:srgbClr val="20B7F1"/>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en-US" altLang="ja-JP" sz="1100" b="1" dirty="0">
                  <a:solidFill>
                    <a:schemeClr val="bg1"/>
                  </a:solidFill>
                  <a:latin typeface="メイリオ" panose="020B0604030504040204" pitchFamily="50" charset="-128"/>
                  <a:ea typeface="メイリオ" panose="020B0604030504040204" pitchFamily="50" charset="-128"/>
                </a:rPr>
                <a:t>6</a:t>
              </a:r>
              <a:r>
                <a:rPr kumimoji="1" lang="ja-JP" altLang="en-US" sz="1100" b="1" dirty="0">
                  <a:solidFill>
                    <a:schemeClr val="bg1"/>
                  </a:solidFill>
                  <a:latin typeface="メイリオ" panose="020B0604030504040204" pitchFamily="50" charset="-128"/>
                  <a:ea typeface="メイリオ" panose="020B0604030504040204" pitchFamily="50" charset="-128"/>
                </a:rPr>
                <a:t>．追跡アンケートへのご協力のお願い</a:t>
              </a:r>
            </a:p>
          </p:txBody>
        </p:sp>
        <p:sp>
          <p:nvSpPr>
            <p:cNvPr id="75" name="テキスト ボックス 74">
              <a:extLst>
                <a:ext uri="{FF2B5EF4-FFF2-40B4-BE49-F238E27FC236}">
                  <a16:creationId xmlns:a16="http://schemas.microsoft.com/office/drawing/2014/main" id="{5702E023-C662-4CEB-9943-11D8F232AB02}"/>
                </a:ext>
              </a:extLst>
            </p:cNvPr>
            <p:cNvSpPr txBox="1"/>
            <p:nvPr/>
          </p:nvSpPr>
          <p:spPr>
            <a:xfrm>
              <a:off x="278999" y="7743746"/>
              <a:ext cx="6300000" cy="226591"/>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1050" dirty="0">
                  <a:latin typeface="メイリオ" panose="020B0604030504040204" pitchFamily="50" charset="-128"/>
                  <a:ea typeface="メイリオ" panose="020B0604030504040204" pitchFamily="50" charset="-128"/>
                </a:rPr>
                <a:t>◆</a:t>
              </a:r>
              <a:r>
                <a:rPr kumimoji="1" lang="en-US" altLang="ja-JP" sz="1050" dirty="0">
                  <a:latin typeface="メイリオ" panose="020B0604030504040204" pitchFamily="50" charset="-128"/>
                  <a:ea typeface="メイリオ" panose="020B0604030504040204" pitchFamily="50" charset="-128"/>
                </a:rPr>
                <a:t>WEB</a:t>
              </a:r>
              <a:r>
                <a:rPr kumimoji="1" lang="ja-JP" altLang="en-US" sz="1050" dirty="0">
                  <a:latin typeface="メイリオ" panose="020B0604030504040204" pitchFamily="50" charset="-128"/>
                  <a:ea typeface="メイリオ" panose="020B0604030504040204" pitchFamily="50" charset="-128"/>
                </a:rPr>
                <a:t>アンケート実施のためメールアドレスをご記入ください</a:t>
              </a:r>
              <a:r>
                <a:rPr kumimoji="1" lang="ja-JP" altLang="en-US" sz="1050" baseline="30000" dirty="0">
                  <a:latin typeface="メイリオ" panose="020B0604030504040204" pitchFamily="50" charset="-128"/>
                  <a:ea typeface="メイリオ" panose="020B0604030504040204" pitchFamily="50" charset="-128"/>
                </a:rPr>
                <a:t>*</a:t>
              </a:r>
              <a:r>
                <a:rPr kumimoji="1" lang="en-US" altLang="ja-JP" sz="1050" baseline="30000" dirty="0">
                  <a:latin typeface="メイリオ" panose="020B0604030504040204" pitchFamily="50" charset="-128"/>
                  <a:ea typeface="メイリオ" panose="020B0604030504040204" pitchFamily="50" charset="-128"/>
                </a:rPr>
                <a:t>2</a:t>
              </a:r>
              <a:r>
                <a:rPr kumimoji="1" lang="ja-JP" altLang="en-US" sz="1050" dirty="0">
                  <a:latin typeface="メイリオ" panose="020B0604030504040204" pitchFamily="50" charset="-128"/>
                  <a:ea typeface="メイリオ" panose="020B0604030504040204" pitchFamily="50" charset="-128"/>
                </a:rPr>
                <a:t>。</a:t>
              </a:r>
            </a:p>
          </p:txBody>
        </p:sp>
        <p:grpSp>
          <p:nvGrpSpPr>
            <p:cNvPr id="77" name="グループ化 76">
              <a:extLst>
                <a:ext uri="{FF2B5EF4-FFF2-40B4-BE49-F238E27FC236}">
                  <a16:creationId xmlns:a16="http://schemas.microsoft.com/office/drawing/2014/main" id="{382E6A45-FDCC-4A00-9118-A610E6939901}"/>
                </a:ext>
              </a:extLst>
            </p:cNvPr>
            <p:cNvGrpSpPr/>
            <p:nvPr/>
          </p:nvGrpSpPr>
          <p:grpSpPr>
            <a:xfrm>
              <a:off x="279000" y="8029777"/>
              <a:ext cx="6607612" cy="488706"/>
              <a:chOff x="279000" y="7863920"/>
              <a:chExt cx="6607612" cy="488706"/>
            </a:xfrm>
          </p:grpSpPr>
          <p:sp>
            <p:nvSpPr>
              <p:cNvPr id="78" name="テキスト ボックス 77">
                <a:extLst>
                  <a:ext uri="{FF2B5EF4-FFF2-40B4-BE49-F238E27FC236}">
                    <a16:creationId xmlns:a16="http://schemas.microsoft.com/office/drawing/2014/main" id="{95B72938-B3D3-409B-B0AD-11DB079FCC5B}"/>
                  </a:ext>
                </a:extLst>
              </p:cNvPr>
              <p:cNvSpPr txBox="1"/>
              <p:nvPr/>
            </p:nvSpPr>
            <p:spPr>
              <a:xfrm>
                <a:off x="4584840" y="7863920"/>
                <a:ext cx="2301772" cy="226591"/>
              </a:xfrm>
              <a:prstGeom prst="rect">
                <a:avLst/>
              </a:prstGeom>
              <a:noFill/>
            </p:spPr>
            <p:txBody>
              <a:bodyPr wrap="square" lIns="36000" tIns="36000" rIns="36000" bIns="36000" rtlCol="0" anchor="t" anchorCtr="0">
                <a:noAutofit/>
              </a:bodyPr>
              <a:lstStyle/>
              <a:p>
                <a:pPr>
                  <a:spcBef>
                    <a:spcPts val="0"/>
                  </a:spcBef>
                  <a:buSzPct val="100000"/>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以下は下から選択して下さい</a:t>
                </a:r>
              </a:p>
            </p:txBody>
          </p:sp>
          <p:sp>
            <p:nvSpPr>
              <p:cNvPr id="79" name="テキスト ボックス 78">
                <a:extLst>
                  <a:ext uri="{FF2B5EF4-FFF2-40B4-BE49-F238E27FC236}">
                    <a16:creationId xmlns:a16="http://schemas.microsoft.com/office/drawing/2014/main" id="{1B9F35DC-7706-4268-B9B1-1075FCBF1296}"/>
                  </a:ext>
                </a:extLst>
              </p:cNvPr>
              <p:cNvSpPr txBox="1"/>
              <p:nvPr/>
            </p:nvSpPr>
            <p:spPr>
              <a:xfrm>
                <a:off x="279000" y="8059933"/>
                <a:ext cx="6300000" cy="292693"/>
              </a:xfrm>
              <a:prstGeom prst="rect">
                <a:avLst/>
              </a:prstGeom>
              <a:noFill/>
            </p:spPr>
            <p:txBody>
              <a:bodyPr wrap="square" lIns="36000" tIns="36000" rIns="36000" bIns="36000" rtlCol="0" anchor="t" anchorCtr="0">
                <a:noAutofit/>
              </a:bodyPr>
              <a:lstStyle/>
              <a:p>
                <a:pPr>
                  <a:spcBef>
                    <a:spcPts val="0"/>
                  </a:spcBef>
                  <a:buSzPct val="100000"/>
                  <a:tabLst>
                    <a:tab pos="450850" algn="l"/>
                    <a:tab pos="1168400" algn="l"/>
                  </a:tabLst>
                </a:pPr>
                <a:r>
                  <a:rPr kumimoji="1" lang="en-US" altLang="ja-JP" sz="900" dirty="0">
                    <a:latin typeface="メイリオ" panose="020B0604030504040204" pitchFamily="50" charset="-128"/>
                    <a:ea typeface="メイリオ" panose="020B0604030504040204" pitchFamily="50" charset="-128"/>
                  </a:rPr>
                  <a:t>	□ docomo.ne.jp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ezweb.ne.jp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i.softbank.jp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softbank.ne.jp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yahoo.co.jp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gmail.com</a:t>
                </a:r>
              </a:p>
              <a:p>
                <a:pPr>
                  <a:spcBef>
                    <a:spcPts val="0"/>
                  </a:spcBef>
                  <a:buSzPct val="100000"/>
                  <a:tabLst>
                    <a:tab pos="450850" algn="l"/>
                    <a:tab pos="1168400" algn="l"/>
                  </a:tabLst>
                </a:pPr>
                <a:r>
                  <a:rPr kumimoji="1" lang="en-US" altLang="ja-JP" sz="900" dirty="0">
                    <a:latin typeface="メイリオ" panose="020B0604030504040204" pitchFamily="50" charset="-128"/>
                    <a:ea typeface="メイリオ" panose="020B0604030504040204" pitchFamily="50" charset="-128"/>
                  </a:rPr>
                  <a:t>	□ </a:t>
                </a:r>
                <a:r>
                  <a:rPr kumimoji="1" lang="ja-JP" altLang="en-US" sz="900" dirty="0">
                    <a:latin typeface="メイリオ" panose="020B0604030504040204" pitchFamily="50" charset="-128"/>
                    <a:ea typeface="メイリオ" panose="020B0604030504040204" pitchFamily="50" charset="-128"/>
                  </a:rPr>
                  <a:t>その他（　　　　　　　　　　　　　　　　）</a:t>
                </a:r>
              </a:p>
            </p:txBody>
          </p:sp>
          <p:cxnSp>
            <p:nvCxnSpPr>
              <p:cNvPr id="81" name="直線コネクタ 80">
                <a:extLst>
                  <a:ext uri="{FF2B5EF4-FFF2-40B4-BE49-F238E27FC236}">
                    <a16:creationId xmlns:a16="http://schemas.microsoft.com/office/drawing/2014/main" id="{8C1952CB-81C2-42E4-A510-E6AB7DABCC26}"/>
                  </a:ext>
                </a:extLst>
              </p:cNvPr>
              <p:cNvCxnSpPr/>
              <p:nvPr/>
            </p:nvCxnSpPr>
            <p:spPr>
              <a:xfrm>
                <a:off x="719990" y="8046796"/>
                <a:ext cx="3888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
        <p:nvSpPr>
          <p:cNvPr id="43" name="正方形/長方形 42">
            <a:extLst>
              <a:ext uri="{FF2B5EF4-FFF2-40B4-BE49-F238E27FC236}">
                <a16:creationId xmlns:a16="http://schemas.microsoft.com/office/drawing/2014/main" id="{A5490677-B6E2-4634-BD3C-8CADA2B2B236}"/>
              </a:ext>
            </a:extLst>
          </p:cNvPr>
          <p:cNvSpPr/>
          <p:nvPr/>
        </p:nvSpPr>
        <p:spPr bwMode="gray">
          <a:xfrm>
            <a:off x="6501320" y="-3411"/>
            <a:ext cx="360000" cy="144000"/>
          </a:xfrm>
          <a:prstGeom prst="rect">
            <a:avLst/>
          </a:prstGeom>
          <a:solidFill>
            <a:schemeClr val="accent1"/>
          </a:solidFill>
          <a:ln w="12700" algn="ctr">
            <a:solidFill>
              <a:schemeClr val="accent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050" b="1" dirty="0">
                <a:solidFill>
                  <a:schemeClr val="bg1"/>
                </a:solidFill>
              </a:rPr>
              <a:t>追加</a:t>
            </a:r>
          </a:p>
        </p:txBody>
      </p:sp>
    </p:spTree>
    <p:extLst>
      <p:ext uri="{BB962C8B-B14F-4D97-AF65-F5344CB8AC3E}">
        <p14:creationId xmlns:p14="http://schemas.microsoft.com/office/powerpoint/2010/main" val="11454619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extLst>
              <p:ext uri="{D42A27DB-BD31-4B8C-83A1-F6EECF244321}">
                <p14:modId xmlns:p14="http://schemas.microsoft.com/office/powerpoint/2010/main" val="6931505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108" name="think-cell スライド" r:id="rId5" imgW="563" imgH="564" progId="TCLayout.ActiveDocument.1">
                  <p:embed/>
                </p:oleObj>
              </mc:Choice>
              <mc:Fallback>
                <p:oleObj name="think-cell スライド" r:id="rId5" imgW="563" imgH="564" progId="TCLayout.ActiveDocument.1">
                  <p:embed/>
                  <p:pic>
                    <p:nvPicPr>
                      <p:cNvPr id="3" name="オブジェクト 2" hidden="1"/>
                      <p:cNvPicPr/>
                      <p:nvPr/>
                    </p:nvPicPr>
                    <p:blipFill>
                      <a:blip r:embed="rId6"/>
                      <a:stretch>
                        <a:fillRect/>
                      </a:stretch>
                    </p:blipFill>
                    <p:spPr>
                      <a:xfrm>
                        <a:off x="1588" y="1588"/>
                        <a:ext cx="1587" cy="1587"/>
                      </a:xfrm>
                      <a:prstGeom prst="rect">
                        <a:avLst/>
                      </a:prstGeom>
                    </p:spPr>
                  </p:pic>
                </p:oleObj>
              </mc:Fallback>
            </mc:AlternateContent>
          </a:graphicData>
        </a:graphic>
      </p:graphicFrame>
      <p:graphicFrame>
        <p:nvGraphicFramePr>
          <p:cNvPr id="2" name="オブジェクト 1"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109" name="think-cell Slide" r:id="rId7" imgW="563" imgH="564" progId="TCLayout.ActiveDocument.1">
                  <p:embed/>
                </p:oleObj>
              </mc:Choice>
              <mc:Fallback>
                <p:oleObj name="think-cell Slide" r:id="rId7" imgW="563" imgH="564" progId="TCLayout.ActiveDocument.1">
                  <p:embed/>
                  <p:pic>
                    <p:nvPicPr>
                      <p:cNvPr id="2" name="オブジェクト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6" name="テキスト ボックス 35">
            <a:extLst>
              <a:ext uri="{FF2B5EF4-FFF2-40B4-BE49-F238E27FC236}">
                <a16:creationId xmlns:a16="http://schemas.microsoft.com/office/drawing/2014/main" id="{464B787E-6190-4E47-8337-1EC7D61E82EB}"/>
              </a:ext>
            </a:extLst>
          </p:cNvPr>
          <p:cNvSpPr txBox="1"/>
          <p:nvPr/>
        </p:nvSpPr>
        <p:spPr>
          <a:xfrm>
            <a:off x="189000" y="90173"/>
            <a:ext cx="6480000" cy="195814"/>
          </a:xfrm>
          <a:prstGeom prst="rect">
            <a:avLst/>
          </a:prstGeom>
          <a:noFill/>
        </p:spPr>
        <p:txBody>
          <a:bodyPr wrap="square" lIns="36000" tIns="36000" rIns="36000" bIns="36000" rtlCol="0" anchor="ctr" anchorCtr="0">
            <a:noAutofit/>
          </a:bodyPr>
          <a:lstStyle/>
          <a:p>
            <a:pPr algn="ctr">
              <a:spcBef>
                <a:spcPts val="0"/>
              </a:spcBef>
              <a:buSzPct val="100000"/>
            </a:pPr>
            <a:r>
              <a:rPr kumimoji="1" lang="ja-JP" altLang="en-US" sz="700" dirty="0">
                <a:latin typeface="メイリオ" panose="020B0604030504040204" pitchFamily="50" charset="-128"/>
                <a:ea typeface="メイリオ" panose="020B0604030504040204" pitchFamily="50" charset="-128"/>
              </a:rPr>
              <a:t>本アンケートは、環境省「脱炭素ライフスタイル推進事業の高度化検討等委託業務」の一環で実施しています。</a:t>
            </a:r>
          </a:p>
        </p:txBody>
      </p:sp>
      <p:grpSp>
        <p:nvGrpSpPr>
          <p:cNvPr id="63" name="グループ化 62">
            <a:extLst>
              <a:ext uri="{FF2B5EF4-FFF2-40B4-BE49-F238E27FC236}">
                <a16:creationId xmlns:a16="http://schemas.microsoft.com/office/drawing/2014/main" id="{FB89C59F-EBE8-4159-AD6F-EA79B4A7C10C}"/>
              </a:ext>
            </a:extLst>
          </p:cNvPr>
          <p:cNvGrpSpPr/>
          <p:nvPr/>
        </p:nvGrpSpPr>
        <p:grpSpPr>
          <a:xfrm>
            <a:off x="278999" y="7802482"/>
            <a:ext cx="6300001" cy="1045367"/>
            <a:chOff x="278999" y="7576019"/>
            <a:chExt cx="6300001" cy="1045367"/>
          </a:xfrm>
        </p:grpSpPr>
        <p:sp>
          <p:nvSpPr>
            <p:cNvPr id="64" name="角丸四角形 9">
              <a:extLst>
                <a:ext uri="{FF2B5EF4-FFF2-40B4-BE49-F238E27FC236}">
                  <a16:creationId xmlns:a16="http://schemas.microsoft.com/office/drawing/2014/main" id="{A71CAC91-1B92-4B4F-BD6E-60EBC84C8FB3}"/>
                </a:ext>
              </a:extLst>
            </p:cNvPr>
            <p:cNvSpPr/>
            <p:nvPr/>
          </p:nvSpPr>
          <p:spPr bwMode="gray">
            <a:xfrm>
              <a:off x="279000" y="7576019"/>
              <a:ext cx="6300000" cy="252000"/>
            </a:xfrm>
            <a:prstGeom prst="roundRect">
              <a:avLst/>
            </a:prstGeom>
            <a:solidFill>
              <a:srgbClr val="1FB6F0"/>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en-US" altLang="ja-JP" sz="1400" b="1" dirty="0">
                  <a:solidFill>
                    <a:schemeClr val="bg1"/>
                  </a:solidFill>
                  <a:latin typeface="メイリオ" panose="020B0604030504040204" pitchFamily="50" charset="-128"/>
                  <a:ea typeface="メイリオ" panose="020B0604030504040204" pitchFamily="50" charset="-128"/>
                </a:rPr>
                <a:t>6</a:t>
              </a:r>
              <a:r>
                <a:rPr kumimoji="1" lang="ja-JP" altLang="en-US" sz="1400" b="1" dirty="0">
                  <a:solidFill>
                    <a:schemeClr val="bg1"/>
                  </a:solidFill>
                  <a:latin typeface="メイリオ" panose="020B0604030504040204" pitchFamily="50" charset="-128"/>
                  <a:ea typeface="メイリオ" panose="020B0604030504040204" pitchFamily="50" charset="-128"/>
                </a:rPr>
                <a:t>．追跡アンケートへのご協力のお願い</a:t>
              </a:r>
            </a:p>
          </p:txBody>
        </p:sp>
        <p:sp>
          <p:nvSpPr>
            <p:cNvPr id="65" name="テキスト ボックス 64">
              <a:extLst>
                <a:ext uri="{FF2B5EF4-FFF2-40B4-BE49-F238E27FC236}">
                  <a16:creationId xmlns:a16="http://schemas.microsoft.com/office/drawing/2014/main" id="{912F38F2-D81C-4FC5-B52E-1B1B9D099800}"/>
                </a:ext>
              </a:extLst>
            </p:cNvPr>
            <p:cNvSpPr txBox="1"/>
            <p:nvPr/>
          </p:nvSpPr>
          <p:spPr>
            <a:xfrm>
              <a:off x="278999" y="7822753"/>
              <a:ext cx="6300000" cy="226591"/>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WEB</a:t>
              </a:r>
              <a:r>
                <a:rPr kumimoji="1" lang="ja-JP" altLang="en-US" sz="1200" dirty="0">
                  <a:latin typeface="メイリオ" panose="020B0604030504040204" pitchFamily="50" charset="-128"/>
                  <a:ea typeface="メイリオ" panose="020B0604030504040204" pitchFamily="50" charset="-128"/>
                </a:rPr>
                <a:t>アンケート実施のためメールアドレスをご記入ください</a:t>
              </a:r>
              <a:r>
                <a:rPr kumimoji="1" lang="ja-JP" altLang="en-US" sz="1200" baseline="30000" dirty="0">
                  <a:latin typeface="メイリオ" panose="020B0604030504040204" pitchFamily="50" charset="-128"/>
                  <a:ea typeface="メイリオ" panose="020B0604030504040204" pitchFamily="50" charset="-128"/>
                </a:rPr>
                <a:t>*</a:t>
              </a:r>
              <a:r>
                <a:rPr kumimoji="1" lang="en-US" altLang="ja-JP" sz="1200" baseline="30000" dirty="0">
                  <a:latin typeface="メイリオ" panose="020B0604030504040204" pitchFamily="50" charset="-128"/>
                  <a:ea typeface="メイリオ" panose="020B0604030504040204" pitchFamily="50" charset="-128"/>
                </a:rPr>
                <a:t>1</a:t>
              </a:r>
              <a:r>
                <a:rPr kumimoji="1" lang="ja-JP" altLang="en-US" sz="1200" dirty="0">
                  <a:latin typeface="メイリオ" panose="020B0604030504040204" pitchFamily="50" charset="-128"/>
                  <a:ea typeface="メイリオ" panose="020B0604030504040204" pitchFamily="50" charset="-128"/>
                </a:rPr>
                <a:t>。</a:t>
              </a:r>
            </a:p>
          </p:txBody>
        </p:sp>
        <p:grpSp>
          <p:nvGrpSpPr>
            <p:cNvPr id="67" name="グループ化 66">
              <a:extLst>
                <a:ext uri="{FF2B5EF4-FFF2-40B4-BE49-F238E27FC236}">
                  <a16:creationId xmlns:a16="http://schemas.microsoft.com/office/drawing/2014/main" id="{81C13AE8-5910-4C3B-A7CE-DF14F6BF9639}"/>
                </a:ext>
              </a:extLst>
            </p:cNvPr>
            <p:cNvGrpSpPr/>
            <p:nvPr/>
          </p:nvGrpSpPr>
          <p:grpSpPr>
            <a:xfrm>
              <a:off x="278999" y="8051443"/>
              <a:ext cx="6300001" cy="569943"/>
              <a:chOff x="278999" y="7885586"/>
              <a:chExt cx="6300001" cy="569943"/>
            </a:xfrm>
          </p:grpSpPr>
          <p:sp>
            <p:nvSpPr>
              <p:cNvPr id="69" name="テキスト ボックス 68">
                <a:extLst>
                  <a:ext uri="{FF2B5EF4-FFF2-40B4-BE49-F238E27FC236}">
                    <a16:creationId xmlns:a16="http://schemas.microsoft.com/office/drawing/2014/main" id="{FE59CA47-744F-4D0E-8ADE-C8F8A4016B73}"/>
                  </a:ext>
                </a:extLst>
              </p:cNvPr>
              <p:cNvSpPr txBox="1"/>
              <p:nvPr/>
            </p:nvSpPr>
            <p:spPr>
              <a:xfrm>
                <a:off x="4268892" y="7885586"/>
                <a:ext cx="2301772" cy="226591"/>
              </a:xfrm>
              <a:prstGeom prst="rect">
                <a:avLst/>
              </a:prstGeom>
              <a:noFill/>
            </p:spPr>
            <p:txBody>
              <a:bodyPr wrap="square" lIns="36000" tIns="36000" rIns="36000" bIns="36000" rtlCol="0" anchor="t" anchorCtr="0">
                <a:noAutofit/>
              </a:bodyPr>
              <a:lstStyle/>
              <a:p>
                <a:pPr>
                  <a:spcBef>
                    <a:spcPts val="0"/>
                  </a:spcBef>
                  <a:buSzPct val="100000"/>
                </a:pPr>
                <a:r>
                  <a:rPr kumimoji="1" lang="en-US" altLang="ja-JP" sz="105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以下は下から選択して下さい</a:t>
                </a:r>
              </a:p>
            </p:txBody>
          </p:sp>
          <p:sp>
            <p:nvSpPr>
              <p:cNvPr id="70" name="テキスト ボックス 69">
                <a:extLst>
                  <a:ext uri="{FF2B5EF4-FFF2-40B4-BE49-F238E27FC236}">
                    <a16:creationId xmlns:a16="http://schemas.microsoft.com/office/drawing/2014/main" id="{2E0C88BF-906F-4A83-B12C-D0769AD14EE2}"/>
                  </a:ext>
                </a:extLst>
              </p:cNvPr>
              <p:cNvSpPr txBox="1"/>
              <p:nvPr/>
            </p:nvSpPr>
            <p:spPr>
              <a:xfrm>
                <a:off x="279000" y="8162836"/>
                <a:ext cx="6300000" cy="292693"/>
              </a:xfrm>
              <a:prstGeom prst="rect">
                <a:avLst/>
              </a:prstGeom>
              <a:noFill/>
            </p:spPr>
            <p:txBody>
              <a:bodyPr wrap="square" lIns="36000" tIns="36000" rIns="36000" bIns="36000" rtlCol="0" anchor="t" anchorCtr="0">
                <a:noAutofit/>
              </a:bodyPr>
              <a:lstStyle/>
              <a:p>
                <a:pPr>
                  <a:spcBef>
                    <a:spcPts val="0"/>
                  </a:spcBef>
                  <a:buSzPct val="100000"/>
                  <a:tabLst>
                    <a:tab pos="1168400" algn="l"/>
                  </a:tabLst>
                </a:pPr>
                <a:r>
                  <a:rPr kumimoji="1" lang="en-US" altLang="ja-JP" sz="900" dirty="0">
                    <a:latin typeface="メイリオ" panose="020B0604030504040204" pitchFamily="50" charset="-128"/>
                    <a:ea typeface="メイリオ" panose="020B0604030504040204" pitchFamily="50" charset="-128"/>
                  </a:rPr>
                  <a:t>□ docomo.ne.jp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ezweb.ne.jp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i.softbank.jp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softbank.ne.jp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yahoo.co.jp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gmail.com</a:t>
                </a:r>
              </a:p>
              <a:p>
                <a:pPr>
                  <a:spcBef>
                    <a:spcPts val="0"/>
                  </a:spcBef>
                  <a:buSzPct val="100000"/>
                  <a:tabLst>
                    <a:tab pos="1168400" algn="l"/>
                  </a:tabLst>
                </a:pPr>
                <a:r>
                  <a:rPr kumimoji="1" lang="en-US" altLang="ja-JP" sz="900" dirty="0">
                    <a:latin typeface="メイリオ" panose="020B0604030504040204" pitchFamily="50" charset="-128"/>
                    <a:ea typeface="メイリオ" panose="020B0604030504040204" pitchFamily="50" charset="-128"/>
                  </a:rPr>
                  <a:t>□ </a:t>
                </a:r>
                <a:r>
                  <a:rPr kumimoji="1" lang="ja-JP" altLang="en-US" sz="900" dirty="0">
                    <a:latin typeface="メイリオ" panose="020B0604030504040204" pitchFamily="50" charset="-128"/>
                    <a:ea typeface="メイリオ" panose="020B0604030504040204" pitchFamily="50" charset="-128"/>
                  </a:rPr>
                  <a:t>その他（　　　　　　　　　　　　　　　　）</a:t>
                </a:r>
              </a:p>
            </p:txBody>
          </p:sp>
          <p:cxnSp>
            <p:nvCxnSpPr>
              <p:cNvPr id="73" name="直線コネクタ 72">
                <a:extLst>
                  <a:ext uri="{FF2B5EF4-FFF2-40B4-BE49-F238E27FC236}">
                    <a16:creationId xmlns:a16="http://schemas.microsoft.com/office/drawing/2014/main" id="{579D2D6C-4B0E-4EA4-9B37-79BAAEB2CF23}"/>
                  </a:ext>
                </a:extLst>
              </p:cNvPr>
              <p:cNvCxnSpPr/>
              <p:nvPr/>
            </p:nvCxnSpPr>
            <p:spPr>
              <a:xfrm>
                <a:off x="278999" y="8112177"/>
                <a:ext cx="398989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74" name="グループ化 73">
            <a:extLst>
              <a:ext uri="{FF2B5EF4-FFF2-40B4-BE49-F238E27FC236}">
                <a16:creationId xmlns:a16="http://schemas.microsoft.com/office/drawing/2014/main" id="{9503F76B-B96D-4A5B-A1C6-F6E6F15C1A61}"/>
              </a:ext>
            </a:extLst>
          </p:cNvPr>
          <p:cNvGrpSpPr/>
          <p:nvPr/>
        </p:nvGrpSpPr>
        <p:grpSpPr>
          <a:xfrm>
            <a:off x="279000" y="5750675"/>
            <a:ext cx="6319301" cy="2016080"/>
            <a:chOff x="279000" y="5541622"/>
            <a:chExt cx="6319301" cy="2016080"/>
          </a:xfrm>
        </p:grpSpPr>
        <p:sp>
          <p:nvSpPr>
            <p:cNvPr id="75" name="テキスト ボックス 74">
              <a:extLst>
                <a:ext uri="{FF2B5EF4-FFF2-40B4-BE49-F238E27FC236}">
                  <a16:creationId xmlns:a16="http://schemas.microsoft.com/office/drawing/2014/main" id="{813A3855-99C9-445E-97E7-AC74CB937158}"/>
                </a:ext>
              </a:extLst>
            </p:cNvPr>
            <p:cNvSpPr txBox="1"/>
            <p:nvPr/>
          </p:nvSpPr>
          <p:spPr>
            <a:xfrm>
              <a:off x="287338" y="6255333"/>
              <a:ext cx="6300000" cy="1302369"/>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a:t>
              </a:r>
              <a:r>
                <a:rPr kumimoji="1" lang="en-US" altLang="ja-JP" sz="1050" dirty="0">
                  <a:latin typeface="メイリオ" panose="020B0604030504040204" pitchFamily="50" charset="-128"/>
                  <a:ea typeface="メイリオ" panose="020B0604030504040204" pitchFamily="50" charset="-128"/>
                </a:rPr>
                <a:t>CO2</a:t>
              </a:r>
              <a:r>
                <a:rPr kumimoji="1" lang="ja-JP" altLang="en-US" sz="1050" dirty="0">
                  <a:latin typeface="メイリオ" panose="020B0604030504040204" pitchFamily="50" charset="-128"/>
                  <a:ea typeface="メイリオ" panose="020B0604030504040204" pitchFamily="50" charset="-128"/>
                </a:rPr>
                <a:t>の削減に貢献するため</a:t>
              </a: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これまでよりも維持費が節約できるなど経済的なメリットが期待できるため</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様々な車種の車に乗れるため</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車の利用頻度が低いため</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運転する家族が増えるなど、これまで持っている車の台数では足りなくなったため</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みんな（周りの人）がカーシェアを行っているため</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その他（具体的に　　　　　　　　　　　　　　　　　　　　　　　　　　　　　　　　　　　　）</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特に理由はない・なんとなく</a:t>
              </a:r>
            </a:p>
          </p:txBody>
        </p:sp>
        <p:sp>
          <p:nvSpPr>
            <p:cNvPr id="77" name="角丸四角形 8">
              <a:extLst>
                <a:ext uri="{FF2B5EF4-FFF2-40B4-BE49-F238E27FC236}">
                  <a16:creationId xmlns:a16="http://schemas.microsoft.com/office/drawing/2014/main" id="{CC916AF2-9323-4A3F-A1F2-8825152911A7}"/>
                </a:ext>
              </a:extLst>
            </p:cNvPr>
            <p:cNvSpPr/>
            <p:nvPr/>
          </p:nvSpPr>
          <p:spPr bwMode="gray">
            <a:xfrm>
              <a:off x="279000" y="5541622"/>
              <a:ext cx="6300000" cy="252000"/>
            </a:xfrm>
            <a:prstGeom prst="roundRect">
              <a:avLst/>
            </a:prstGeom>
            <a:solidFill>
              <a:srgbClr val="1FB6F0"/>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en-US" altLang="ja-JP" sz="1400" b="1" dirty="0">
                  <a:solidFill>
                    <a:schemeClr val="bg1"/>
                  </a:solidFill>
                  <a:latin typeface="メイリオ" panose="020B0604030504040204" pitchFamily="50" charset="-128"/>
                  <a:ea typeface="メイリオ" panose="020B0604030504040204" pitchFamily="50" charset="-128"/>
                </a:rPr>
                <a:t>5</a:t>
              </a:r>
              <a:r>
                <a:rPr kumimoji="1" lang="ja-JP" altLang="en-US" sz="1400" b="1" dirty="0">
                  <a:solidFill>
                    <a:schemeClr val="bg1"/>
                  </a:solidFill>
                  <a:latin typeface="メイリオ" panose="020B0604030504040204" pitchFamily="50" charset="-128"/>
                  <a:ea typeface="メイリオ" panose="020B0604030504040204" pitchFamily="50" charset="-128"/>
                </a:rPr>
                <a:t>．利用意向の理由について</a:t>
              </a:r>
            </a:p>
          </p:txBody>
        </p:sp>
        <p:sp>
          <p:nvSpPr>
            <p:cNvPr id="78" name="テキスト ボックス 77">
              <a:extLst>
                <a:ext uri="{FF2B5EF4-FFF2-40B4-BE49-F238E27FC236}">
                  <a16:creationId xmlns:a16="http://schemas.microsoft.com/office/drawing/2014/main" id="{03FE1684-1F55-43F4-AC55-BADC7B341504}"/>
                </a:ext>
              </a:extLst>
            </p:cNvPr>
            <p:cNvSpPr txBox="1"/>
            <p:nvPr/>
          </p:nvSpPr>
          <p:spPr>
            <a:xfrm>
              <a:off x="279000" y="6049144"/>
              <a:ext cx="6300000" cy="242066"/>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rPr>
                <a:t>なぜ、カーシェアを利用していますか／利用したいと思いましたか（</a:t>
              </a:r>
              <a:r>
                <a:rPr kumimoji="1" lang="en-US" altLang="ja-JP" sz="1200" dirty="0">
                  <a:latin typeface="メイリオ" panose="020B0604030504040204" pitchFamily="50" charset="-128"/>
                  <a:ea typeface="メイリオ" panose="020B0604030504040204" pitchFamily="50" charset="-128"/>
                </a:rPr>
                <a:t>3</a:t>
              </a:r>
              <a:r>
                <a:rPr kumimoji="1" lang="ja-JP" altLang="en-US" sz="1200" dirty="0">
                  <a:latin typeface="メイリオ" panose="020B0604030504040204" pitchFamily="50" charset="-128"/>
                  <a:ea typeface="メイリオ" panose="020B0604030504040204" pitchFamily="50" charset="-128"/>
                </a:rPr>
                <a:t>つまで）。</a:t>
              </a:r>
            </a:p>
          </p:txBody>
        </p:sp>
        <p:sp>
          <p:nvSpPr>
            <p:cNvPr id="79" name="テキスト ボックス 78">
              <a:extLst>
                <a:ext uri="{FF2B5EF4-FFF2-40B4-BE49-F238E27FC236}">
                  <a16:creationId xmlns:a16="http://schemas.microsoft.com/office/drawing/2014/main" id="{BABE804B-43B7-4D2E-8AFC-3AB18317BB02}"/>
                </a:ext>
              </a:extLst>
            </p:cNvPr>
            <p:cNvSpPr txBox="1"/>
            <p:nvPr/>
          </p:nvSpPr>
          <p:spPr>
            <a:xfrm>
              <a:off x="298301" y="5769474"/>
              <a:ext cx="6300000" cy="216000"/>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en-US" altLang="ja-JP" sz="860" dirty="0">
                  <a:latin typeface="メイリオ" panose="020B0604030504040204" pitchFamily="50" charset="-128"/>
                  <a:ea typeface="メイリオ" panose="020B0604030504040204" pitchFamily="50" charset="-128"/>
                </a:rPr>
                <a:t>Q4</a:t>
              </a:r>
              <a:r>
                <a:rPr kumimoji="1" lang="ja-JP" altLang="en-US" sz="860" dirty="0">
                  <a:latin typeface="メイリオ" panose="020B0604030504040204" pitchFamily="50" charset="-128"/>
                  <a:ea typeface="メイリオ" panose="020B0604030504040204" pitchFamily="50" charset="-128"/>
                </a:rPr>
                <a:t>で「現在も利用しており、今後も利用したい」「これまでも利用したいと思っており、今後は実際に利用したい」「今後は利用したいと思うようになった」のいずれかを選択された方にお尋ねします。</a:t>
              </a:r>
              <a:endParaRPr kumimoji="1" lang="en-US" altLang="ja-JP" sz="860" dirty="0">
                <a:latin typeface="メイリオ" panose="020B0604030504040204" pitchFamily="50" charset="-128"/>
                <a:ea typeface="メイリオ" panose="020B0604030504040204" pitchFamily="50" charset="-128"/>
              </a:endParaRPr>
            </a:p>
          </p:txBody>
        </p:sp>
      </p:grpSp>
      <p:grpSp>
        <p:nvGrpSpPr>
          <p:cNvPr id="4" name="グループ化 3">
            <a:extLst>
              <a:ext uri="{FF2B5EF4-FFF2-40B4-BE49-F238E27FC236}">
                <a16:creationId xmlns:a16="http://schemas.microsoft.com/office/drawing/2014/main" id="{E77D13C5-2392-4992-BA3D-33EF0EDF5367}"/>
              </a:ext>
            </a:extLst>
          </p:cNvPr>
          <p:cNvGrpSpPr/>
          <p:nvPr/>
        </p:nvGrpSpPr>
        <p:grpSpPr>
          <a:xfrm>
            <a:off x="744501" y="232716"/>
            <a:ext cx="5368998" cy="720000"/>
            <a:chOff x="1233657" y="232716"/>
            <a:chExt cx="5368998" cy="720000"/>
          </a:xfrm>
        </p:grpSpPr>
        <p:sp>
          <p:nvSpPr>
            <p:cNvPr id="12" name="正方形/長方形 11"/>
            <p:cNvSpPr/>
            <p:nvPr/>
          </p:nvSpPr>
          <p:spPr bwMode="gray">
            <a:xfrm>
              <a:off x="2427141" y="348721"/>
              <a:ext cx="4150800" cy="388620"/>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2000" b="1" dirty="0">
                  <a:solidFill>
                    <a:srgbClr val="1FB6F0"/>
                  </a:solidFill>
                  <a:latin typeface="メイリオ" panose="020B0604030504040204" pitchFamily="50" charset="-128"/>
                  <a:ea typeface="メイリオ" panose="020B0604030504040204" pitchFamily="50" charset="-128"/>
                </a:rPr>
                <a:t>カーシェア利用意向実態アンケート</a:t>
              </a:r>
            </a:p>
          </p:txBody>
        </p:sp>
        <p:sp>
          <p:nvSpPr>
            <p:cNvPr id="14" name="テキスト ボックス 13"/>
            <p:cNvSpPr txBox="1"/>
            <p:nvPr/>
          </p:nvSpPr>
          <p:spPr>
            <a:xfrm>
              <a:off x="2451855" y="701492"/>
              <a:ext cx="4150800" cy="226591"/>
            </a:xfrm>
            <a:prstGeom prst="rect">
              <a:avLst/>
            </a:prstGeom>
            <a:noFill/>
          </p:spPr>
          <p:txBody>
            <a:bodyPr wrap="square" lIns="36000" tIns="36000" rIns="36000" bIns="36000" rtlCol="0" anchor="ctr" anchorCtr="0">
              <a:noAutofit/>
            </a:bodyPr>
            <a:lstStyle/>
            <a:p>
              <a:pPr algn="ctr">
                <a:spcBef>
                  <a:spcPts val="0"/>
                </a:spcBef>
                <a:buSzPct val="100000"/>
              </a:pPr>
              <a:r>
                <a:rPr kumimoji="1" lang="ja-JP" altLang="en-US" sz="1000" dirty="0">
                  <a:latin typeface="メイリオ" panose="020B0604030504040204" pitchFamily="50" charset="-128"/>
                  <a:ea typeface="メイリオ" panose="020B0604030504040204" pitchFamily="50" charset="-128"/>
                </a:rPr>
                <a:t>カーシェアの利用意向を調査しています。わかる範囲でお答えください。</a:t>
              </a:r>
            </a:p>
          </p:txBody>
        </p:sp>
        <p:pic>
          <p:nvPicPr>
            <p:cNvPr id="39" name="図 38">
              <a:extLst>
                <a:ext uri="{FF2B5EF4-FFF2-40B4-BE49-F238E27FC236}">
                  <a16:creationId xmlns:a16="http://schemas.microsoft.com/office/drawing/2014/main" id="{46402F2C-08EA-406B-847A-E8E2043CACC3}"/>
                </a:ext>
              </a:extLst>
            </p:cNvPr>
            <p:cNvPicPr>
              <a:picLocks noChangeAspect="1"/>
            </p:cNvPicPr>
            <p:nvPr/>
          </p:nvPicPr>
          <p:blipFill>
            <a:blip r:embed="rId8"/>
            <a:stretch>
              <a:fillRect/>
            </a:stretch>
          </p:blipFill>
          <p:spPr>
            <a:xfrm>
              <a:off x="1233657" y="232716"/>
              <a:ext cx="1056000" cy="720000"/>
            </a:xfrm>
            <a:prstGeom prst="rect">
              <a:avLst/>
            </a:prstGeom>
          </p:spPr>
        </p:pic>
      </p:grpSp>
      <p:grpSp>
        <p:nvGrpSpPr>
          <p:cNvPr id="10" name="グループ化 9">
            <a:extLst>
              <a:ext uri="{FF2B5EF4-FFF2-40B4-BE49-F238E27FC236}">
                <a16:creationId xmlns:a16="http://schemas.microsoft.com/office/drawing/2014/main" id="{BF266072-2AED-4C0E-BE81-88EEE4B15971}"/>
              </a:ext>
            </a:extLst>
          </p:cNvPr>
          <p:cNvGrpSpPr/>
          <p:nvPr/>
        </p:nvGrpSpPr>
        <p:grpSpPr>
          <a:xfrm>
            <a:off x="278998" y="1630834"/>
            <a:ext cx="6390001" cy="1491086"/>
            <a:chOff x="278998" y="1697367"/>
            <a:chExt cx="6390001" cy="1491086"/>
          </a:xfrm>
        </p:grpSpPr>
        <p:sp>
          <p:nvSpPr>
            <p:cNvPr id="59" name="角丸四角形 6">
              <a:extLst>
                <a:ext uri="{FF2B5EF4-FFF2-40B4-BE49-F238E27FC236}">
                  <a16:creationId xmlns:a16="http://schemas.microsoft.com/office/drawing/2014/main" id="{E9E1C07F-7635-4FD1-AC8C-FEAB22E7671B}"/>
                </a:ext>
              </a:extLst>
            </p:cNvPr>
            <p:cNvSpPr/>
            <p:nvPr/>
          </p:nvSpPr>
          <p:spPr bwMode="gray">
            <a:xfrm>
              <a:off x="279000" y="1697367"/>
              <a:ext cx="6300000" cy="252000"/>
            </a:xfrm>
            <a:prstGeom prst="roundRect">
              <a:avLst/>
            </a:prstGeom>
            <a:solidFill>
              <a:srgbClr val="1FB6F0"/>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en-US" altLang="ja-JP" sz="1400" b="1" dirty="0">
                  <a:solidFill>
                    <a:schemeClr val="bg1"/>
                  </a:solidFill>
                  <a:latin typeface="メイリオ" panose="020B0604030504040204" pitchFamily="50" charset="-128"/>
                  <a:ea typeface="メイリオ" panose="020B0604030504040204" pitchFamily="50" charset="-128"/>
                </a:rPr>
                <a:t>2</a:t>
              </a:r>
              <a:r>
                <a:rPr kumimoji="1" lang="ja-JP" altLang="en-US" sz="1400" b="1" dirty="0">
                  <a:solidFill>
                    <a:schemeClr val="bg1"/>
                  </a:solidFill>
                  <a:latin typeface="メイリオ" panose="020B0604030504040204" pitchFamily="50" charset="-128"/>
                  <a:ea typeface="メイリオ" panose="020B0604030504040204" pitchFamily="50" charset="-128"/>
                </a:rPr>
                <a:t>．これまでのカーシェア利用状況について</a:t>
              </a:r>
            </a:p>
          </p:txBody>
        </p:sp>
        <p:sp>
          <p:nvSpPr>
            <p:cNvPr id="60" name="テキスト ボックス 59">
              <a:extLst>
                <a:ext uri="{FF2B5EF4-FFF2-40B4-BE49-F238E27FC236}">
                  <a16:creationId xmlns:a16="http://schemas.microsoft.com/office/drawing/2014/main" id="{7E0A03F2-5FBC-45BD-A536-CAA956AFC45E}"/>
                </a:ext>
              </a:extLst>
            </p:cNvPr>
            <p:cNvSpPr txBox="1"/>
            <p:nvPr/>
          </p:nvSpPr>
          <p:spPr>
            <a:xfrm>
              <a:off x="279000" y="1956976"/>
              <a:ext cx="6300000" cy="226591"/>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	</a:t>
              </a:r>
              <a:r>
                <a:rPr kumimoji="1" lang="ja-JP" altLang="en-US" sz="1200" b="1" u="sng" dirty="0">
                  <a:latin typeface="メイリオ" panose="020B0604030504040204" pitchFamily="50" charset="-128"/>
                  <a:ea typeface="メイリオ" panose="020B0604030504040204" pitchFamily="50" charset="-128"/>
                </a:rPr>
                <a:t>現在</a:t>
              </a:r>
              <a:r>
                <a:rPr kumimoji="1" lang="ja-JP" altLang="en-US" sz="1200" dirty="0">
                  <a:latin typeface="メイリオ" panose="020B0604030504040204" pitchFamily="50" charset="-128"/>
                  <a:ea typeface="メイリオ" panose="020B0604030504040204" pitchFamily="50" charset="-128"/>
                </a:rPr>
                <a:t>のカーシェアの利用状況についてお聞かせください（</a:t>
              </a:r>
              <a:r>
                <a:rPr kumimoji="1" lang="en-US" altLang="ja-JP" sz="1200" dirty="0">
                  <a:latin typeface="メイリオ" panose="020B0604030504040204" pitchFamily="50" charset="-128"/>
                  <a:ea typeface="メイリオ" panose="020B0604030504040204" pitchFamily="50" charset="-128"/>
                </a:rPr>
                <a:t>1</a:t>
              </a:r>
              <a:r>
                <a:rPr kumimoji="1" lang="ja-JP" altLang="en-US" sz="1200" dirty="0">
                  <a:latin typeface="メイリオ" panose="020B0604030504040204" pitchFamily="50" charset="-128"/>
                  <a:ea typeface="メイリオ" panose="020B0604030504040204" pitchFamily="50" charset="-128"/>
                </a:rPr>
                <a:t>つ回答）。</a:t>
              </a:r>
            </a:p>
          </p:txBody>
        </p:sp>
        <p:sp>
          <p:nvSpPr>
            <p:cNvPr id="58" name="テキスト ボックス 57">
              <a:extLst>
                <a:ext uri="{FF2B5EF4-FFF2-40B4-BE49-F238E27FC236}">
                  <a16:creationId xmlns:a16="http://schemas.microsoft.com/office/drawing/2014/main" id="{4684EC05-9E7F-4E5E-AF35-B8F631CBFFAC}"/>
                </a:ext>
              </a:extLst>
            </p:cNvPr>
            <p:cNvSpPr txBox="1"/>
            <p:nvPr/>
          </p:nvSpPr>
          <p:spPr>
            <a:xfrm>
              <a:off x="278998" y="2172139"/>
              <a:ext cx="6390001" cy="1016314"/>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利用している</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利用していないが、利用したいと思っている</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利用しておらず、今後も利用したいと思わない</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カーシェアを知らなかった</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カーシェアを利用できない　 ➡アンケート終了です。 </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利用できない：自動車運転免許を持っていない、利用可能なカーシェアステーションがないなど　　　　</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a:t>
              </a:r>
            </a:p>
          </p:txBody>
        </p:sp>
      </p:grpSp>
      <p:grpSp>
        <p:nvGrpSpPr>
          <p:cNvPr id="9" name="グループ化 8">
            <a:extLst>
              <a:ext uri="{FF2B5EF4-FFF2-40B4-BE49-F238E27FC236}">
                <a16:creationId xmlns:a16="http://schemas.microsoft.com/office/drawing/2014/main" id="{50E91FE0-D5A5-4307-A2F0-6A2061965AFD}"/>
              </a:ext>
            </a:extLst>
          </p:cNvPr>
          <p:cNvGrpSpPr/>
          <p:nvPr/>
        </p:nvGrpSpPr>
        <p:grpSpPr>
          <a:xfrm>
            <a:off x="278998" y="985482"/>
            <a:ext cx="6390001" cy="609625"/>
            <a:chOff x="278998" y="972782"/>
            <a:chExt cx="6390001" cy="609625"/>
          </a:xfrm>
        </p:grpSpPr>
        <p:sp>
          <p:nvSpPr>
            <p:cNvPr id="40" name="角丸四角形 4">
              <a:extLst>
                <a:ext uri="{FF2B5EF4-FFF2-40B4-BE49-F238E27FC236}">
                  <a16:creationId xmlns:a16="http://schemas.microsoft.com/office/drawing/2014/main" id="{4EF62822-5132-44D8-A367-1B2C90722548}"/>
                </a:ext>
              </a:extLst>
            </p:cNvPr>
            <p:cNvSpPr/>
            <p:nvPr/>
          </p:nvSpPr>
          <p:spPr bwMode="gray">
            <a:xfrm>
              <a:off x="279000" y="972782"/>
              <a:ext cx="6300000" cy="252000"/>
            </a:xfrm>
            <a:prstGeom prst="roundRect">
              <a:avLst/>
            </a:prstGeom>
            <a:solidFill>
              <a:srgbClr val="1FB6F0"/>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en-US" altLang="ja-JP" sz="1400" b="1" dirty="0">
                  <a:solidFill>
                    <a:schemeClr val="bg1"/>
                  </a:solidFill>
                  <a:latin typeface="メイリオ" panose="020B0604030504040204" pitchFamily="50" charset="-128"/>
                  <a:ea typeface="メイリオ" panose="020B0604030504040204" pitchFamily="50" charset="-128"/>
                </a:rPr>
                <a:t>1</a:t>
              </a:r>
              <a:r>
                <a:rPr kumimoji="1" lang="ja-JP" altLang="en-US" sz="1400" b="1" dirty="0">
                  <a:solidFill>
                    <a:schemeClr val="bg1"/>
                  </a:solidFill>
                  <a:latin typeface="メイリオ" panose="020B0604030504040204" pitchFamily="50" charset="-128"/>
                  <a:ea typeface="メイリオ" panose="020B0604030504040204" pitchFamily="50" charset="-128"/>
                </a:rPr>
                <a:t>．あなたご自身について</a:t>
              </a:r>
            </a:p>
          </p:txBody>
        </p:sp>
        <p:sp>
          <p:nvSpPr>
            <p:cNvPr id="89" name="テキスト ボックス 88">
              <a:extLst>
                <a:ext uri="{FF2B5EF4-FFF2-40B4-BE49-F238E27FC236}">
                  <a16:creationId xmlns:a16="http://schemas.microsoft.com/office/drawing/2014/main" id="{8B7FD1EE-C54E-44E3-9DDB-1652672958B5}"/>
                </a:ext>
              </a:extLst>
            </p:cNvPr>
            <p:cNvSpPr txBox="1"/>
            <p:nvPr/>
          </p:nvSpPr>
          <p:spPr>
            <a:xfrm>
              <a:off x="278998" y="1236622"/>
              <a:ext cx="6390001" cy="345785"/>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1050" dirty="0">
                  <a:latin typeface="メイリオ" panose="020B0604030504040204" pitchFamily="50" charset="-128"/>
                  <a:ea typeface="メイリオ" panose="020B0604030504040204" pitchFamily="50" charset="-128"/>
                </a:rPr>
                <a:t>性別　	□ 男性　□ 女性　□ その他</a:t>
              </a: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年齢　	□ </a:t>
              </a:r>
              <a:r>
                <a:rPr kumimoji="1" lang="en-US" altLang="ja-JP" sz="1050" dirty="0">
                  <a:latin typeface="メイリオ" panose="020B0604030504040204" pitchFamily="50" charset="-128"/>
                  <a:ea typeface="メイリオ" panose="020B0604030504040204" pitchFamily="50" charset="-128"/>
                </a:rPr>
                <a:t>10</a:t>
              </a:r>
              <a:r>
                <a:rPr kumimoji="1" lang="ja-JP" altLang="en-US" sz="1050" dirty="0">
                  <a:latin typeface="メイリオ" panose="020B0604030504040204" pitchFamily="50" charset="-128"/>
                  <a:ea typeface="メイリオ" panose="020B0604030504040204" pitchFamily="50" charset="-128"/>
                </a:rPr>
                <a:t>代以下　□ </a:t>
              </a:r>
              <a:r>
                <a:rPr kumimoji="1" lang="en-US" altLang="ja-JP" sz="1050" dirty="0">
                  <a:latin typeface="メイリオ" panose="020B0604030504040204" pitchFamily="50" charset="-128"/>
                  <a:ea typeface="メイリオ" panose="020B0604030504040204" pitchFamily="50" charset="-128"/>
                </a:rPr>
                <a:t>20</a:t>
              </a:r>
              <a:r>
                <a:rPr kumimoji="1" lang="ja-JP" altLang="en-US" sz="1050" dirty="0">
                  <a:latin typeface="メイリオ" panose="020B0604030504040204" pitchFamily="50" charset="-128"/>
                  <a:ea typeface="メイリオ" panose="020B0604030504040204" pitchFamily="50" charset="-128"/>
                </a:rPr>
                <a:t>代　□ </a:t>
              </a:r>
              <a:r>
                <a:rPr kumimoji="1" lang="en-US" altLang="ja-JP" sz="1050" dirty="0">
                  <a:latin typeface="メイリオ" panose="020B0604030504040204" pitchFamily="50" charset="-128"/>
                  <a:ea typeface="メイリオ" panose="020B0604030504040204" pitchFamily="50" charset="-128"/>
                </a:rPr>
                <a:t>30</a:t>
              </a:r>
              <a:r>
                <a:rPr kumimoji="1" lang="ja-JP" altLang="en-US" sz="1050" dirty="0">
                  <a:latin typeface="メイリオ" panose="020B0604030504040204" pitchFamily="50" charset="-128"/>
                  <a:ea typeface="メイリオ" panose="020B0604030504040204" pitchFamily="50" charset="-128"/>
                </a:rPr>
                <a:t>代　□ </a:t>
              </a:r>
              <a:r>
                <a:rPr kumimoji="1" lang="en-US" altLang="ja-JP" sz="1050" dirty="0">
                  <a:latin typeface="メイリオ" panose="020B0604030504040204" pitchFamily="50" charset="-128"/>
                  <a:ea typeface="メイリオ" panose="020B0604030504040204" pitchFamily="50" charset="-128"/>
                </a:rPr>
                <a:t>40</a:t>
              </a:r>
              <a:r>
                <a:rPr kumimoji="1" lang="ja-JP" altLang="en-US" sz="1050" dirty="0">
                  <a:latin typeface="メイリオ" panose="020B0604030504040204" pitchFamily="50" charset="-128"/>
                  <a:ea typeface="メイリオ" panose="020B0604030504040204" pitchFamily="50" charset="-128"/>
                </a:rPr>
                <a:t>代　□ </a:t>
              </a:r>
              <a:r>
                <a:rPr kumimoji="1" lang="en-US" altLang="ja-JP" sz="1050" dirty="0">
                  <a:latin typeface="メイリオ" panose="020B0604030504040204" pitchFamily="50" charset="-128"/>
                  <a:ea typeface="メイリオ" panose="020B0604030504040204" pitchFamily="50" charset="-128"/>
                </a:rPr>
                <a:t>50</a:t>
              </a:r>
              <a:r>
                <a:rPr kumimoji="1" lang="ja-JP" altLang="en-US" sz="1050" dirty="0">
                  <a:latin typeface="メイリオ" panose="020B0604030504040204" pitchFamily="50" charset="-128"/>
                  <a:ea typeface="メイリオ" panose="020B0604030504040204" pitchFamily="50" charset="-128"/>
                </a:rPr>
                <a:t>代　□ </a:t>
              </a:r>
              <a:r>
                <a:rPr kumimoji="1" lang="en-US" altLang="ja-JP" sz="1050" dirty="0">
                  <a:latin typeface="メイリオ" panose="020B0604030504040204" pitchFamily="50" charset="-128"/>
                  <a:ea typeface="メイリオ" panose="020B0604030504040204" pitchFamily="50" charset="-128"/>
                </a:rPr>
                <a:t>60</a:t>
              </a:r>
              <a:r>
                <a:rPr kumimoji="1" lang="ja-JP" altLang="en-US" sz="1050" dirty="0">
                  <a:latin typeface="メイリオ" panose="020B0604030504040204" pitchFamily="50" charset="-128"/>
                  <a:ea typeface="メイリオ" panose="020B0604030504040204" pitchFamily="50" charset="-128"/>
                </a:rPr>
                <a:t>代　□ </a:t>
              </a:r>
              <a:r>
                <a:rPr kumimoji="1" lang="en-US" altLang="ja-JP" sz="1050" dirty="0">
                  <a:latin typeface="メイリオ" panose="020B0604030504040204" pitchFamily="50" charset="-128"/>
                  <a:ea typeface="メイリオ" panose="020B0604030504040204" pitchFamily="50" charset="-128"/>
                </a:rPr>
                <a:t>70</a:t>
              </a:r>
              <a:r>
                <a:rPr kumimoji="1" lang="ja-JP" altLang="en-US" sz="1050" dirty="0">
                  <a:latin typeface="メイリオ" panose="020B0604030504040204" pitchFamily="50" charset="-128"/>
                  <a:ea typeface="メイリオ" panose="020B0604030504040204" pitchFamily="50" charset="-128"/>
                </a:rPr>
                <a:t>代以上</a:t>
              </a:r>
            </a:p>
            <a:p>
              <a:pPr>
                <a:spcBef>
                  <a:spcPts val="0"/>
                </a:spcBef>
                <a:buSzPct val="100000"/>
              </a:pPr>
              <a:endParaRPr kumimoji="1" lang="ja-JP" altLang="en-US" sz="1050" dirty="0">
                <a:latin typeface="メイリオ" panose="020B0604030504040204" pitchFamily="50" charset="-128"/>
                <a:ea typeface="メイリオ" panose="020B0604030504040204" pitchFamily="50" charset="-128"/>
              </a:endParaRPr>
            </a:p>
          </p:txBody>
        </p:sp>
      </p:grpSp>
      <p:grpSp>
        <p:nvGrpSpPr>
          <p:cNvPr id="11" name="グループ化 10">
            <a:extLst>
              <a:ext uri="{FF2B5EF4-FFF2-40B4-BE49-F238E27FC236}">
                <a16:creationId xmlns:a16="http://schemas.microsoft.com/office/drawing/2014/main" id="{DD4A7581-703E-4305-8F5F-B7FD666B1089}"/>
              </a:ext>
            </a:extLst>
          </p:cNvPr>
          <p:cNvGrpSpPr/>
          <p:nvPr/>
        </p:nvGrpSpPr>
        <p:grpSpPr>
          <a:xfrm>
            <a:off x="279000" y="3157647"/>
            <a:ext cx="6300000" cy="1208891"/>
            <a:chOff x="279000" y="3190552"/>
            <a:chExt cx="6300000" cy="1208891"/>
          </a:xfrm>
        </p:grpSpPr>
        <p:sp>
          <p:nvSpPr>
            <p:cNvPr id="71" name="角丸四角形 6">
              <a:extLst>
                <a:ext uri="{FF2B5EF4-FFF2-40B4-BE49-F238E27FC236}">
                  <a16:creationId xmlns:a16="http://schemas.microsoft.com/office/drawing/2014/main" id="{E738FD1E-0CAA-4628-90CF-ACCC8F987614}"/>
                </a:ext>
              </a:extLst>
            </p:cNvPr>
            <p:cNvSpPr/>
            <p:nvPr/>
          </p:nvSpPr>
          <p:spPr bwMode="gray">
            <a:xfrm>
              <a:off x="279000" y="3190552"/>
              <a:ext cx="6300000" cy="252000"/>
            </a:xfrm>
            <a:prstGeom prst="roundRect">
              <a:avLst/>
            </a:prstGeom>
            <a:solidFill>
              <a:srgbClr val="1FB6F0"/>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en-US" altLang="ja-JP" sz="1400" b="1" dirty="0">
                  <a:solidFill>
                    <a:schemeClr val="bg1"/>
                  </a:solidFill>
                  <a:latin typeface="メイリオ" panose="020B0604030504040204" pitchFamily="50" charset="-128"/>
                  <a:ea typeface="メイリオ" panose="020B0604030504040204" pitchFamily="50" charset="-128"/>
                </a:rPr>
                <a:t>3</a:t>
              </a:r>
              <a:r>
                <a:rPr kumimoji="1" lang="ja-JP" altLang="en-US" sz="1400" b="1" dirty="0">
                  <a:solidFill>
                    <a:schemeClr val="bg1"/>
                  </a:solidFill>
                  <a:latin typeface="メイリオ" panose="020B0604030504040204" pitchFamily="50" charset="-128"/>
                  <a:ea typeface="メイリオ" panose="020B0604030504040204" pitchFamily="50" charset="-128"/>
                </a:rPr>
                <a:t>．車の保有台数について</a:t>
              </a:r>
            </a:p>
          </p:txBody>
        </p:sp>
        <p:sp>
          <p:nvSpPr>
            <p:cNvPr id="72" name="テキスト ボックス 71">
              <a:extLst>
                <a:ext uri="{FF2B5EF4-FFF2-40B4-BE49-F238E27FC236}">
                  <a16:creationId xmlns:a16="http://schemas.microsoft.com/office/drawing/2014/main" id="{93EFD4E0-0A64-49C5-AEA8-9AF1161BB0B1}"/>
                </a:ext>
              </a:extLst>
            </p:cNvPr>
            <p:cNvSpPr txBox="1"/>
            <p:nvPr/>
          </p:nvSpPr>
          <p:spPr>
            <a:xfrm>
              <a:off x="279000" y="3462474"/>
              <a:ext cx="3870080" cy="936969"/>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	</a:t>
              </a:r>
              <a:r>
                <a:rPr kumimoji="1" lang="ja-JP" altLang="en-US" sz="1200" b="1" u="sng" dirty="0">
                  <a:latin typeface="メイリオ" panose="020B0604030504040204" pitchFamily="50" charset="-128"/>
                  <a:ea typeface="メイリオ" panose="020B0604030504040204" pitchFamily="50" charset="-128"/>
                </a:rPr>
                <a:t>現在</a:t>
              </a:r>
              <a:r>
                <a:rPr kumimoji="1" lang="ja-JP" altLang="en-US" sz="1200" dirty="0">
                  <a:latin typeface="メイリオ" panose="020B0604030504040204" pitchFamily="50" charset="-128"/>
                  <a:ea typeface="メイリオ" panose="020B0604030504040204" pitchFamily="50" charset="-128"/>
                </a:rPr>
                <a:t>の車の保有台数についてお聞かせください。</a:t>
              </a:r>
              <a:br>
                <a:rPr kumimoji="1" lang="en-US" altLang="ja-JP" sz="1200" dirty="0">
                  <a:latin typeface="メイリオ" panose="020B0604030504040204" pitchFamily="50" charset="-128"/>
                  <a:ea typeface="メイリオ" panose="020B0604030504040204" pitchFamily="50" charset="-128"/>
                </a:rPr>
              </a:br>
              <a:r>
                <a:rPr kumimoji="1" lang="ja-JP" altLang="en-US" sz="1200" dirty="0">
                  <a:latin typeface="メイリオ" panose="020B0604030504040204" pitchFamily="50" charset="-128"/>
                  <a:ea typeface="メイリオ" panose="020B0604030504040204" pitchFamily="50" charset="-128"/>
                </a:rPr>
                <a:t>　 また、</a:t>
              </a:r>
              <a:r>
                <a:rPr kumimoji="1" lang="en-US" altLang="ja-JP" sz="1200" dirty="0">
                  <a:latin typeface="メイリオ" panose="020B0604030504040204" pitchFamily="50" charset="-128"/>
                  <a:ea typeface="メイリオ" panose="020B0604030504040204" pitchFamily="50" charset="-128"/>
                </a:rPr>
                <a:t>Q2</a:t>
              </a:r>
              <a:r>
                <a:rPr kumimoji="1" lang="ja-JP" altLang="en-US" sz="1200" dirty="0">
                  <a:latin typeface="メイリオ" panose="020B0604030504040204" pitchFamily="50" charset="-128"/>
                  <a:ea typeface="メイリオ" panose="020B0604030504040204" pitchFamily="50" charset="-128"/>
                </a:rPr>
                <a:t>でカーシェアを「利用している」を</a:t>
              </a:r>
              <a:endParaRPr kumimoji="1" lang="en-US" altLang="ja-JP" sz="1200" dirty="0">
                <a:latin typeface="メイリオ" panose="020B0604030504040204" pitchFamily="50" charset="-128"/>
                <a:ea typeface="メイリオ" panose="020B0604030504040204" pitchFamily="50" charset="-128"/>
              </a:endParaRPr>
            </a:p>
            <a:p>
              <a:pPr>
                <a:spcBef>
                  <a:spcPts val="0"/>
                </a:spcBef>
                <a:buSzPct val="100000"/>
                <a:tabLst>
                  <a:tab pos="182563" algn="l"/>
                </a:tabLst>
              </a:pPr>
              <a:r>
                <a:rPr kumimoji="1" lang="ja-JP" altLang="en-US" sz="1200" dirty="0">
                  <a:latin typeface="メイリオ" panose="020B0604030504040204" pitchFamily="50" charset="-128"/>
                  <a:ea typeface="メイリオ" panose="020B0604030504040204" pitchFamily="50" charset="-128"/>
                </a:rPr>
                <a:t>　 選択した方は、</a:t>
              </a:r>
              <a:r>
                <a:rPr kumimoji="1" lang="ja-JP" altLang="en-US" sz="1200" b="1" u="sng" dirty="0">
                  <a:latin typeface="メイリオ" panose="020B0604030504040204" pitchFamily="50" charset="-128"/>
                  <a:ea typeface="メイリオ" panose="020B0604030504040204" pitchFamily="50" charset="-128"/>
                </a:rPr>
                <a:t>カーシェア利用前</a:t>
              </a:r>
              <a:r>
                <a:rPr kumimoji="1" lang="ja-JP" altLang="en-US" sz="1200" dirty="0">
                  <a:latin typeface="メイリオ" panose="020B0604030504040204" pitchFamily="50" charset="-128"/>
                  <a:ea typeface="メイリオ" panose="020B0604030504040204" pitchFamily="50" charset="-128"/>
                </a:rPr>
                <a:t>の車の保有台数</a:t>
              </a:r>
              <a:endParaRPr kumimoji="1" lang="en-US" altLang="ja-JP" sz="1200" dirty="0">
                <a:latin typeface="メイリオ" panose="020B0604030504040204" pitchFamily="50" charset="-128"/>
                <a:ea typeface="メイリオ" panose="020B0604030504040204" pitchFamily="50" charset="-128"/>
              </a:endParaRPr>
            </a:p>
            <a:p>
              <a:pPr>
                <a:spcBef>
                  <a:spcPts val="0"/>
                </a:spcBef>
                <a:buSzPct val="100000"/>
                <a:tabLst>
                  <a:tab pos="182563" algn="l"/>
                </a:tabLst>
              </a:pPr>
              <a:r>
                <a:rPr kumimoji="1" lang="ja-JP" altLang="en-US" sz="1200" dirty="0">
                  <a:latin typeface="メイリオ" panose="020B0604030504040204" pitchFamily="50" charset="-128"/>
                  <a:ea typeface="メイリオ" panose="020B0604030504040204" pitchFamily="50" charset="-128"/>
                </a:rPr>
                <a:t>　 についてもお聞かせください（数字を記入）。</a:t>
              </a:r>
              <a:endParaRPr kumimoji="1" lang="en-US" altLang="ja-JP" sz="1200" dirty="0">
                <a:latin typeface="メイリオ" panose="020B0604030504040204" pitchFamily="50" charset="-128"/>
                <a:ea typeface="メイリオ" panose="020B0604030504040204" pitchFamily="50" charset="-128"/>
              </a:endParaRPr>
            </a:p>
            <a:p>
              <a:pPr>
                <a:spcBef>
                  <a:spcPts val="0"/>
                </a:spcBef>
                <a:buSzPct val="100000"/>
                <a:tabLst>
                  <a:tab pos="182563" algn="l"/>
                </a:tabLst>
              </a:pPr>
              <a:r>
                <a:rPr kumimoji="1" lang="ja-JP" altLang="en-US" sz="1200" dirty="0">
                  <a:latin typeface="メイリオ" panose="020B0604030504040204" pitchFamily="50" charset="-128"/>
                  <a:ea typeface="メイリオ" panose="020B0604030504040204" pitchFamily="50" charset="-128"/>
                </a:rPr>
                <a:t>　 </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車を保有していない場合は、「</a:t>
              </a:r>
              <a:r>
                <a:rPr kumimoji="1" lang="en-US" altLang="ja-JP" sz="1050" dirty="0">
                  <a:latin typeface="メイリオ" panose="020B0604030504040204" pitchFamily="50" charset="-128"/>
                  <a:ea typeface="メイリオ" panose="020B0604030504040204" pitchFamily="50" charset="-128"/>
                </a:rPr>
                <a:t>0</a:t>
              </a:r>
              <a:r>
                <a:rPr kumimoji="1" lang="ja-JP" altLang="en-US" sz="1050" dirty="0">
                  <a:latin typeface="メイリオ" panose="020B0604030504040204" pitchFamily="50" charset="-128"/>
                  <a:ea typeface="メイリオ" panose="020B0604030504040204" pitchFamily="50" charset="-128"/>
                </a:rPr>
                <a:t>」と記入してください。</a:t>
              </a:r>
            </a:p>
          </p:txBody>
        </p:sp>
      </p:grpSp>
      <p:graphicFrame>
        <p:nvGraphicFramePr>
          <p:cNvPr id="5" name="表 5">
            <a:extLst>
              <a:ext uri="{FF2B5EF4-FFF2-40B4-BE49-F238E27FC236}">
                <a16:creationId xmlns:a16="http://schemas.microsoft.com/office/drawing/2014/main" id="{AA6FF172-2C8C-4659-AF60-81D4A4B8D692}"/>
              </a:ext>
            </a:extLst>
          </p:cNvPr>
          <p:cNvGraphicFramePr>
            <a:graphicFrameLocks noGrp="1"/>
          </p:cNvGraphicFramePr>
          <p:nvPr>
            <p:extLst>
              <p:ext uri="{D42A27DB-BD31-4B8C-83A1-F6EECF244321}">
                <p14:modId xmlns:p14="http://schemas.microsoft.com/office/powerpoint/2010/main" val="1021692793"/>
              </p:ext>
            </p:extLst>
          </p:nvPr>
        </p:nvGraphicFramePr>
        <p:xfrm>
          <a:off x="4038099" y="3454317"/>
          <a:ext cx="2536874" cy="891540"/>
        </p:xfrm>
        <a:graphic>
          <a:graphicData uri="http://schemas.openxmlformats.org/drawingml/2006/table">
            <a:tbl>
              <a:tblPr firstRow="1" bandRow="1">
                <a:tableStyleId>{5C22544A-7EE6-4342-B048-85BDC9FD1C3A}</a:tableStyleId>
              </a:tblPr>
              <a:tblGrid>
                <a:gridCol w="1268437">
                  <a:extLst>
                    <a:ext uri="{9D8B030D-6E8A-4147-A177-3AD203B41FA5}">
                      <a16:colId xmlns:a16="http://schemas.microsoft.com/office/drawing/2014/main" val="3725948415"/>
                    </a:ext>
                  </a:extLst>
                </a:gridCol>
                <a:gridCol w="1268437">
                  <a:extLst>
                    <a:ext uri="{9D8B030D-6E8A-4147-A177-3AD203B41FA5}">
                      <a16:colId xmlns:a16="http://schemas.microsoft.com/office/drawing/2014/main" val="3798468245"/>
                    </a:ext>
                  </a:extLst>
                </a:gridCol>
              </a:tblGrid>
              <a:tr h="206810">
                <a:tc>
                  <a:txBody>
                    <a:bodyPr/>
                    <a:lstStyle/>
                    <a:p>
                      <a:pPr algn="ctr"/>
                      <a:r>
                        <a:rPr kumimoji="1" lang="ja-JP" altLang="en-US" sz="900" b="0" dirty="0">
                          <a:solidFill>
                            <a:schemeClr val="tx1"/>
                          </a:solidFill>
                          <a:latin typeface="メイリオ" panose="020B0604030504040204" pitchFamily="50" charset="-128"/>
                          <a:ea typeface="メイリオ" panose="020B0604030504040204" pitchFamily="50" charset="-128"/>
                        </a:rPr>
                        <a:t>みなさま</a:t>
                      </a:r>
                      <a:endParaRPr kumimoji="1" lang="ja-JP" altLang="en-US" sz="12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900" b="0" dirty="0">
                          <a:solidFill>
                            <a:schemeClr val="tx1"/>
                          </a:solidFill>
                          <a:latin typeface="メイリオ" panose="020B0604030504040204" pitchFamily="50" charset="-128"/>
                          <a:ea typeface="メイリオ" panose="020B0604030504040204" pitchFamily="50" charset="-128"/>
                        </a:rPr>
                        <a:t>カーシェアを</a:t>
                      </a:r>
                      <a:endParaRPr kumimoji="1" lang="en-US" altLang="ja-JP" sz="900" b="0" dirty="0">
                        <a:solidFill>
                          <a:schemeClr val="tx1"/>
                        </a:solidFill>
                        <a:latin typeface="メイリオ" panose="020B0604030504040204" pitchFamily="50" charset="-128"/>
                        <a:ea typeface="メイリオ" panose="020B0604030504040204" pitchFamily="50" charset="-128"/>
                      </a:endParaRPr>
                    </a:p>
                    <a:p>
                      <a:pPr algn="ctr"/>
                      <a:r>
                        <a:rPr kumimoji="1" lang="ja-JP" altLang="en-US" sz="900" b="0" dirty="0">
                          <a:solidFill>
                            <a:schemeClr val="tx1"/>
                          </a:solidFill>
                          <a:latin typeface="メイリオ" panose="020B0604030504040204" pitchFamily="50" charset="-128"/>
                          <a:ea typeface="メイリオ" panose="020B0604030504040204" pitchFamily="50" charset="-128"/>
                        </a:rPr>
                        <a:t>利用している方のみ</a:t>
                      </a:r>
                    </a:p>
                  </a:txBody>
                  <a:tcPr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8748231"/>
                  </a:ext>
                </a:extLst>
              </a:tr>
              <a:tr h="206810">
                <a:tc>
                  <a:txBody>
                    <a:bodyPr/>
                    <a:lstStyle/>
                    <a:p>
                      <a:pPr algn="ctr"/>
                      <a:r>
                        <a:rPr kumimoji="1" lang="ja-JP" altLang="en-US" sz="1050" b="1" u="sng" dirty="0">
                          <a:solidFill>
                            <a:schemeClr val="tx1"/>
                          </a:solidFill>
                          <a:latin typeface="メイリオ" panose="020B0604030504040204" pitchFamily="50" charset="-128"/>
                          <a:ea typeface="メイリオ" panose="020B0604030504040204" pitchFamily="50" charset="-128"/>
                        </a:rPr>
                        <a:t>現在</a:t>
                      </a:r>
                      <a:r>
                        <a:rPr kumimoji="1" lang="ja-JP" altLang="en-US" sz="1050" b="0" dirty="0">
                          <a:solidFill>
                            <a:schemeClr val="tx1"/>
                          </a:solidFill>
                          <a:latin typeface="メイリオ" panose="020B0604030504040204" pitchFamily="50" charset="-128"/>
                          <a:ea typeface="メイリオ" panose="020B0604030504040204" pitchFamily="50" charset="-128"/>
                        </a:rPr>
                        <a:t>の保有台数</a:t>
                      </a:r>
                    </a:p>
                  </a:txBody>
                  <a:tcP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050" b="1" u="sng" dirty="0">
                          <a:solidFill>
                            <a:schemeClr val="tx1"/>
                          </a:solidFill>
                          <a:latin typeface="メイリオ" panose="020B0604030504040204" pitchFamily="50" charset="-128"/>
                          <a:ea typeface="メイリオ" panose="020B0604030504040204" pitchFamily="50" charset="-128"/>
                        </a:rPr>
                        <a:t>利用前</a:t>
                      </a:r>
                      <a:r>
                        <a:rPr kumimoji="1" lang="ja-JP" altLang="en-US" sz="1050" b="0" dirty="0">
                          <a:solidFill>
                            <a:schemeClr val="tx1"/>
                          </a:solidFill>
                          <a:latin typeface="メイリオ" panose="020B0604030504040204" pitchFamily="50" charset="-128"/>
                          <a:ea typeface="メイリオ" panose="020B0604030504040204" pitchFamily="50" charset="-128"/>
                        </a:rPr>
                        <a:t>の保有台数</a:t>
                      </a:r>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5485584"/>
                  </a:ext>
                </a:extLst>
              </a:tr>
              <a:tr h="206810">
                <a:tc>
                  <a:txBody>
                    <a:bodyPr/>
                    <a:lstStyle/>
                    <a:p>
                      <a:pPr algn="ctr"/>
                      <a:r>
                        <a:rPr kumimoji="1" lang="ja-JP" altLang="en-US" sz="1200" b="0" dirty="0">
                          <a:solidFill>
                            <a:schemeClr val="tx1"/>
                          </a:solidFill>
                          <a:latin typeface="メイリオ" panose="020B0604030504040204" pitchFamily="50" charset="-128"/>
                          <a:ea typeface="メイリオ" panose="020B0604030504040204" pitchFamily="50" charset="-128"/>
                        </a:rPr>
                        <a:t>（　　　　）台</a:t>
                      </a:r>
                    </a:p>
                  </a:txBody>
                  <a:tcP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767"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メイリオ" panose="020B0604030504040204" pitchFamily="50" charset="-128"/>
                          <a:ea typeface="メイリオ" panose="020B0604030504040204" pitchFamily="50" charset="-128"/>
                        </a:rPr>
                        <a:t>（　　　　）台</a:t>
                      </a:r>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6416949"/>
                  </a:ext>
                </a:extLst>
              </a:tr>
            </a:tbl>
          </a:graphicData>
        </a:graphic>
      </p:graphicFrame>
      <p:grpSp>
        <p:nvGrpSpPr>
          <p:cNvPr id="7" name="グループ化 6">
            <a:extLst>
              <a:ext uri="{FF2B5EF4-FFF2-40B4-BE49-F238E27FC236}">
                <a16:creationId xmlns:a16="http://schemas.microsoft.com/office/drawing/2014/main" id="{8F27DFA5-561B-4615-94D6-A6C0E4662601}"/>
              </a:ext>
            </a:extLst>
          </p:cNvPr>
          <p:cNvGrpSpPr/>
          <p:nvPr/>
        </p:nvGrpSpPr>
        <p:grpSpPr>
          <a:xfrm>
            <a:off x="270663" y="4402265"/>
            <a:ext cx="6300001" cy="1312683"/>
            <a:chOff x="278999" y="4774382"/>
            <a:chExt cx="6300001" cy="1312683"/>
          </a:xfrm>
        </p:grpSpPr>
        <p:grpSp>
          <p:nvGrpSpPr>
            <p:cNvPr id="76" name="グループ化 75">
              <a:extLst>
                <a:ext uri="{FF2B5EF4-FFF2-40B4-BE49-F238E27FC236}">
                  <a16:creationId xmlns:a16="http://schemas.microsoft.com/office/drawing/2014/main" id="{93B211B9-3AD7-4A16-8526-4CA3F6E1631D}"/>
                </a:ext>
              </a:extLst>
            </p:cNvPr>
            <p:cNvGrpSpPr/>
            <p:nvPr/>
          </p:nvGrpSpPr>
          <p:grpSpPr>
            <a:xfrm>
              <a:off x="279000" y="4774382"/>
              <a:ext cx="6300000" cy="487783"/>
              <a:chOff x="279000" y="3913408"/>
              <a:chExt cx="6300000" cy="487783"/>
            </a:xfrm>
          </p:grpSpPr>
          <p:sp>
            <p:nvSpPr>
              <p:cNvPr id="80" name="角丸四角形 56">
                <a:extLst>
                  <a:ext uri="{FF2B5EF4-FFF2-40B4-BE49-F238E27FC236}">
                    <a16:creationId xmlns:a16="http://schemas.microsoft.com/office/drawing/2014/main" id="{329EE901-64F8-4B58-B57A-FE305EDA7D87}"/>
                  </a:ext>
                </a:extLst>
              </p:cNvPr>
              <p:cNvSpPr/>
              <p:nvPr/>
            </p:nvSpPr>
            <p:spPr bwMode="gray">
              <a:xfrm>
                <a:off x="279000" y="3913408"/>
                <a:ext cx="6300000" cy="252000"/>
              </a:xfrm>
              <a:prstGeom prst="roundRect">
                <a:avLst/>
              </a:prstGeom>
              <a:solidFill>
                <a:srgbClr val="1FB6F0"/>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en-US" altLang="ja-JP" sz="1400" b="1" dirty="0">
                    <a:solidFill>
                      <a:schemeClr val="bg1"/>
                    </a:solidFill>
                    <a:latin typeface="メイリオ" panose="020B0604030504040204" pitchFamily="50" charset="-128"/>
                    <a:ea typeface="メイリオ" panose="020B0604030504040204" pitchFamily="50" charset="-128"/>
                  </a:rPr>
                  <a:t>4</a:t>
                </a:r>
                <a:r>
                  <a:rPr kumimoji="1" lang="ja-JP" altLang="en-US" sz="1400" b="1" dirty="0">
                    <a:solidFill>
                      <a:schemeClr val="bg1"/>
                    </a:solidFill>
                    <a:latin typeface="メイリオ" panose="020B0604030504040204" pitchFamily="50" charset="-128"/>
                    <a:ea typeface="メイリオ" panose="020B0604030504040204" pitchFamily="50" charset="-128"/>
                  </a:rPr>
                  <a:t>．今後のカーシェア利用意向について</a:t>
                </a:r>
              </a:p>
            </p:txBody>
          </p:sp>
          <p:sp>
            <p:nvSpPr>
              <p:cNvPr id="81" name="テキスト ボックス 80">
                <a:extLst>
                  <a:ext uri="{FF2B5EF4-FFF2-40B4-BE49-F238E27FC236}">
                    <a16:creationId xmlns:a16="http://schemas.microsoft.com/office/drawing/2014/main" id="{746E3FED-22B1-4110-ADE2-85319D2CDD31}"/>
                  </a:ext>
                </a:extLst>
              </p:cNvPr>
              <p:cNvSpPr txBox="1"/>
              <p:nvPr/>
            </p:nvSpPr>
            <p:spPr>
              <a:xfrm>
                <a:off x="279000" y="4174600"/>
                <a:ext cx="6300000" cy="226591"/>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	</a:t>
                </a:r>
                <a:r>
                  <a:rPr kumimoji="1" lang="ja-JP" altLang="en-US" sz="1200" b="1" u="sng" dirty="0">
                    <a:latin typeface="メイリオ" panose="020B0604030504040204" pitchFamily="50" charset="-128"/>
                    <a:ea typeface="メイリオ" panose="020B0604030504040204" pitchFamily="50" charset="-128"/>
                  </a:rPr>
                  <a:t>イベントに参加されて</a:t>
                </a:r>
                <a:r>
                  <a:rPr kumimoji="1" lang="ja-JP" altLang="en-US" sz="1200" dirty="0">
                    <a:latin typeface="メイリオ" panose="020B0604030504040204" pitchFamily="50" charset="-128"/>
                    <a:ea typeface="メイリオ" panose="020B0604030504040204" pitchFamily="50" charset="-128"/>
                  </a:rPr>
                  <a:t>、カーシェアを利用したいと思いましたか（</a:t>
                </a:r>
                <a:r>
                  <a:rPr kumimoji="1" lang="en-US" altLang="ja-JP" sz="1200" dirty="0">
                    <a:latin typeface="メイリオ" panose="020B0604030504040204" pitchFamily="50" charset="-128"/>
                    <a:ea typeface="メイリオ" panose="020B0604030504040204" pitchFamily="50" charset="-128"/>
                  </a:rPr>
                  <a:t>1</a:t>
                </a:r>
                <a:r>
                  <a:rPr kumimoji="1" lang="ja-JP" altLang="en-US" sz="1200" dirty="0">
                    <a:latin typeface="メイリオ" panose="020B0604030504040204" pitchFamily="50" charset="-128"/>
                    <a:ea typeface="メイリオ" panose="020B0604030504040204" pitchFamily="50" charset="-128"/>
                  </a:rPr>
                  <a:t>つ回答）。</a:t>
                </a:r>
              </a:p>
            </p:txBody>
          </p:sp>
        </p:grpSp>
        <p:sp>
          <p:nvSpPr>
            <p:cNvPr id="82" name="テキスト ボックス 81">
              <a:extLst>
                <a:ext uri="{FF2B5EF4-FFF2-40B4-BE49-F238E27FC236}">
                  <a16:creationId xmlns:a16="http://schemas.microsoft.com/office/drawing/2014/main" id="{A3B38D9B-C7DB-46EF-A2C8-78D685DC5FFD}"/>
                </a:ext>
              </a:extLst>
            </p:cNvPr>
            <p:cNvSpPr txBox="1"/>
            <p:nvPr/>
          </p:nvSpPr>
          <p:spPr>
            <a:xfrm>
              <a:off x="278999" y="5259065"/>
              <a:ext cx="6300000" cy="828000"/>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現在も利用しており、今後も利用したい</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これまでも利用したいと思っており、今後は実際に利用したい</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今後は利用したいと思うようになった</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今後も利用したいとは思わない</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わからない</a:t>
              </a:r>
            </a:p>
          </p:txBody>
        </p:sp>
      </p:grpSp>
      <p:grpSp>
        <p:nvGrpSpPr>
          <p:cNvPr id="83" name="グループ化 82">
            <a:extLst>
              <a:ext uri="{FF2B5EF4-FFF2-40B4-BE49-F238E27FC236}">
                <a16:creationId xmlns:a16="http://schemas.microsoft.com/office/drawing/2014/main" id="{C854BEBE-340C-4814-96AE-2DF6327493C4}"/>
              </a:ext>
            </a:extLst>
          </p:cNvPr>
          <p:cNvGrpSpPr/>
          <p:nvPr/>
        </p:nvGrpSpPr>
        <p:grpSpPr>
          <a:xfrm>
            <a:off x="277941" y="8883574"/>
            <a:ext cx="6301059" cy="951182"/>
            <a:chOff x="277941" y="8883574"/>
            <a:chExt cx="6301059" cy="951182"/>
          </a:xfrm>
        </p:grpSpPr>
        <p:grpSp>
          <p:nvGrpSpPr>
            <p:cNvPr id="84" name="グループ化 83">
              <a:extLst>
                <a:ext uri="{FF2B5EF4-FFF2-40B4-BE49-F238E27FC236}">
                  <a16:creationId xmlns:a16="http://schemas.microsoft.com/office/drawing/2014/main" id="{AB330199-E259-40A6-BEA4-15907127748C}"/>
                </a:ext>
              </a:extLst>
            </p:cNvPr>
            <p:cNvGrpSpPr/>
            <p:nvPr/>
          </p:nvGrpSpPr>
          <p:grpSpPr>
            <a:xfrm>
              <a:off x="277941" y="8883574"/>
              <a:ext cx="6301059" cy="904497"/>
              <a:chOff x="277941" y="8883574"/>
              <a:chExt cx="6301059" cy="904497"/>
            </a:xfrm>
          </p:grpSpPr>
          <p:sp>
            <p:nvSpPr>
              <p:cNvPr id="86" name="正方形/長方形 85">
                <a:extLst>
                  <a:ext uri="{FF2B5EF4-FFF2-40B4-BE49-F238E27FC236}">
                    <a16:creationId xmlns:a16="http://schemas.microsoft.com/office/drawing/2014/main" id="{43BC36E5-4A83-4678-A622-B5FFB60527A0}"/>
                  </a:ext>
                </a:extLst>
              </p:cNvPr>
              <p:cNvSpPr/>
              <p:nvPr/>
            </p:nvSpPr>
            <p:spPr bwMode="gray">
              <a:xfrm>
                <a:off x="277941" y="8883574"/>
                <a:ext cx="6300000" cy="711361"/>
              </a:xfrm>
              <a:prstGeom prst="rect">
                <a:avLst/>
              </a:prstGeom>
              <a:solidFill>
                <a:schemeClr val="bg1">
                  <a:lumMod val="85000"/>
                </a:schemeClr>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tabLst>
                    <a:tab pos="144000" algn="l"/>
                  </a:tabLst>
                </a:pPr>
                <a:r>
                  <a:rPr kumimoji="1" lang="en-US" altLang="ja-JP" sz="600" dirty="0">
                    <a:ea typeface="メイリオ" panose="020B0604030504040204" pitchFamily="50" charset="-128"/>
                  </a:rPr>
                  <a:t>*1: 	</a:t>
                </a:r>
                <a:r>
                  <a:rPr kumimoji="1" lang="ja-JP" altLang="en-US" sz="600" dirty="0">
                    <a:ea typeface="メイリオ" panose="020B0604030504040204" pitchFamily="50" charset="-128"/>
                  </a:rPr>
                  <a:t>地球温暖化防止にかかる普及啓発活動の改善のため、後日、簡単な</a:t>
                </a:r>
                <a:r>
                  <a:rPr kumimoji="1" lang="en-US" altLang="ja-JP" sz="600" dirty="0">
                    <a:ea typeface="メイリオ" panose="020B0604030504040204" pitchFamily="50" charset="-128"/>
                  </a:rPr>
                  <a:t>WEB</a:t>
                </a:r>
                <a:r>
                  <a:rPr kumimoji="1" lang="ja-JP" altLang="en-US" sz="600" dirty="0">
                    <a:ea typeface="メイリオ" panose="020B0604030504040204" pitchFamily="50" charset="-128"/>
                  </a:rPr>
                  <a:t>アンケートを実施する予定です。ご理解・ご協力をいただけます場合には、アンケートをお送りする</a:t>
                </a:r>
                <a:br>
                  <a:rPr kumimoji="1" lang="en-US" altLang="ja-JP" sz="600" dirty="0">
                    <a:ea typeface="メイリオ" panose="020B0604030504040204" pitchFamily="50" charset="-128"/>
                  </a:rPr>
                </a:b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メールアドレスを上の欄にご記入ください。本</a:t>
                </a:r>
                <a:r>
                  <a:rPr kumimoji="1" lang="en-US" altLang="ja-JP" sz="600" dirty="0">
                    <a:ea typeface="メイリオ" panose="020B0604030504040204" pitchFamily="50" charset="-128"/>
                  </a:rPr>
                  <a:t>WEB</a:t>
                </a:r>
                <a:r>
                  <a:rPr kumimoji="1" lang="ja-JP" altLang="en-US" sz="600" dirty="0">
                    <a:ea typeface="メイリオ" panose="020B0604030504040204" pitchFamily="50" charset="-128"/>
                  </a:rPr>
                  <a:t>アンケートは、環境省事業の一環として、「脱炭素ライフスタイル推進事業の高度化検討等委託業務」受託者が実施します。</a:t>
                </a:r>
                <a:endParaRPr kumimoji="1" lang="en-US" altLang="ja-JP" sz="600" dirty="0">
                  <a:ea typeface="メイリオ" panose="020B0604030504040204" pitchFamily="50" charset="-128"/>
                </a:endParaRPr>
              </a:p>
              <a:p>
                <a:pPr>
                  <a:spcBef>
                    <a:spcPts val="300"/>
                  </a:spcBef>
                  <a:buFont typeface="Wingdings 2" pitchFamily="18" charset="2"/>
                  <a:buNone/>
                  <a:tabLst>
                    <a:tab pos="87313" algn="l"/>
                  </a:tabLst>
                </a:pPr>
                <a:r>
                  <a:rPr kumimoji="1" lang="ja-JP" altLang="en-US" sz="600" dirty="0">
                    <a:ea typeface="メイリオ" panose="020B0604030504040204" pitchFamily="50" charset="-128"/>
                  </a:rPr>
                  <a:t>〇</a:t>
                </a: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迷惑メール防止機能により、</a:t>
                </a:r>
                <a:r>
                  <a:rPr kumimoji="1" lang="en-US" altLang="ja-JP" sz="600" dirty="0">
                    <a:ea typeface="メイリオ" panose="020B0604030504040204" pitchFamily="50" charset="-128"/>
                  </a:rPr>
                  <a:t>WEB</a:t>
                </a:r>
                <a:r>
                  <a:rPr kumimoji="1" lang="ja-JP" altLang="en-US" sz="600" dirty="0">
                    <a:ea typeface="メイリオ" panose="020B0604030504040204" pitchFamily="50" charset="-128"/>
                  </a:rPr>
                  <a:t>アンケートメールが 迷惑メールフォルダやゴミ箱に自動的に振り分けられている可能性があります。一度ご確認頂きますようお願いいたします。</a:t>
                </a:r>
                <a:br>
                  <a:rPr kumimoji="1" lang="en-US" altLang="ja-JP" sz="600" dirty="0">
                    <a:ea typeface="メイリオ" panose="020B0604030504040204" pitchFamily="50" charset="-128"/>
                  </a:rPr>
                </a:b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ご記入いただいたメールアドレス等の個人情報は</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「脱炭素ライフスタイル推進事業の高度化検討等委託業務」において統計･分析処理され</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個別の内容が公表等されることはあり</a:t>
                </a:r>
                <a:br>
                  <a:rPr kumimoji="1" lang="en-US" altLang="ja-JP" sz="600" dirty="0">
                    <a:ea typeface="メイリオ" panose="020B0604030504040204" pitchFamily="50" charset="-128"/>
                  </a:rPr>
                </a:b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ません。また</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個人情報に該当する情報は</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当該業務遂行の目的のみのために利用し</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委託元である環境省</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受託者以外の第三者に開示せず</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厳重に管理します。</a:t>
                </a:r>
                <a:endParaRPr kumimoji="1" lang="en-US" altLang="ja-JP" sz="600" dirty="0">
                  <a:ea typeface="メイリオ" panose="020B0604030504040204" pitchFamily="50" charset="-128"/>
                </a:endParaRPr>
              </a:p>
            </p:txBody>
          </p:sp>
          <p:sp>
            <p:nvSpPr>
              <p:cNvPr id="87" name="テキスト ボックス 86">
                <a:extLst>
                  <a:ext uri="{FF2B5EF4-FFF2-40B4-BE49-F238E27FC236}">
                    <a16:creationId xmlns:a16="http://schemas.microsoft.com/office/drawing/2014/main" id="{80050D07-8163-4A01-87E9-355B6FFD650C}"/>
                  </a:ext>
                </a:extLst>
              </p:cNvPr>
              <p:cNvSpPr txBox="1"/>
              <p:nvPr/>
            </p:nvSpPr>
            <p:spPr>
              <a:xfrm>
                <a:off x="279000" y="9608071"/>
                <a:ext cx="6300000" cy="180000"/>
              </a:xfrm>
              <a:prstGeom prst="rect">
                <a:avLst/>
              </a:prstGeom>
              <a:noFill/>
            </p:spPr>
            <p:txBody>
              <a:bodyPr wrap="square" lIns="36000" tIns="36000" rIns="36000" bIns="36000" rtlCol="0" anchor="t" anchorCtr="0">
                <a:noAutofit/>
              </a:bodyPr>
              <a:lstStyle/>
              <a:p>
                <a:pPr algn="ctr">
                  <a:spcBef>
                    <a:spcPts val="0"/>
                  </a:spcBef>
                  <a:buSzPct val="100000"/>
                </a:pPr>
                <a:r>
                  <a:rPr kumimoji="1" lang="ja-JP" altLang="en-US" sz="1000" dirty="0">
                    <a:latin typeface="メイリオ" panose="020B0604030504040204" pitchFamily="50" charset="-128"/>
                    <a:ea typeface="メイリオ" panose="020B0604030504040204" pitchFamily="50" charset="-128"/>
                  </a:rPr>
                  <a:t>環境省</a:t>
                </a:r>
              </a:p>
            </p:txBody>
          </p:sp>
        </p:grpSp>
        <p:sp>
          <p:nvSpPr>
            <p:cNvPr id="85" name="テキスト ボックス 84">
              <a:extLst>
                <a:ext uri="{FF2B5EF4-FFF2-40B4-BE49-F238E27FC236}">
                  <a16:creationId xmlns:a16="http://schemas.microsoft.com/office/drawing/2014/main" id="{5171D30F-D34F-4198-B4A1-47C9C2C176FE}"/>
                </a:ext>
              </a:extLst>
            </p:cNvPr>
            <p:cNvSpPr txBox="1"/>
            <p:nvPr/>
          </p:nvSpPr>
          <p:spPr>
            <a:xfrm>
              <a:off x="278470" y="9608165"/>
              <a:ext cx="6300000" cy="226591"/>
            </a:xfrm>
            <a:prstGeom prst="rect">
              <a:avLst/>
            </a:prstGeom>
            <a:noFill/>
          </p:spPr>
          <p:txBody>
            <a:bodyPr wrap="square" lIns="36000" tIns="36000" rIns="36000" bIns="36000" rtlCol="0" anchor="t" anchorCtr="0">
              <a:noAutofit/>
            </a:bodyPr>
            <a:lstStyle/>
            <a:p>
              <a:pPr algn="r">
                <a:spcBef>
                  <a:spcPts val="0"/>
                </a:spcBef>
                <a:buSzPct val="100000"/>
              </a:pPr>
              <a:r>
                <a:rPr kumimoji="1" lang="ja-JP" altLang="en-US" sz="1100" dirty="0">
                  <a:latin typeface="メイリオ" panose="020B0604030504040204" pitchFamily="50" charset="-128"/>
                  <a:ea typeface="メイリオ" panose="020B0604030504040204" pitchFamily="50" charset="-128"/>
                </a:rPr>
                <a:t>★ご協力ありがとうございました。</a:t>
              </a:r>
            </a:p>
          </p:txBody>
        </p:sp>
      </p:grpSp>
      <p:sp>
        <p:nvSpPr>
          <p:cNvPr id="42" name="正方形/長方形 41">
            <a:extLst>
              <a:ext uri="{FF2B5EF4-FFF2-40B4-BE49-F238E27FC236}">
                <a16:creationId xmlns:a16="http://schemas.microsoft.com/office/drawing/2014/main" id="{04B8018E-4F37-402F-AC74-1F172338C8E4}"/>
              </a:ext>
            </a:extLst>
          </p:cNvPr>
          <p:cNvSpPr/>
          <p:nvPr/>
        </p:nvSpPr>
        <p:spPr bwMode="gray">
          <a:xfrm>
            <a:off x="6501320" y="-3411"/>
            <a:ext cx="360000" cy="144000"/>
          </a:xfrm>
          <a:prstGeom prst="rect">
            <a:avLst/>
          </a:prstGeom>
          <a:solidFill>
            <a:schemeClr val="accent1"/>
          </a:solidFill>
          <a:ln w="12700" algn="ctr">
            <a:solidFill>
              <a:schemeClr val="accent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050" b="1" dirty="0">
                <a:solidFill>
                  <a:schemeClr val="bg1"/>
                </a:solidFill>
              </a:rPr>
              <a:t>追加</a:t>
            </a:r>
          </a:p>
        </p:txBody>
      </p:sp>
    </p:spTree>
    <p:extLst>
      <p:ext uri="{BB962C8B-B14F-4D97-AF65-F5344CB8AC3E}">
        <p14:creationId xmlns:p14="http://schemas.microsoft.com/office/powerpoint/2010/main" val="19093988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2"/>
            </p:custDataLst>
            <p:extLst>
              <p:ext uri="{D42A27DB-BD31-4B8C-83A1-F6EECF244321}">
                <p14:modId xmlns:p14="http://schemas.microsoft.com/office/powerpoint/2010/main" val="23304245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014" name="think-cell スライド" r:id="rId4" imgW="563" imgH="564" progId="TCLayout.ActiveDocument.1">
                  <p:embed/>
                </p:oleObj>
              </mc:Choice>
              <mc:Fallback>
                <p:oleObj name="think-cell スライド" r:id="rId4" imgW="563" imgH="564" progId="TCLayout.ActiveDocument.1">
                  <p:embed/>
                  <p:pic>
                    <p:nvPicPr>
                      <p:cNvPr id="8" name="オブジェクト 7" hidden="1"/>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13" name="グループ化 12">
            <a:extLst>
              <a:ext uri="{FF2B5EF4-FFF2-40B4-BE49-F238E27FC236}">
                <a16:creationId xmlns:a16="http://schemas.microsoft.com/office/drawing/2014/main" id="{BFFD7A65-3F11-4039-AB0B-0ED62F9B0B78}"/>
              </a:ext>
            </a:extLst>
          </p:cNvPr>
          <p:cNvGrpSpPr/>
          <p:nvPr/>
        </p:nvGrpSpPr>
        <p:grpSpPr>
          <a:xfrm>
            <a:off x="278999" y="7766180"/>
            <a:ext cx="6300001" cy="1092624"/>
            <a:chOff x="278999" y="8231691"/>
            <a:chExt cx="6300001" cy="1092624"/>
          </a:xfrm>
        </p:grpSpPr>
        <p:sp>
          <p:nvSpPr>
            <p:cNvPr id="10" name="角丸四角形 9"/>
            <p:cNvSpPr/>
            <p:nvPr/>
          </p:nvSpPr>
          <p:spPr bwMode="gray">
            <a:xfrm>
              <a:off x="279000" y="8231691"/>
              <a:ext cx="6300000" cy="252000"/>
            </a:xfrm>
            <a:prstGeom prst="roundRect">
              <a:avLst/>
            </a:prstGeom>
            <a:solidFill>
              <a:srgbClr val="F7AC1D"/>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en-US" altLang="ja-JP" sz="1400" b="1" dirty="0">
                  <a:solidFill>
                    <a:schemeClr val="bg1"/>
                  </a:solidFill>
                  <a:latin typeface="メイリオ" panose="020B0604030504040204" pitchFamily="50" charset="-128"/>
                  <a:ea typeface="メイリオ" panose="020B0604030504040204" pitchFamily="50" charset="-128"/>
                </a:rPr>
                <a:t>5</a:t>
              </a:r>
              <a:r>
                <a:rPr kumimoji="1" lang="ja-JP" altLang="en-US" sz="1400" b="1" dirty="0">
                  <a:solidFill>
                    <a:schemeClr val="bg1"/>
                  </a:solidFill>
                  <a:latin typeface="メイリオ" panose="020B0604030504040204" pitchFamily="50" charset="-128"/>
                  <a:ea typeface="メイリオ" panose="020B0604030504040204" pitchFamily="50" charset="-128"/>
                </a:rPr>
                <a:t>．追跡アンケートへのご協力のお願い</a:t>
              </a:r>
            </a:p>
          </p:txBody>
        </p:sp>
        <p:sp>
          <p:nvSpPr>
            <p:cNvPr id="60" name="テキスト ボックス 59"/>
            <p:cNvSpPr txBox="1"/>
            <p:nvPr/>
          </p:nvSpPr>
          <p:spPr>
            <a:xfrm>
              <a:off x="278999" y="8478425"/>
              <a:ext cx="6300000" cy="226591"/>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WEB</a:t>
              </a:r>
              <a:r>
                <a:rPr kumimoji="1" lang="ja-JP" altLang="en-US" sz="1200" dirty="0">
                  <a:latin typeface="メイリオ" panose="020B0604030504040204" pitchFamily="50" charset="-128"/>
                  <a:ea typeface="メイリオ" panose="020B0604030504040204" pitchFamily="50" charset="-128"/>
                </a:rPr>
                <a:t>アンケート実施のためメールアドレスをご記入ください</a:t>
              </a:r>
              <a:r>
                <a:rPr kumimoji="1" lang="ja-JP" altLang="en-US" sz="1200" baseline="30000" dirty="0">
                  <a:latin typeface="メイリオ" panose="020B0604030504040204" pitchFamily="50" charset="-128"/>
                  <a:ea typeface="メイリオ" panose="020B0604030504040204" pitchFamily="50" charset="-128"/>
                </a:rPr>
                <a:t>*</a:t>
              </a:r>
              <a:r>
                <a:rPr kumimoji="1" lang="en-US" altLang="ja-JP" sz="1200" baseline="30000" dirty="0">
                  <a:latin typeface="メイリオ" panose="020B0604030504040204" pitchFamily="50" charset="-128"/>
                  <a:ea typeface="メイリオ" panose="020B0604030504040204" pitchFamily="50" charset="-128"/>
                </a:rPr>
                <a:t>1</a:t>
              </a:r>
              <a:r>
                <a:rPr kumimoji="1" lang="ja-JP" altLang="en-US" sz="1200" dirty="0">
                  <a:latin typeface="メイリオ" panose="020B0604030504040204" pitchFamily="50" charset="-128"/>
                  <a:ea typeface="メイリオ" panose="020B0604030504040204" pitchFamily="50" charset="-128"/>
                </a:rPr>
                <a:t>。</a:t>
              </a:r>
            </a:p>
          </p:txBody>
        </p:sp>
        <p:grpSp>
          <p:nvGrpSpPr>
            <p:cNvPr id="77" name="グループ化 76"/>
            <p:cNvGrpSpPr/>
            <p:nvPr/>
          </p:nvGrpSpPr>
          <p:grpSpPr>
            <a:xfrm>
              <a:off x="278999" y="8707115"/>
              <a:ext cx="6300001" cy="617200"/>
              <a:chOff x="278999" y="7885586"/>
              <a:chExt cx="6300001" cy="617200"/>
            </a:xfrm>
          </p:grpSpPr>
          <p:sp>
            <p:nvSpPr>
              <p:cNvPr id="62" name="テキスト ボックス 61"/>
              <p:cNvSpPr txBox="1"/>
              <p:nvPr/>
            </p:nvSpPr>
            <p:spPr>
              <a:xfrm>
                <a:off x="4268892" y="7885586"/>
                <a:ext cx="2301772" cy="226591"/>
              </a:xfrm>
              <a:prstGeom prst="rect">
                <a:avLst/>
              </a:prstGeom>
              <a:noFill/>
            </p:spPr>
            <p:txBody>
              <a:bodyPr wrap="square" lIns="36000" tIns="36000" rIns="36000" bIns="36000" rtlCol="0" anchor="t" anchorCtr="0">
                <a:noAutofit/>
              </a:bodyPr>
              <a:lstStyle/>
              <a:p>
                <a:pPr>
                  <a:spcBef>
                    <a:spcPts val="0"/>
                  </a:spcBef>
                  <a:buSzPct val="100000"/>
                </a:pPr>
                <a:r>
                  <a:rPr kumimoji="1" lang="en-US" altLang="ja-JP" sz="105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以下は下から選択して下さい</a:t>
                </a:r>
              </a:p>
            </p:txBody>
          </p:sp>
          <p:sp>
            <p:nvSpPr>
              <p:cNvPr id="63" name="テキスト ボックス 62"/>
              <p:cNvSpPr txBox="1"/>
              <p:nvPr/>
            </p:nvSpPr>
            <p:spPr>
              <a:xfrm>
                <a:off x="279000" y="8162835"/>
                <a:ext cx="6300000" cy="339951"/>
              </a:xfrm>
              <a:prstGeom prst="rect">
                <a:avLst/>
              </a:prstGeom>
              <a:noFill/>
            </p:spPr>
            <p:txBody>
              <a:bodyPr wrap="square" lIns="36000" tIns="36000" rIns="36000" bIns="36000" rtlCol="0" anchor="t" anchorCtr="0">
                <a:noAutofit/>
              </a:bodyPr>
              <a:lstStyle/>
              <a:p>
                <a:pPr>
                  <a:spcBef>
                    <a:spcPts val="0"/>
                  </a:spcBef>
                  <a:buSzPct val="100000"/>
                  <a:tabLst>
                    <a:tab pos="1168400" algn="l"/>
                  </a:tabLst>
                </a:pPr>
                <a:r>
                  <a:rPr kumimoji="1" lang="en-US" altLang="ja-JP" sz="900" dirty="0">
                    <a:latin typeface="メイリオ" panose="020B0604030504040204" pitchFamily="50" charset="-128"/>
                    <a:ea typeface="メイリオ" panose="020B0604030504040204" pitchFamily="50" charset="-128"/>
                  </a:rPr>
                  <a:t>□ docomo.ne.jp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ezweb.ne.jp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i.softbank.jp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softbank.ne.jp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yahoo.co.jp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gmail.com</a:t>
                </a:r>
              </a:p>
              <a:p>
                <a:pPr>
                  <a:spcBef>
                    <a:spcPts val="0"/>
                  </a:spcBef>
                  <a:buSzPct val="100000"/>
                  <a:tabLst>
                    <a:tab pos="1168400" algn="l"/>
                  </a:tabLst>
                </a:pPr>
                <a:r>
                  <a:rPr kumimoji="1" lang="en-US" altLang="ja-JP" sz="900" dirty="0">
                    <a:latin typeface="メイリオ" panose="020B0604030504040204" pitchFamily="50" charset="-128"/>
                    <a:ea typeface="メイリオ" panose="020B0604030504040204" pitchFamily="50" charset="-128"/>
                  </a:rPr>
                  <a:t>□ </a:t>
                </a:r>
                <a:r>
                  <a:rPr kumimoji="1" lang="ja-JP" altLang="en-US" sz="900" dirty="0">
                    <a:latin typeface="メイリオ" panose="020B0604030504040204" pitchFamily="50" charset="-128"/>
                    <a:ea typeface="メイリオ" panose="020B0604030504040204" pitchFamily="50" charset="-128"/>
                  </a:rPr>
                  <a:t>その他（　　　　　　　　　　　　　　　　）</a:t>
                </a:r>
              </a:p>
            </p:txBody>
          </p:sp>
          <p:cxnSp>
            <p:nvCxnSpPr>
              <p:cNvPr id="69" name="直線コネクタ 68"/>
              <p:cNvCxnSpPr/>
              <p:nvPr/>
            </p:nvCxnSpPr>
            <p:spPr>
              <a:xfrm>
                <a:off x="278999" y="8112177"/>
                <a:ext cx="398989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4" name="グループ化 3">
            <a:extLst>
              <a:ext uri="{FF2B5EF4-FFF2-40B4-BE49-F238E27FC236}">
                <a16:creationId xmlns:a16="http://schemas.microsoft.com/office/drawing/2014/main" id="{AD7E13FC-931C-4C0D-BC22-31B539F4BE27}"/>
              </a:ext>
            </a:extLst>
          </p:cNvPr>
          <p:cNvGrpSpPr/>
          <p:nvPr/>
        </p:nvGrpSpPr>
        <p:grpSpPr>
          <a:xfrm>
            <a:off x="279000" y="6014451"/>
            <a:ext cx="6319301" cy="1726959"/>
            <a:chOff x="279000" y="6197294"/>
            <a:chExt cx="6319301" cy="1726959"/>
          </a:xfrm>
        </p:grpSpPr>
        <p:sp>
          <p:nvSpPr>
            <p:cNvPr id="72" name="テキスト ボックス 71"/>
            <p:cNvSpPr txBox="1"/>
            <p:nvPr/>
          </p:nvSpPr>
          <p:spPr>
            <a:xfrm>
              <a:off x="279000" y="6900414"/>
              <a:ext cx="6300000" cy="242066"/>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rPr>
                <a:t>なぜ、再エネ電力メニューを契約しましたか／興味を持ちましたか（</a:t>
              </a:r>
              <a:r>
                <a:rPr kumimoji="1" lang="en-US" altLang="ja-JP" sz="1200" dirty="0">
                  <a:latin typeface="メイリオ" panose="020B0604030504040204" pitchFamily="50" charset="-128"/>
                  <a:ea typeface="メイリオ" panose="020B0604030504040204" pitchFamily="50" charset="-128"/>
                </a:rPr>
                <a:t>3</a:t>
              </a:r>
              <a:r>
                <a:rPr kumimoji="1" lang="ja-JP" altLang="en-US" sz="1200" dirty="0">
                  <a:latin typeface="メイリオ" panose="020B0604030504040204" pitchFamily="50" charset="-128"/>
                  <a:ea typeface="メイリオ" panose="020B0604030504040204" pitchFamily="50" charset="-128"/>
                </a:rPr>
                <a:t>つまで）。</a:t>
              </a:r>
            </a:p>
          </p:txBody>
        </p:sp>
        <p:grpSp>
          <p:nvGrpSpPr>
            <p:cNvPr id="3" name="グループ化 2">
              <a:extLst>
                <a:ext uri="{FF2B5EF4-FFF2-40B4-BE49-F238E27FC236}">
                  <a16:creationId xmlns:a16="http://schemas.microsoft.com/office/drawing/2014/main" id="{07DB0415-86A6-414C-9D77-244EE08C888B}"/>
                </a:ext>
              </a:extLst>
            </p:cNvPr>
            <p:cNvGrpSpPr/>
            <p:nvPr/>
          </p:nvGrpSpPr>
          <p:grpSpPr>
            <a:xfrm>
              <a:off x="279000" y="6197294"/>
              <a:ext cx="6319301" cy="1726959"/>
              <a:chOff x="279000" y="6197294"/>
              <a:chExt cx="6319301" cy="1726959"/>
            </a:xfrm>
          </p:grpSpPr>
          <p:sp>
            <p:nvSpPr>
              <p:cNvPr id="71" name="テキスト ボックス 70"/>
              <p:cNvSpPr txBox="1"/>
              <p:nvPr/>
            </p:nvSpPr>
            <p:spPr>
              <a:xfrm>
                <a:off x="287338" y="7106605"/>
                <a:ext cx="6300000" cy="817648"/>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a:t>
                </a:r>
                <a:r>
                  <a:rPr kumimoji="1" lang="en-US" altLang="ja-JP" sz="1050" dirty="0">
                    <a:latin typeface="メイリオ" panose="020B0604030504040204" pitchFamily="50" charset="-128"/>
                    <a:ea typeface="メイリオ" panose="020B0604030504040204" pitchFamily="50" charset="-128"/>
                  </a:rPr>
                  <a:t>CO2</a:t>
                </a:r>
                <a:r>
                  <a:rPr kumimoji="1" lang="ja-JP" altLang="en-US" sz="1050" dirty="0">
                    <a:latin typeface="メイリオ" panose="020B0604030504040204" pitchFamily="50" charset="-128"/>
                    <a:ea typeface="メイリオ" panose="020B0604030504040204" pitchFamily="50" charset="-128"/>
                  </a:rPr>
                  <a:t>の削減に貢献するため</a:t>
                </a: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電力会社や電力メニューを選べることを知ったため</a:t>
                </a: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イメージがいいため</a:t>
                </a: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その他（具体的に　　　　　　　　　　　　　　　　　　　　　　　　　　　　　　　　　　　　）</a:t>
                </a: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特に理由はない・なんとなく</a:t>
                </a:r>
              </a:p>
            </p:txBody>
          </p:sp>
          <p:sp>
            <p:nvSpPr>
              <p:cNvPr id="9" name="角丸四角形 8"/>
              <p:cNvSpPr/>
              <p:nvPr/>
            </p:nvSpPr>
            <p:spPr bwMode="gray">
              <a:xfrm>
                <a:off x="279000" y="6197294"/>
                <a:ext cx="6300000" cy="252000"/>
              </a:xfrm>
              <a:prstGeom prst="roundRect">
                <a:avLst/>
              </a:prstGeom>
              <a:solidFill>
                <a:srgbClr val="F7AC1D"/>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en-US" altLang="ja-JP" sz="1400" b="1" dirty="0">
                    <a:solidFill>
                      <a:schemeClr val="bg1"/>
                    </a:solidFill>
                    <a:latin typeface="メイリオ" panose="020B0604030504040204" pitchFamily="50" charset="-128"/>
                    <a:ea typeface="メイリオ" panose="020B0604030504040204" pitchFamily="50" charset="-128"/>
                  </a:rPr>
                  <a:t>4</a:t>
                </a:r>
                <a:r>
                  <a:rPr kumimoji="1" lang="ja-JP" altLang="en-US" sz="1400" b="1" dirty="0">
                    <a:solidFill>
                      <a:schemeClr val="bg1"/>
                    </a:solidFill>
                    <a:latin typeface="メイリオ" panose="020B0604030504040204" pitchFamily="50" charset="-128"/>
                    <a:ea typeface="メイリオ" panose="020B0604030504040204" pitchFamily="50" charset="-128"/>
                  </a:rPr>
                  <a:t>．契約意向の理由について</a:t>
                </a:r>
              </a:p>
            </p:txBody>
          </p:sp>
          <p:sp>
            <p:nvSpPr>
              <p:cNvPr id="49" name="テキスト ボックス 48"/>
              <p:cNvSpPr txBox="1"/>
              <p:nvPr/>
            </p:nvSpPr>
            <p:spPr>
              <a:xfrm>
                <a:off x="298301" y="6470109"/>
                <a:ext cx="6300000" cy="216000"/>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en-US" altLang="ja-JP" sz="860" dirty="0">
                    <a:latin typeface="メイリオ" panose="020B0604030504040204" pitchFamily="50" charset="-128"/>
                    <a:ea typeface="メイリオ" panose="020B0604030504040204" pitchFamily="50" charset="-128"/>
                  </a:rPr>
                  <a:t>Q2</a:t>
                </a:r>
                <a:r>
                  <a:rPr kumimoji="1" lang="ja-JP" altLang="en-US" sz="860" dirty="0">
                    <a:latin typeface="メイリオ" panose="020B0604030504040204" pitchFamily="50" charset="-128"/>
                    <a:ea typeface="メイリオ" panose="020B0604030504040204" pitchFamily="50" charset="-128"/>
                  </a:rPr>
                  <a:t>で「すでに再エネ電力メニューを契約している」または、</a:t>
                </a:r>
                <a:endParaRPr kumimoji="1" lang="en-US" altLang="ja-JP" sz="860" dirty="0">
                  <a:latin typeface="メイリオ" panose="020B0604030504040204" pitchFamily="50" charset="-128"/>
                  <a:ea typeface="メイリオ" panose="020B0604030504040204" pitchFamily="50" charset="-128"/>
                </a:endParaRPr>
              </a:p>
              <a:p>
                <a:pPr>
                  <a:spcBef>
                    <a:spcPts val="0"/>
                  </a:spcBef>
                  <a:buSzPct val="100000"/>
                  <a:tabLst>
                    <a:tab pos="182563" algn="l"/>
                  </a:tabLst>
                </a:pPr>
                <a:r>
                  <a:rPr kumimoji="1" lang="en-US" altLang="ja-JP" sz="860" dirty="0">
                    <a:latin typeface="メイリオ" panose="020B0604030504040204" pitchFamily="50" charset="-128"/>
                    <a:ea typeface="メイリオ" panose="020B0604030504040204" pitchFamily="50" charset="-128"/>
                  </a:rPr>
                  <a:t>Q3</a:t>
                </a:r>
                <a:r>
                  <a:rPr kumimoji="1" lang="ja-JP" altLang="en-US" sz="860" dirty="0">
                    <a:latin typeface="メイリオ" panose="020B0604030504040204" pitchFamily="50" charset="-128"/>
                    <a:ea typeface="メイリオ" panose="020B0604030504040204" pitchFamily="50" charset="-128"/>
                  </a:rPr>
                  <a:t>で「再エネ電力メニューを契約したい」「再エネ電力メニューに興味があり、契約を検討したい」「再エネ電力メニューに興味はあるが、契約対象には入らない」のいずれかを選択された方にお尋ねします。</a:t>
                </a:r>
                <a:endParaRPr kumimoji="1" lang="en-US" altLang="ja-JP" sz="860" dirty="0">
                  <a:latin typeface="メイリオ" panose="020B0604030504040204" pitchFamily="50" charset="-128"/>
                  <a:ea typeface="メイリオ" panose="020B0604030504040204" pitchFamily="50" charset="-128"/>
                </a:endParaRPr>
              </a:p>
            </p:txBody>
          </p:sp>
        </p:grpSp>
      </p:grpSp>
      <p:sp>
        <p:nvSpPr>
          <p:cNvPr id="43" name="テキスト ボックス 42">
            <a:extLst>
              <a:ext uri="{FF2B5EF4-FFF2-40B4-BE49-F238E27FC236}">
                <a16:creationId xmlns:a16="http://schemas.microsoft.com/office/drawing/2014/main" id="{6DC317C6-B602-4CAB-8AE1-ACC6C4B0A890}"/>
              </a:ext>
            </a:extLst>
          </p:cNvPr>
          <p:cNvSpPr txBox="1"/>
          <p:nvPr/>
        </p:nvSpPr>
        <p:spPr>
          <a:xfrm>
            <a:off x="189000" y="90173"/>
            <a:ext cx="6480000" cy="195814"/>
          </a:xfrm>
          <a:prstGeom prst="rect">
            <a:avLst/>
          </a:prstGeom>
          <a:noFill/>
        </p:spPr>
        <p:txBody>
          <a:bodyPr wrap="square" lIns="36000" tIns="36000" rIns="36000" bIns="36000" rtlCol="0" anchor="ctr" anchorCtr="0">
            <a:noAutofit/>
          </a:bodyPr>
          <a:lstStyle/>
          <a:p>
            <a:pPr algn="ctr">
              <a:spcBef>
                <a:spcPts val="0"/>
              </a:spcBef>
              <a:buSzPct val="100000"/>
            </a:pPr>
            <a:r>
              <a:rPr kumimoji="1" lang="ja-JP" altLang="en-US" sz="700" dirty="0">
                <a:latin typeface="メイリオ" panose="020B0604030504040204" pitchFamily="50" charset="-128"/>
                <a:ea typeface="メイリオ" panose="020B0604030504040204" pitchFamily="50" charset="-128"/>
              </a:rPr>
              <a:t>本アンケートは、環境省「脱炭素ライフスタイル推進事業の高度化検討等委託業務」の一環で実施しています。</a:t>
            </a:r>
          </a:p>
        </p:txBody>
      </p:sp>
      <p:grpSp>
        <p:nvGrpSpPr>
          <p:cNvPr id="2" name="グループ化 1">
            <a:extLst>
              <a:ext uri="{FF2B5EF4-FFF2-40B4-BE49-F238E27FC236}">
                <a16:creationId xmlns:a16="http://schemas.microsoft.com/office/drawing/2014/main" id="{8C5789A0-862F-4C1F-8D3D-15C3A34D8F99}"/>
              </a:ext>
            </a:extLst>
          </p:cNvPr>
          <p:cNvGrpSpPr/>
          <p:nvPr/>
        </p:nvGrpSpPr>
        <p:grpSpPr>
          <a:xfrm>
            <a:off x="501758" y="341547"/>
            <a:ext cx="5854484" cy="1157118"/>
            <a:chOff x="711000" y="341547"/>
            <a:chExt cx="5854484" cy="1157118"/>
          </a:xfrm>
        </p:grpSpPr>
        <p:sp>
          <p:nvSpPr>
            <p:cNvPr id="12" name="正方形/長方形 11"/>
            <p:cNvSpPr/>
            <p:nvPr/>
          </p:nvSpPr>
          <p:spPr bwMode="gray">
            <a:xfrm>
              <a:off x="1885483" y="563673"/>
              <a:ext cx="4680000" cy="388620"/>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2000" b="1" dirty="0">
                  <a:solidFill>
                    <a:srgbClr val="F7AC1D"/>
                  </a:solidFill>
                  <a:latin typeface="メイリオ" panose="020B0604030504040204" pitchFamily="50" charset="-128"/>
                  <a:ea typeface="メイリオ" panose="020B0604030504040204" pitchFamily="50" charset="-128"/>
                </a:rPr>
                <a:t>再生可能エネルギー由来電力メニュー</a:t>
              </a:r>
              <a:endParaRPr kumimoji="1" lang="en-US" altLang="ja-JP" sz="2000" b="1" dirty="0">
                <a:solidFill>
                  <a:srgbClr val="F7AC1D"/>
                </a:solidFill>
                <a:latin typeface="メイリオ" panose="020B0604030504040204" pitchFamily="50" charset="-128"/>
                <a:ea typeface="メイリオ" panose="020B0604030504040204" pitchFamily="50" charset="-128"/>
              </a:endParaRPr>
            </a:p>
            <a:p>
              <a:pPr algn="ctr">
                <a:buFont typeface="Wingdings 2" pitchFamily="18" charset="2"/>
                <a:buNone/>
              </a:pPr>
              <a:r>
                <a:rPr kumimoji="1" lang="ja-JP" altLang="en-US" sz="2000" b="1" dirty="0">
                  <a:solidFill>
                    <a:srgbClr val="F7AC1D"/>
                  </a:solidFill>
                  <a:latin typeface="メイリオ" panose="020B0604030504040204" pitchFamily="50" charset="-128"/>
                  <a:ea typeface="メイリオ" panose="020B0604030504040204" pitchFamily="50" charset="-128"/>
                </a:rPr>
                <a:t>（以下、再エネ電力メニュー）</a:t>
              </a:r>
              <a:endParaRPr kumimoji="1" lang="en-US" altLang="ja-JP" sz="2000" b="1" dirty="0">
                <a:solidFill>
                  <a:srgbClr val="F7AC1D"/>
                </a:solidFill>
                <a:latin typeface="メイリオ" panose="020B0604030504040204" pitchFamily="50" charset="-128"/>
                <a:ea typeface="メイリオ" panose="020B0604030504040204" pitchFamily="50" charset="-128"/>
              </a:endParaRPr>
            </a:p>
            <a:p>
              <a:pPr algn="ctr">
                <a:buFont typeface="Wingdings 2" pitchFamily="18" charset="2"/>
                <a:buNone/>
              </a:pPr>
              <a:r>
                <a:rPr kumimoji="1" lang="ja-JP" altLang="en-US" sz="2000" b="1" dirty="0">
                  <a:solidFill>
                    <a:srgbClr val="F7AC1D"/>
                  </a:solidFill>
                  <a:latin typeface="メイリオ" panose="020B0604030504040204" pitchFamily="50" charset="-128"/>
                  <a:ea typeface="メイリオ" panose="020B0604030504040204" pitchFamily="50" charset="-128"/>
                </a:rPr>
                <a:t>利用意向実態アンケート</a:t>
              </a:r>
            </a:p>
          </p:txBody>
        </p:sp>
        <p:sp>
          <p:nvSpPr>
            <p:cNvPr id="14" name="テキスト ボックス 13"/>
            <p:cNvSpPr txBox="1"/>
            <p:nvPr/>
          </p:nvSpPr>
          <p:spPr>
            <a:xfrm>
              <a:off x="1885484" y="1253183"/>
              <a:ext cx="4680000" cy="245482"/>
            </a:xfrm>
            <a:prstGeom prst="rect">
              <a:avLst/>
            </a:prstGeom>
            <a:noFill/>
          </p:spPr>
          <p:txBody>
            <a:bodyPr wrap="square" lIns="36000" tIns="36000" rIns="36000" bIns="36000" rtlCol="0" anchor="ctr" anchorCtr="0">
              <a:noAutofit/>
            </a:bodyPr>
            <a:lstStyle/>
            <a:p>
              <a:pPr algn="ctr">
                <a:spcBef>
                  <a:spcPts val="0"/>
                </a:spcBef>
                <a:buSzPct val="100000"/>
              </a:pPr>
              <a:r>
                <a:rPr kumimoji="1" lang="ja-JP" altLang="en-US" sz="1000" dirty="0">
                  <a:latin typeface="メイリオ" panose="020B0604030504040204" pitchFamily="50" charset="-128"/>
                  <a:ea typeface="メイリオ" panose="020B0604030504040204" pitchFamily="50" charset="-128"/>
                </a:rPr>
                <a:t>再エネ電力メニューの利用意向を調査しています。わかる範囲でお答えください。</a:t>
              </a:r>
            </a:p>
          </p:txBody>
        </p:sp>
        <p:sp>
          <p:nvSpPr>
            <p:cNvPr id="53" name="フリーフォーム 83">
              <a:extLst>
                <a:ext uri="{FF2B5EF4-FFF2-40B4-BE49-F238E27FC236}">
                  <a16:creationId xmlns:a16="http://schemas.microsoft.com/office/drawing/2014/main" id="{7AD81B36-5BB9-4BBB-BE7F-8465A0D91B54}"/>
                </a:ext>
              </a:extLst>
            </p:cNvPr>
            <p:cNvSpPr>
              <a:spLocks noChangeAspect="1"/>
            </p:cNvSpPr>
            <p:nvPr/>
          </p:nvSpPr>
          <p:spPr bwMode="gray">
            <a:xfrm>
              <a:off x="711000" y="341547"/>
              <a:ext cx="1080000" cy="1080000"/>
            </a:xfrm>
            <a:custGeom>
              <a:avLst/>
              <a:gdLst>
                <a:gd name="connsiteX0" fmla="*/ 2686475 w 4428000"/>
                <a:gd name="connsiteY0" fmla="*/ 3262422 h 4428000"/>
                <a:gd name="connsiteX1" fmla="*/ 2862036 w 4428000"/>
                <a:gd name="connsiteY1" fmla="*/ 3262422 h 4428000"/>
                <a:gd name="connsiteX2" fmla="*/ 2766333 w 4428000"/>
                <a:gd name="connsiteY2" fmla="*/ 3396746 h 4428000"/>
                <a:gd name="connsiteX3" fmla="*/ 2590773 w 4428000"/>
                <a:gd name="connsiteY3" fmla="*/ 3396747 h 4428000"/>
                <a:gd name="connsiteX4" fmla="*/ 2289901 w 4428000"/>
                <a:gd name="connsiteY4" fmla="*/ 3262421 h 4428000"/>
                <a:gd name="connsiteX5" fmla="*/ 2465462 w 4428000"/>
                <a:gd name="connsiteY5" fmla="*/ 3262422 h 4428000"/>
                <a:gd name="connsiteX6" fmla="*/ 2369760 w 4428000"/>
                <a:gd name="connsiteY6" fmla="*/ 3396747 h 4428000"/>
                <a:gd name="connsiteX7" fmla="*/ 2194198 w 4428000"/>
                <a:gd name="connsiteY7" fmla="*/ 3396746 h 4428000"/>
                <a:gd name="connsiteX8" fmla="*/ 2068888 w 4428000"/>
                <a:gd name="connsiteY8" fmla="*/ 3262421 h 4428000"/>
                <a:gd name="connsiteX9" fmla="*/ 1973185 w 4428000"/>
                <a:gd name="connsiteY9" fmla="*/ 3396746 h 4428000"/>
                <a:gd name="connsiteX10" fmla="*/ 1797623 w 4428000"/>
                <a:gd name="connsiteY10" fmla="*/ 3396747 h 4428000"/>
                <a:gd name="connsiteX11" fmla="*/ 1893326 w 4428000"/>
                <a:gd name="connsiteY11" fmla="*/ 3262422 h 4428000"/>
                <a:gd name="connsiteX12" fmla="*/ 2117274 w 4428000"/>
                <a:gd name="connsiteY12" fmla="*/ 2948096 h 4428000"/>
                <a:gd name="connsiteX13" fmla="*/ 2292836 w 4428000"/>
                <a:gd name="connsiteY13" fmla="*/ 2948096 h 4428000"/>
                <a:gd name="connsiteX14" fmla="*/ 2197133 w 4428000"/>
                <a:gd name="connsiteY14" fmla="*/ 3082421 h 4428000"/>
                <a:gd name="connsiteX15" fmla="*/ 2021571 w 4428000"/>
                <a:gd name="connsiteY15" fmla="*/ 3082422 h 4428000"/>
                <a:gd name="connsiteX16" fmla="*/ 2910424 w 4428000"/>
                <a:gd name="connsiteY16" fmla="*/ 2948095 h 4428000"/>
                <a:gd name="connsiteX17" fmla="*/ 3085985 w 4428000"/>
                <a:gd name="connsiteY17" fmla="*/ 2948095 h 4428000"/>
                <a:gd name="connsiteX18" fmla="*/ 2990281 w 4428000"/>
                <a:gd name="connsiteY18" fmla="*/ 3082422 h 4428000"/>
                <a:gd name="connsiteX19" fmla="*/ 2814721 w 4428000"/>
                <a:gd name="connsiteY19" fmla="*/ 3082421 h 4428000"/>
                <a:gd name="connsiteX20" fmla="*/ 2689411 w 4428000"/>
                <a:gd name="connsiteY20" fmla="*/ 2948095 h 4428000"/>
                <a:gd name="connsiteX21" fmla="*/ 2593707 w 4428000"/>
                <a:gd name="connsiteY21" fmla="*/ 3082422 h 4428000"/>
                <a:gd name="connsiteX22" fmla="*/ 2418146 w 4428000"/>
                <a:gd name="connsiteY22" fmla="*/ 3082421 h 4428000"/>
                <a:gd name="connsiteX23" fmla="*/ 2513849 w 4428000"/>
                <a:gd name="connsiteY23" fmla="*/ 2948096 h 4428000"/>
                <a:gd name="connsiteX24" fmla="*/ 3309934 w 4428000"/>
                <a:gd name="connsiteY24" fmla="*/ 2633769 h 4428000"/>
                <a:gd name="connsiteX25" fmla="*/ 3214230 w 4428000"/>
                <a:gd name="connsiteY25" fmla="*/ 2768095 h 4428000"/>
                <a:gd name="connsiteX26" fmla="*/ 3038670 w 4428000"/>
                <a:gd name="connsiteY26" fmla="*/ 2768095 h 4428000"/>
                <a:gd name="connsiteX27" fmla="*/ 3134373 w 4428000"/>
                <a:gd name="connsiteY27" fmla="*/ 2633770 h 4428000"/>
                <a:gd name="connsiteX28" fmla="*/ 2913360 w 4428000"/>
                <a:gd name="connsiteY28" fmla="*/ 2633769 h 4428000"/>
                <a:gd name="connsiteX29" fmla="*/ 2817656 w 4428000"/>
                <a:gd name="connsiteY29" fmla="*/ 2768095 h 4428000"/>
                <a:gd name="connsiteX30" fmla="*/ 2642094 w 4428000"/>
                <a:gd name="connsiteY30" fmla="*/ 2768096 h 4428000"/>
                <a:gd name="connsiteX31" fmla="*/ 2737798 w 4428000"/>
                <a:gd name="connsiteY31" fmla="*/ 2633770 h 4428000"/>
                <a:gd name="connsiteX32" fmla="*/ 2341223 w 4428000"/>
                <a:gd name="connsiteY32" fmla="*/ 2633769 h 4428000"/>
                <a:gd name="connsiteX33" fmla="*/ 2516785 w 4428000"/>
                <a:gd name="connsiteY33" fmla="*/ 2633770 h 4428000"/>
                <a:gd name="connsiteX34" fmla="*/ 2421081 w 4428000"/>
                <a:gd name="connsiteY34" fmla="*/ 2768096 h 4428000"/>
                <a:gd name="connsiteX35" fmla="*/ 2245520 w 4428000"/>
                <a:gd name="connsiteY35" fmla="*/ 2768095 h 4428000"/>
                <a:gd name="connsiteX36" fmla="*/ 3467594 w 4428000"/>
                <a:gd name="connsiteY36" fmla="*/ 2453769 h 4428000"/>
                <a:gd name="connsiteX37" fmla="*/ 2307619 w 4428000"/>
                <a:gd name="connsiteY37" fmla="*/ 2453770 h 4428000"/>
                <a:gd name="connsiteX38" fmla="*/ 2302927 w 4428000"/>
                <a:gd name="connsiteY38" fmla="*/ 2454717 h 4428000"/>
                <a:gd name="connsiteX39" fmla="*/ 2280559 w 4428000"/>
                <a:gd name="connsiteY39" fmla="*/ 2454138 h 4428000"/>
                <a:gd name="connsiteX40" fmla="*/ 2222162 w 4428000"/>
                <a:gd name="connsiteY40" fmla="*/ 2490673 h 4428000"/>
                <a:gd name="connsiteX41" fmla="*/ 1549075 w 4428000"/>
                <a:gd name="connsiteY41" fmla="*/ 3435393 h 4428000"/>
                <a:gd name="connsiteX42" fmla="*/ 1570150 w 4428000"/>
                <a:gd name="connsiteY42" fmla="*/ 3560916 h 4428000"/>
                <a:gd name="connsiteX43" fmla="*/ 1602785 w 4428000"/>
                <a:gd name="connsiteY43" fmla="*/ 3575483 h 4428000"/>
                <a:gd name="connsiteX44" fmla="*/ 1628357 w 4428000"/>
                <a:gd name="connsiteY44" fmla="*/ 3576144 h 4428000"/>
                <a:gd name="connsiteX45" fmla="*/ 1631343 w 4428000"/>
                <a:gd name="connsiteY45" fmla="*/ 3576746 h 4428000"/>
                <a:gd name="connsiteX46" fmla="*/ 2791318 w 4428000"/>
                <a:gd name="connsiteY46" fmla="*/ 3576746 h 4428000"/>
                <a:gd name="connsiteX47" fmla="*/ 2797002 w 4428000"/>
                <a:gd name="connsiteY47" fmla="*/ 3575598 h 4428000"/>
                <a:gd name="connsiteX48" fmla="*/ 2827000 w 4428000"/>
                <a:gd name="connsiteY48" fmla="*/ 3576374 h 4428000"/>
                <a:gd name="connsiteX49" fmla="*/ 2885396 w 4428000"/>
                <a:gd name="connsiteY49" fmla="*/ 3539840 h 4428000"/>
                <a:gd name="connsiteX50" fmla="*/ 3558484 w 4428000"/>
                <a:gd name="connsiteY50" fmla="*/ 2595120 h 4428000"/>
                <a:gd name="connsiteX51" fmla="*/ 3537408 w 4428000"/>
                <a:gd name="connsiteY51" fmla="*/ 2469597 h 4428000"/>
                <a:gd name="connsiteX52" fmla="*/ 3470283 w 4428000"/>
                <a:gd name="connsiteY52" fmla="*/ 2454139 h 4428000"/>
                <a:gd name="connsiteX53" fmla="*/ 3469981 w 4428000"/>
                <a:gd name="connsiteY53" fmla="*/ 2454252 h 4428000"/>
                <a:gd name="connsiteX54" fmla="*/ 1676797 w 4428000"/>
                <a:gd name="connsiteY54" fmla="*/ 2175230 h 4428000"/>
                <a:gd name="connsiteX55" fmla="*/ 1586797 w 4428000"/>
                <a:gd name="connsiteY55" fmla="*/ 2265230 h 4428000"/>
                <a:gd name="connsiteX56" fmla="*/ 1586796 w 4428000"/>
                <a:gd name="connsiteY56" fmla="*/ 2409230 h 4428000"/>
                <a:gd name="connsiteX57" fmla="*/ 1676797 w 4428000"/>
                <a:gd name="connsiteY57" fmla="*/ 2499231 h 4428000"/>
                <a:gd name="connsiteX58" fmla="*/ 1766796 w 4428000"/>
                <a:gd name="connsiteY58" fmla="*/ 2409231 h 4428000"/>
                <a:gd name="connsiteX59" fmla="*/ 1766796 w 4428000"/>
                <a:gd name="connsiteY59" fmla="*/ 2265230 h 4428000"/>
                <a:gd name="connsiteX60" fmla="*/ 1676797 w 4428000"/>
                <a:gd name="connsiteY60" fmla="*/ 2175230 h 4428000"/>
                <a:gd name="connsiteX61" fmla="*/ 2093981 w 4428000"/>
                <a:gd name="connsiteY61" fmla="*/ 2002426 h 4428000"/>
                <a:gd name="connsiteX62" fmla="*/ 2030342 w 4428000"/>
                <a:gd name="connsiteY62" fmla="*/ 2028787 h 4428000"/>
                <a:gd name="connsiteX63" fmla="*/ 2030342 w 4428000"/>
                <a:gd name="connsiteY63" fmla="*/ 2156066 h 4428000"/>
                <a:gd name="connsiteX64" fmla="*/ 2132165 w 4428000"/>
                <a:gd name="connsiteY64" fmla="*/ 2257889 h 4428000"/>
                <a:gd name="connsiteX65" fmla="*/ 2259444 w 4428000"/>
                <a:gd name="connsiteY65" fmla="*/ 2257889 h 4428000"/>
                <a:gd name="connsiteX66" fmla="*/ 2259444 w 4428000"/>
                <a:gd name="connsiteY66" fmla="*/ 2130610 h 4428000"/>
                <a:gd name="connsiteX67" fmla="*/ 2157621 w 4428000"/>
                <a:gd name="connsiteY67" fmla="*/ 2028787 h 4428000"/>
                <a:gd name="connsiteX68" fmla="*/ 2093981 w 4428000"/>
                <a:gd name="connsiteY68" fmla="*/ 2002426 h 4428000"/>
                <a:gd name="connsiteX69" fmla="*/ 1259612 w 4428000"/>
                <a:gd name="connsiteY69" fmla="*/ 2002426 h 4428000"/>
                <a:gd name="connsiteX70" fmla="*/ 1195972 w 4428000"/>
                <a:gd name="connsiteY70" fmla="*/ 2028787 h 4428000"/>
                <a:gd name="connsiteX71" fmla="*/ 1094149 w 4428000"/>
                <a:gd name="connsiteY71" fmla="*/ 2130610 h 4428000"/>
                <a:gd name="connsiteX72" fmla="*/ 1094149 w 4428000"/>
                <a:gd name="connsiteY72" fmla="*/ 2257889 h 4428000"/>
                <a:gd name="connsiteX73" fmla="*/ 1221428 w 4428000"/>
                <a:gd name="connsiteY73" fmla="*/ 2257889 h 4428000"/>
                <a:gd name="connsiteX74" fmla="*/ 1323252 w 4428000"/>
                <a:gd name="connsiteY74" fmla="*/ 2156066 h 4428000"/>
                <a:gd name="connsiteX75" fmla="*/ 1323252 w 4428000"/>
                <a:gd name="connsiteY75" fmla="*/ 2028787 h 4428000"/>
                <a:gd name="connsiteX76" fmla="*/ 1259612 w 4428000"/>
                <a:gd name="connsiteY76" fmla="*/ 2002426 h 4428000"/>
                <a:gd name="connsiteX77" fmla="*/ 2266785 w 4428000"/>
                <a:gd name="connsiteY77" fmla="*/ 1585243 h 4428000"/>
                <a:gd name="connsiteX78" fmla="*/ 2176785 w 4428000"/>
                <a:gd name="connsiteY78" fmla="*/ 1675243 h 4428000"/>
                <a:gd name="connsiteX79" fmla="*/ 2266785 w 4428000"/>
                <a:gd name="connsiteY79" fmla="*/ 1765243 h 4428000"/>
                <a:gd name="connsiteX80" fmla="*/ 2410784 w 4428000"/>
                <a:gd name="connsiteY80" fmla="*/ 1765243 h 4428000"/>
                <a:gd name="connsiteX81" fmla="*/ 2500785 w 4428000"/>
                <a:gd name="connsiteY81" fmla="*/ 1675243 h 4428000"/>
                <a:gd name="connsiteX82" fmla="*/ 2410785 w 4428000"/>
                <a:gd name="connsiteY82" fmla="*/ 1585243 h 4428000"/>
                <a:gd name="connsiteX83" fmla="*/ 942809 w 4428000"/>
                <a:gd name="connsiteY83" fmla="*/ 1585243 h 4428000"/>
                <a:gd name="connsiteX84" fmla="*/ 852809 w 4428000"/>
                <a:gd name="connsiteY84" fmla="*/ 1675243 h 4428000"/>
                <a:gd name="connsiteX85" fmla="*/ 942809 w 4428000"/>
                <a:gd name="connsiteY85" fmla="*/ 1765243 h 4428000"/>
                <a:gd name="connsiteX86" fmla="*/ 1086810 w 4428000"/>
                <a:gd name="connsiteY86" fmla="*/ 1765243 h 4428000"/>
                <a:gd name="connsiteX87" fmla="*/ 1176810 w 4428000"/>
                <a:gd name="connsiteY87" fmla="*/ 1675243 h 4428000"/>
                <a:gd name="connsiteX88" fmla="*/ 1086809 w 4428000"/>
                <a:gd name="connsiteY88" fmla="*/ 1585243 h 4428000"/>
                <a:gd name="connsiteX89" fmla="*/ 1676796 w 4428000"/>
                <a:gd name="connsiteY89" fmla="*/ 1405242 h 4428000"/>
                <a:gd name="connsiteX90" fmla="*/ 1946796 w 4428000"/>
                <a:gd name="connsiteY90" fmla="*/ 1675242 h 4428000"/>
                <a:gd name="connsiteX91" fmla="*/ 1676796 w 4428000"/>
                <a:gd name="connsiteY91" fmla="*/ 1945242 h 4428000"/>
                <a:gd name="connsiteX92" fmla="*/ 1406796 w 4428000"/>
                <a:gd name="connsiteY92" fmla="*/ 1675242 h 4428000"/>
                <a:gd name="connsiteX93" fmla="*/ 1676796 w 4428000"/>
                <a:gd name="connsiteY93" fmla="*/ 1405242 h 4428000"/>
                <a:gd name="connsiteX94" fmla="*/ 1676796 w 4428000"/>
                <a:gd name="connsiteY94" fmla="*/ 1225242 h 4428000"/>
                <a:gd name="connsiteX95" fmla="*/ 1226796 w 4428000"/>
                <a:gd name="connsiteY95" fmla="*/ 1675242 h 4428000"/>
                <a:gd name="connsiteX96" fmla="*/ 1676796 w 4428000"/>
                <a:gd name="connsiteY96" fmla="*/ 2125242 h 4428000"/>
                <a:gd name="connsiteX97" fmla="*/ 2126796 w 4428000"/>
                <a:gd name="connsiteY97" fmla="*/ 1675242 h 4428000"/>
                <a:gd name="connsiteX98" fmla="*/ 1676796 w 4428000"/>
                <a:gd name="connsiteY98" fmla="*/ 1225242 h 4428000"/>
                <a:gd name="connsiteX99" fmla="*/ 2195804 w 4428000"/>
                <a:gd name="connsiteY99" fmla="*/ 1066235 h 4428000"/>
                <a:gd name="connsiteX100" fmla="*/ 2132165 w 4428000"/>
                <a:gd name="connsiteY100" fmla="*/ 1092596 h 4428000"/>
                <a:gd name="connsiteX101" fmla="*/ 2030342 w 4428000"/>
                <a:gd name="connsiteY101" fmla="*/ 1194419 h 4428000"/>
                <a:gd name="connsiteX102" fmla="*/ 2030342 w 4428000"/>
                <a:gd name="connsiteY102" fmla="*/ 1321698 h 4428000"/>
                <a:gd name="connsiteX103" fmla="*/ 2157621 w 4428000"/>
                <a:gd name="connsiteY103" fmla="*/ 1321698 h 4428000"/>
                <a:gd name="connsiteX104" fmla="*/ 2259444 w 4428000"/>
                <a:gd name="connsiteY104" fmla="*/ 1219875 h 4428000"/>
                <a:gd name="connsiteX105" fmla="*/ 2259444 w 4428000"/>
                <a:gd name="connsiteY105" fmla="*/ 1092596 h 4428000"/>
                <a:gd name="connsiteX106" fmla="*/ 2195804 w 4428000"/>
                <a:gd name="connsiteY106" fmla="*/ 1066235 h 4428000"/>
                <a:gd name="connsiteX107" fmla="*/ 1157789 w 4428000"/>
                <a:gd name="connsiteY107" fmla="*/ 1066235 h 4428000"/>
                <a:gd name="connsiteX108" fmla="*/ 1094149 w 4428000"/>
                <a:gd name="connsiteY108" fmla="*/ 1092596 h 4428000"/>
                <a:gd name="connsiteX109" fmla="*/ 1094149 w 4428000"/>
                <a:gd name="connsiteY109" fmla="*/ 1219875 h 4428000"/>
                <a:gd name="connsiteX110" fmla="*/ 1195972 w 4428000"/>
                <a:gd name="connsiteY110" fmla="*/ 1321698 h 4428000"/>
                <a:gd name="connsiteX111" fmla="*/ 1323252 w 4428000"/>
                <a:gd name="connsiteY111" fmla="*/ 1321698 h 4428000"/>
                <a:gd name="connsiteX112" fmla="*/ 1323252 w 4428000"/>
                <a:gd name="connsiteY112" fmla="*/ 1194419 h 4428000"/>
                <a:gd name="connsiteX113" fmla="*/ 1221428 w 4428000"/>
                <a:gd name="connsiteY113" fmla="*/ 1092596 h 4428000"/>
                <a:gd name="connsiteX114" fmla="*/ 1157789 w 4428000"/>
                <a:gd name="connsiteY114" fmla="*/ 1066235 h 4428000"/>
                <a:gd name="connsiteX115" fmla="*/ 1676797 w 4428000"/>
                <a:gd name="connsiteY115" fmla="*/ 851254 h 4428000"/>
                <a:gd name="connsiteX116" fmla="*/ 1586796 w 4428000"/>
                <a:gd name="connsiteY116" fmla="*/ 941255 h 4428000"/>
                <a:gd name="connsiteX117" fmla="*/ 1586797 w 4428000"/>
                <a:gd name="connsiteY117" fmla="*/ 1085255 h 4428000"/>
                <a:gd name="connsiteX118" fmla="*/ 1676797 w 4428000"/>
                <a:gd name="connsiteY118" fmla="*/ 1175255 h 4428000"/>
                <a:gd name="connsiteX119" fmla="*/ 1766796 w 4428000"/>
                <a:gd name="connsiteY119" fmla="*/ 1085255 h 4428000"/>
                <a:gd name="connsiteX120" fmla="*/ 1766796 w 4428000"/>
                <a:gd name="connsiteY120" fmla="*/ 941254 h 4428000"/>
                <a:gd name="connsiteX121" fmla="*/ 1676797 w 4428000"/>
                <a:gd name="connsiteY121" fmla="*/ 851254 h 4428000"/>
                <a:gd name="connsiteX122" fmla="*/ 2214000 w 4428000"/>
                <a:gd name="connsiteY122" fmla="*/ 0 h 4428000"/>
                <a:gd name="connsiteX123" fmla="*/ 4428000 w 4428000"/>
                <a:gd name="connsiteY123" fmla="*/ 2214000 h 4428000"/>
                <a:gd name="connsiteX124" fmla="*/ 2214000 w 4428000"/>
                <a:gd name="connsiteY124" fmla="*/ 4428000 h 4428000"/>
                <a:gd name="connsiteX125" fmla="*/ 0 w 4428000"/>
                <a:gd name="connsiteY125" fmla="*/ 2214000 h 4428000"/>
                <a:gd name="connsiteX126" fmla="*/ 2214000 w 4428000"/>
                <a:gd name="connsiteY126" fmla="*/ 0 h 44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4428000" h="4428000">
                  <a:moveTo>
                    <a:pt x="2686475" y="3262422"/>
                  </a:moveTo>
                  <a:lnTo>
                    <a:pt x="2862036" y="3262422"/>
                  </a:lnTo>
                  <a:lnTo>
                    <a:pt x="2766333" y="3396746"/>
                  </a:lnTo>
                  <a:lnTo>
                    <a:pt x="2590773" y="3396747"/>
                  </a:lnTo>
                  <a:close/>
                  <a:moveTo>
                    <a:pt x="2289901" y="3262421"/>
                  </a:moveTo>
                  <a:lnTo>
                    <a:pt x="2465462" y="3262422"/>
                  </a:lnTo>
                  <a:lnTo>
                    <a:pt x="2369760" y="3396747"/>
                  </a:lnTo>
                  <a:lnTo>
                    <a:pt x="2194198" y="3396746"/>
                  </a:lnTo>
                  <a:close/>
                  <a:moveTo>
                    <a:pt x="2068888" y="3262421"/>
                  </a:moveTo>
                  <a:lnTo>
                    <a:pt x="1973185" y="3396746"/>
                  </a:lnTo>
                  <a:lnTo>
                    <a:pt x="1797623" y="3396747"/>
                  </a:lnTo>
                  <a:lnTo>
                    <a:pt x="1893326" y="3262422"/>
                  </a:lnTo>
                  <a:close/>
                  <a:moveTo>
                    <a:pt x="2117274" y="2948096"/>
                  </a:moveTo>
                  <a:lnTo>
                    <a:pt x="2292836" y="2948096"/>
                  </a:lnTo>
                  <a:lnTo>
                    <a:pt x="2197133" y="3082421"/>
                  </a:lnTo>
                  <a:lnTo>
                    <a:pt x="2021571" y="3082422"/>
                  </a:lnTo>
                  <a:close/>
                  <a:moveTo>
                    <a:pt x="2910424" y="2948095"/>
                  </a:moveTo>
                  <a:lnTo>
                    <a:pt x="3085985" y="2948095"/>
                  </a:lnTo>
                  <a:lnTo>
                    <a:pt x="2990281" y="3082422"/>
                  </a:lnTo>
                  <a:lnTo>
                    <a:pt x="2814721" y="3082421"/>
                  </a:lnTo>
                  <a:close/>
                  <a:moveTo>
                    <a:pt x="2689411" y="2948095"/>
                  </a:moveTo>
                  <a:lnTo>
                    <a:pt x="2593707" y="3082422"/>
                  </a:lnTo>
                  <a:lnTo>
                    <a:pt x="2418146" y="3082421"/>
                  </a:lnTo>
                  <a:lnTo>
                    <a:pt x="2513849" y="2948096"/>
                  </a:lnTo>
                  <a:close/>
                  <a:moveTo>
                    <a:pt x="3309934" y="2633769"/>
                  </a:moveTo>
                  <a:lnTo>
                    <a:pt x="3214230" y="2768095"/>
                  </a:lnTo>
                  <a:lnTo>
                    <a:pt x="3038670" y="2768095"/>
                  </a:lnTo>
                  <a:lnTo>
                    <a:pt x="3134373" y="2633770"/>
                  </a:lnTo>
                  <a:close/>
                  <a:moveTo>
                    <a:pt x="2913360" y="2633769"/>
                  </a:moveTo>
                  <a:lnTo>
                    <a:pt x="2817656" y="2768095"/>
                  </a:lnTo>
                  <a:lnTo>
                    <a:pt x="2642094" y="2768096"/>
                  </a:lnTo>
                  <a:lnTo>
                    <a:pt x="2737798" y="2633770"/>
                  </a:lnTo>
                  <a:close/>
                  <a:moveTo>
                    <a:pt x="2341223" y="2633769"/>
                  </a:moveTo>
                  <a:lnTo>
                    <a:pt x="2516785" y="2633770"/>
                  </a:lnTo>
                  <a:lnTo>
                    <a:pt x="2421081" y="2768096"/>
                  </a:lnTo>
                  <a:lnTo>
                    <a:pt x="2245520" y="2768095"/>
                  </a:lnTo>
                  <a:close/>
                  <a:moveTo>
                    <a:pt x="3467594" y="2453769"/>
                  </a:moveTo>
                  <a:lnTo>
                    <a:pt x="2307619" y="2453770"/>
                  </a:lnTo>
                  <a:lnTo>
                    <a:pt x="2302927" y="2454717"/>
                  </a:lnTo>
                  <a:lnTo>
                    <a:pt x="2280559" y="2454138"/>
                  </a:lnTo>
                  <a:cubicBezTo>
                    <a:pt x="2257843" y="2457952"/>
                    <a:pt x="2236584" y="2470432"/>
                    <a:pt x="2222162" y="2490673"/>
                  </a:cubicBezTo>
                  <a:lnTo>
                    <a:pt x="1549075" y="3435393"/>
                  </a:lnTo>
                  <a:cubicBezTo>
                    <a:pt x="1520233" y="3475875"/>
                    <a:pt x="1529669" y="3532073"/>
                    <a:pt x="1570150" y="3560916"/>
                  </a:cubicBezTo>
                  <a:cubicBezTo>
                    <a:pt x="1580271" y="3568125"/>
                    <a:pt x="1591374" y="3572944"/>
                    <a:pt x="1602785" y="3575483"/>
                  </a:cubicBezTo>
                  <a:lnTo>
                    <a:pt x="1628357" y="3576144"/>
                  </a:lnTo>
                  <a:lnTo>
                    <a:pt x="1631343" y="3576746"/>
                  </a:lnTo>
                  <a:lnTo>
                    <a:pt x="2791318" y="3576746"/>
                  </a:lnTo>
                  <a:lnTo>
                    <a:pt x="2797002" y="3575598"/>
                  </a:lnTo>
                  <a:lnTo>
                    <a:pt x="2827000" y="3576374"/>
                  </a:lnTo>
                  <a:cubicBezTo>
                    <a:pt x="2849716" y="3572560"/>
                    <a:pt x="2870975" y="3560081"/>
                    <a:pt x="2885396" y="3539840"/>
                  </a:cubicBezTo>
                  <a:lnTo>
                    <a:pt x="3558484" y="2595120"/>
                  </a:lnTo>
                  <a:cubicBezTo>
                    <a:pt x="3587326" y="2554638"/>
                    <a:pt x="3577890" y="2498440"/>
                    <a:pt x="3537408" y="2469597"/>
                  </a:cubicBezTo>
                  <a:cubicBezTo>
                    <a:pt x="3517167" y="2455176"/>
                    <a:pt x="3492997" y="2450324"/>
                    <a:pt x="3470283" y="2454139"/>
                  </a:cubicBezTo>
                  <a:lnTo>
                    <a:pt x="3469981" y="2454252"/>
                  </a:lnTo>
                  <a:close/>
                  <a:moveTo>
                    <a:pt x="1676797" y="2175230"/>
                  </a:moveTo>
                  <a:cubicBezTo>
                    <a:pt x="1627091" y="2175231"/>
                    <a:pt x="1586797" y="2215525"/>
                    <a:pt x="1586797" y="2265230"/>
                  </a:cubicBezTo>
                  <a:lnTo>
                    <a:pt x="1586796" y="2409230"/>
                  </a:lnTo>
                  <a:cubicBezTo>
                    <a:pt x="1586797" y="2458936"/>
                    <a:pt x="1627091" y="2499230"/>
                    <a:pt x="1676797" y="2499231"/>
                  </a:cubicBezTo>
                  <a:cubicBezTo>
                    <a:pt x="1726503" y="2499230"/>
                    <a:pt x="1766796" y="2458936"/>
                    <a:pt x="1766796" y="2409231"/>
                  </a:cubicBezTo>
                  <a:lnTo>
                    <a:pt x="1766796" y="2265230"/>
                  </a:lnTo>
                  <a:cubicBezTo>
                    <a:pt x="1766796" y="2215525"/>
                    <a:pt x="1726502" y="2175230"/>
                    <a:pt x="1676797" y="2175230"/>
                  </a:cubicBezTo>
                  <a:close/>
                  <a:moveTo>
                    <a:pt x="2093981" y="2002426"/>
                  </a:moveTo>
                  <a:cubicBezTo>
                    <a:pt x="2070948" y="2002426"/>
                    <a:pt x="2047915" y="2011213"/>
                    <a:pt x="2030342" y="2028787"/>
                  </a:cubicBezTo>
                  <a:cubicBezTo>
                    <a:pt x="1995194" y="2063934"/>
                    <a:pt x="1995194" y="2120919"/>
                    <a:pt x="2030342" y="2156066"/>
                  </a:cubicBezTo>
                  <a:lnTo>
                    <a:pt x="2132165" y="2257889"/>
                  </a:lnTo>
                  <a:cubicBezTo>
                    <a:pt x="2167312" y="2293037"/>
                    <a:pt x="2224297" y="2293037"/>
                    <a:pt x="2259444" y="2257889"/>
                  </a:cubicBezTo>
                  <a:cubicBezTo>
                    <a:pt x="2294592" y="2222742"/>
                    <a:pt x="2294592" y="2165758"/>
                    <a:pt x="2259444" y="2130610"/>
                  </a:cubicBezTo>
                  <a:lnTo>
                    <a:pt x="2157621" y="2028787"/>
                  </a:lnTo>
                  <a:cubicBezTo>
                    <a:pt x="2140047" y="2011213"/>
                    <a:pt x="2117014" y="2002427"/>
                    <a:pt x="2093981" y="2002426"/>
                  </a:cubicBezTo>
                  <a:close/>
                  <a:moveTo>
                    <a:pt x="1259612" y="2002426"/>
                  </a:moveTo>
                  <a:cubicBezTo>
                    <a:pt x="1236579" y="2002426"/>
                    <a:pt x="1213546" y="2011213"/>
                    <a:pt x="1195972" y="2028787"/>
                  </a:cubicBezTo>
                  <a:lnTo>
                    <a:pt x="1094149" y="2130610"/>
                  </a:lnTo>
                  <a:cubicBezTo>
                    <a:pt x="1059001" y="2165758"/>
                    <a:pt x="1059001" y="2222742"/>
                    <a:pt x="1094149" y="2257889"/>
                  </a:cubicBezTo>
                  <a:cubicBezTo>
                    <a:pt x="1129296" y="2293037"/>
                    <a:pt x="1186281" y="2293037"/>
                    <a:pt x="1221428" y="2257889"/>
                  </a:cubicBezTo>
                  <a:lnTo>
                    <a:pt x="1323252" y="2156066"/>
                  </a:lnTo>
                  <a:cubicBezTo>
                    <a:pt x="1358399" y="2120919"/>
                    <a:pt x="1358399" y="2063934"/>
                    <a:pt x="1323252" y="2028787"/>
                  </a:cubicBezTo>
                  <a:cubicBezTo>
                    <a:pt x="1305678" y="2011213"/>
                    <a:pt x="1282645" y="2002426"/>
                    <a:pt x="1259612" y="2002426"/>
                  </a:cubicBezTo>
                  <a:close/>
                  <a:moveTo>
                    <a:pt x="2266785" y="1585243"/>
                  </a:moveTo>
                  <a:cubicBezTo>
                    <a:pt x="2217079" y="1585243"/>
                    <a:pt x="2176784" y="1625537"/>
                    <a:pt x="2176785" y="1675243"/>
                  </a:cubicBezTo>
                  <a:cubicBezTo>
                    <a:pt x="2176784" y="1724949"/>
                    <a:pt x="2217078" y="1765243"/>
                    <a:pt x="2266785" y="1765243"/>
                  </a:cubicBezTo>
                  <a:lnTo>
                    <a:pt x="2410784" y="1765243"/>
                  </a:lnTo>
                  <a:cubicBezTo>
                    <a:pt x="2460491" y="1765243"/>
                    <a:pt x="2500785" y="1724949"/>
                    <a:pt x="2500785" y="1675243"/>
                  </a:cubicBezTo>
                  <a:cubicBezTo>
                    <a:pt x="2500785" y="1625537"/>
                    <a:pt x="2460491" y="1585243"/>
                    <a:pt x="2410785" y="1585243"/>
                  </a:cubicBezTo>
                  <a:close/>
                  <a:moveTo>
                    <a:pt x="942809" y="1585243"/>
                  </a:moveTo>
                  <a:cubicBezTo>
                    <a:pt x="893103" y="1585243"/>
                    <a:pt x="852809" y="1625537"/>
                    <a:pt x="852809" y="1675243"/>
                  </a:cubicBezTo>
                  <a:cubicBezTo>
                    <a:pt x="852809" y="1724949"/>
                    <a:pt x="893104" y="1765243"/>
                    <a:pt x="942809" y="1765243"/>
                  </a:cubicBezTo>
                  <a:lnTo>
                    <a:pt x="1086810" y="1765243"/>
                  </a:lnTo>
                  <a:cubicBezTo>
                    <a:pt x="1136515" y="1765243"/>
                    <a:pt x="1176809" y="1724949"/>
                    <a:pt x="1176810" y="1675243"/>
                  </a:cubicBezTo>
                  <a:cubicBezTo>
                    <a:pt x="1176809" y="1625537"/>
                    <a:pt x="1136515" y="1585243"/>
                    <a:pt x="1086809" y="1585243"/>
                  </a:cubicBezTo>
                  <a:close/>
                  <a:moveTo>
                    <a:pt x="1676796" y="1405242"/>
                  </a:moveTo>
                  <a:cubicBezTo>
                    <a:pt x="1825913" y="1405242"/>
                    <a:pt x="1946796" y="1526125"/>
                    <a:pt x="1946796" y="1675242"/>
                  </a:cubicBezTo>
                  <a:cubicBezTo>
                    <a:pt x="1946796" y="1824359"/>
                    <a:pt x="1825913" y="1945242"/>
                    <a:pt x="1676796" y="1945242"/>
                  </a:cubicBezTo>
                  <a:cubicBezTo>
                    <a:pt x="1527679" y="1945242"/>
                    <a:pt x="1406796" y="1824359"/>
                    <a:pt x="1406796" y="1675242"/>
                  </a:cubicBezTo>
                  <a:cubicBezTo>
                    <a:pt x="1406796" y="1526125"/>
                    <a:pt x="1527679" y="1405242"/>
                    <a:pt x="1676796" y="1405242"/>
                  </a:cubicBezTo>
                  <a:close/>
                  <a:moveTo>
                    <a:pt x="1676796" y="1225242"/>
                  </a:moveTo>
                  <a:cubicBezTo>
                    <a:pt x="1428268" y="1225242"/>
                    <a:pt x="1226796" y="1426714"/>
                    <a:pt x="1226796" y="1675242"/>
                  </a:cubicBezTo>
                  <a:cubicBezTo>
                    <a:pt x="1226796" y="1923770"/>
                    <a:pt x="1428268" y="2125242"/>
                    <a:pt x="1676796" y="2125242"/>
                  </a:cubicBezTo>
                  <a:cubicBezTo>
                    <a:pt x="1925324" y="2125242"/>
                    <a:pt x="2126796" y="1923770"/>
                    <a:pt x="2126796" y="1675242"/>
                  </a:cubicBezTo>
                  <a:cubicBezTo>
                    <a:pt x="2126796" y="1426714"/>
                    <a:pt x="1925324" y="1225242"/>
                    <a:pt x="1676796" y="1225242"/>
                  </a:cubicBezTo>
                  <a:close/>
                  <a:moveTo>
                    <a:pt x="2195804" y="1066235"/>
                  </a:moveTo>
                  <a:cubicBezTo>
                    <a:pt x="2172771" y="1066235"/>
                    <a:pt x="2149739" y="1075022"/>
                    <a:pt x="2132165" y="1092596"/>
                  </a:cubicBezTo>
                  <a:lnTo>
                    <a:pt x="2030342" y="1194419"/>
                  </a:lnTo>
                  <a:cubicBezTo>
                    <a:pt x="1995194" y="1229567"/>
                    <a:pt x="1995194" y="1286551"/>
                    <a:pt x="2030342" y="1321698"/>
                  </a:cubicBezTo>
                  <a:cubicBezTo>
                    <a:pt x="2065489" y="1356846"/>
                    <a:pt x="2122473" y="1356846"/>
                    <a:pt x="2157621" y="1321698"/>
                  </a:cubicBezTo>
                  <a:lnTo>
                    <a:pt x="2259444" y="1219875"/>
                  </a:lnTo>
                  <a:cubicBezTo>
                    <a:pt x="2294592" y="1184727"/>
                    <a:pt x="2294592" y="1127743"/>
                    <a:pt x="2259444" y="1092596"/>
                  </a:cubicBezTo>
                  <a:cubicBezTo>
                    <a:pt x="2241870" y="1075022"/>
                    <a:pt x="2218837" y="1066235"/>
                    <a:pt x="2195804" y="1066235"/>
                  </a:cubicBezTo>
                  <a:close/>
                  <a:moveTo>
                    <a:pt x="1157789" y="1066235"/>
                  </a:moveTo>
                  <a:cubicBezTo>
                    <a:pt x="1134756" y="1066235"/>
                    <a:pt x="1111723" y="1075022"/>
                    <a:pt x="1094149" y="1092596"/>
                  </a:cubicBezTo>
                  <a:cubicBezTo>
                    <a:pt x="1059001" y="1127743"/>
                    <a:pt x="1059001" y="1184727"/>
                    <a:pt x="1094149" y="1219875"/>
                  </a:cubicBezTo>
                  <a:lnTo>
                    <a:pt x="1195972" y="1321698"/>
                  </a:lnTo>
                  <a:cubicBezTo>
                    <a:pt x="1231120" y="1356846"/>
                    <a:pt x="1288104" y="1356846"/>
                    <a:pt x="1323252" y="1321698"/>
                  </a:cubicBezTo>
                  <a:cubicBezTo>
                    <a:pt x="1358399" y="1286551"/>
                    <a:pt x="1358399" y="1229567"/>
                    <a:pt x="1323252" y="1194419"/>
                  </a:cubicBezTo>
                  <a:lnTo>
                    <a:pt x="1221428" y="1092596"/>
                  </a:lnTo>
                  <a:cubicBezTo>
                    <a:pt x="1203854" y="1075022"/>
                    <a:pt x="1180821" y="1066235"/>
                    <a:pt x="1157789" y="1066235"/>
                  </a:cubicBezTo>
                  <a:close/>
                  <a:moveTo>
                    <a:pt x="1676797" y="851254"/>
                  </a:moveTo>
                  <a:cubicBezTo>
                    <a:pt x="1627091" y="851255"/>
                    <a:pt x="1586797" y="891549"/>
                    <a:pt x="1586796" y="941255"/>
                  </a:cubicBezTo>
                  <a:lnTo>
                    <a:pt x="1586797" y="1085255"/>
                  </a:lnTo>
                  <a:cubicBezTo>
                    <a:pt x="1586796" y="1134961"/>
                    <a:pt x="1627090" y="1175255"/>
                    <a:pt x="1676797" y="1175255"/>
                  </a:cubicBezTo>
                  <a:cubicBezTo>
                    <a:pt x="1726502" y="1175255"/>
                    <a:pt x="1766796" y="1134960"/>
                    <a:pt x="1766796" y="1085255"/>
                  </a:cubicBezTo>
                  <a:lnTo>
                    <a:pt x="1766796" y="941254"/>
                  </a:lnTo>
                  <a:cubicBezTo>
                    <a:pt x="1766796" y="891549"/>
                    <a:pt x="1726503" y="851255"/>
                    <a:pt x="1676797" y="851254"/>
                  </a:cubicBezTo>
                  <a:close/>
                  <a:moveTo>
                    <a:pt x="2214000" y="0"/>
                  </a:moveTo>
                  <a:cubicBezTo>
                    <a:pt x="3436758" y="0"/>
                    <a:pt x="4428000" y="991242"/>
                    <a:pt x="4428000" y="2214000"/>
                  </a:cubicBezTo>
                  <a:cubicBezTo>
                    <a:pt x="4428000" y="3436758"/>
                    <a:pt x="3436758" y="4428000"/>
                    <a:pt x="2214000" y="4428000"/>
                  </a:cubicBezTo>
                  <a:cubicBezTo>
                    <a:pt x="991242" y="4428000"/>
                    <a:pt x="0" y="3436758"/>
                    <a:pt x="0" y="2214000"/>
                  </a:cubicBezTo>
                  <a:cubicBezTo>
                    <a:pt x="0" y="991242"/>
                    <a:pt x="991242" y="0"/>
                    <a:pt x="2214000" y="0"/>
                  </a:cubicBezTo>
                  <a:close/>
                </a:path>
              </a:pathLst>
            </a:custGeom>
            <a:solidFill>
              <a:srgbClr val="F7AC1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dirty="0"/>
            </a:p>
          </p:txBody>
        </p:sp>
      </p:grpSp>
      <p:grpSp>
        <p:nvGrpSpPr>
          <p:cNvPr id="54" name="グループ化 53">
            <a:extLst>
              <a:ext uri="{FF2B5EF4-FFF2-40B4-BE49-F238E27FC236}">
                <a16:creationId xmlns:a16="http://schemas.microsoft.com/office/drawing/2014/main" id="{F2166AEE-100E-4F84-938E-500E9850CC8D}"/>
              </a:ext>
            </a:extLst>
          </p:cNvPr>
          <p:cNvGrpSpPr/>
          <p:nvPr/>
        </p:nvGrpSpPr>
        <p:grpSpPr>
          <a:xfrm>
            <a:off x="278998" y="2122981"/>
            <a:ext cx="6579001" cy="2351848"/>
            <a:chOff x="278998" y="2570427"/>
            <a:chExt cx="6579001" cy="2351848"/>
          </a:xfrm>
        </p:grpSpPr>
        <p:grpSp>
          <p:nvGrpSpPr>
            <p:cNvPr id="55" name="グループ化 54">
              <a:extLst>
                <a:ext uri="{FF2B5EF4-FFF2-40B4-BE49-F238E27FC236}">
                  <a16:creationId xmlns:a16="http://schemas.microsoft.com/office/drawing/2014/main" id="{FE8EC039-4CAF-4852-ADDB-D07C61C6203C}"/>
                </a:ext>
              </a:extLst>
            </p:cNvPr>
            <p:cNvGrpSpPr/>
            <p:nvPr/>
          </p:nvGrpSpPr>
          <p:grpSpPr>
            <a:xfrm>
              <a:off x="278999" y="2570427"/>
              <a:ext cx="6579000" cy="683829"/>
              <a:chOff x="278999" y="2570427"/>
              <a:chExt cx="6579000" cy="683829"/>
            </a:xfrm>
          </p:grpSpPr>
          <p:sp>
            <p:nvSpPr>
              <p:cNvPr id="61" name="角丸四角形 6">
                <a:extLst>
                  <a:ext uri="{FF2B5EF4-FFF2-40B4-BE49-F238E27FC236}">
                    <a16:creationId xmlns:a16="http://schemas.microsoft.com/office/drawing/2014/main" id="{46D891DC-5A11-47D1-B8BF-3B269399F2F4}"/>
                  </a:ext>
                </a:extLst>
              </p:cNvPr>
              <p:cNvSpPr/>
              <p:nvPr/>
            </p:nvSpPr>
            <p:spPr bwMode="gray">
              <a:xfrm>
                <a:off x="278999" y="2570427"/>
                <a:ext cx="3989891" cy="252000"/>
              </a:xfrm>
              <a:prstGeom prst="roundRect">
                <a:avLst/>
              </a:prstGeom>
              <a:solidFill>
                <a:srgbClr val="F7AC1D"/>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en-US" altLang="ja-JP" sz="1400" b="1" dirty="0">
                    <a:solidFill>
                      <a:schemeClr val="bg1"/>
                    </a:solidFill>
                    <a:latin typeface="メイリオ" panose="020B0604030504040204" pitchFamily="50" charset="-128"/>
                    <a:ea typeface="メイリオ" panose="020B0604030504040204" pitchFamily="50" charset="-128"/>
                  </a:rPr>
                  <a:t>2</a:t>
                </a:r>
                <a:r>
                  <a:rPr kumimoji="1" lang="ja-JP" altLang="en-US" sz="1400" b="1" dirty="0">
                    <a:solidFill>
                      <a:schemeClr val="bg1"/>
                    </a:solidFill>
                    <a:latin typeface="メイリオ" panose="020B0604030504040204" pitchFamily="50" charset="-128"/>
                    <a:ea typeface="メイリオ" panose="020B0604030504040204" pitchFamily="50" charset="-128"/>
                  </a:rPr>
                  <a:t>．これまでの検討状況について</a:t>
                </a:r>
              </a:p>
            </p:txBody>
          </p:sp>
          <p:sp>
            <p:nvSpPr>
              <p:cNvPr id="64" name="テキスト ボックス 63">
                <a:extLst>
                  <a:ext uri="{FF2B5EF4-FFF2-40B4-BE49-F238E27FC236}">
                    <a16:creationId xmlns:a16="http://schemas.microsoft.com/office/drawing/2014/main" id="{2CC5BC78-04B5-4D36-817B-569BFD2C7D62}"/>
                  </a:ext>
                </a:extLst>
              </p:cNvPr>
              <p:cNvSpPr txBox="1"/>
              <p:nvPr/>
            </p:nvSpPr>
            <p:spPr>
              <a:xfrm>
                <a:off x="279000" y="2853465"/>
                <a:ext cx="3960000" cy="81941"/>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rPr>
                  <a:t>再エネ由来の電力の比率が高い電力メニュー（再エネ</a:t>
                </a:r>
                <a:endParaRPr kumimoji="1" lang="en-US" altLang="ja-JP" sz="1200" dirty="0">
                  <a:latin typeface="メイリオ" panose="020B0604030504040204" pitchFamily="50" charset="-128"/>
                  <a:ea typeface="メイリオ" panose="020B0604030504040204" pitchFamily="50" charset="-128"/>
                </a:endParaRPr>
              </a:p>
              <a:p>
                <a:pPr>
                  <a:spcBef>
                    <a:spcPts val="0"/>
                  </a:spcBef>
                  <a:buSzPct val="100000"/>
                  <a:tabLst>
                    <a:tab pos="182563" algn="l"/>
                  </a:tabLst>
                </a:pPr>
                <a:r>
                  <a:rPr kumimoji="1" lang="en-US" altLang="ja-JP" sz="1200" dirty="0">
                    <a:latin typeface="メイリオ" panose="020B0604030504040204" pitchFamily="50" charset="-128"/>
                    <a:ea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rPr>
                  <a:t>電力メニュー）を提供する電力会社がありますが、</a:t>
                </a:r>
                <a:br>
                  <a:rPr kumimoji="1" lang="en-US" altLang="ja-JP" sz="1200" dirty="0">
                    <a:latin typeface="メイリオ" panose="020B0604030504040204" pitchFamily="50" charset="-128"/>
                    <a:ea typeface="メイリオ" panose="020B0604030504040204" pitchFamily="50" charset="-128"/>
                  </a:rPr>
                </a:br>
                <a:r>
                  <a:rPr kumimoji="1" lang="en-US" altLang="ja-JP" sz="1200" dirty="0">
                    <a:latin typeface="メイリオ" panose="020B0604030504040204" pitchFamily="50" charset="-128"/>
                    <a:ea typeface="メイリオ" panose="020B0604030504040204" pitchFamily="50" charset="-128"/>
                  </a:rPr>
                  <a:t>   </a:t>
                </a:r>
                <a:r>
                  <a:rPr kumimoji="1" lang="ja-JP" altLang="en-US" sz="1200" b="1" u="sng" dirty="0">
                    <a:latin typeface="メイリオ" panose="020B0604030504040204" pitchFamily="50" charset="-128"/>
                    <a:ea typeface="メイリオ" panose="020B0604030504040204" pitchFamily="50" charset="-128"/>
                  </a:rPr>
                  <a:t>イベント前</a:t>
                </a:r>
                <a:r>
                  <a:rPr kumimoji="1" lang="ja-JP" altLang="en-US" sz="1200" dirty="0">
                    <a:latin typeface="メイリオ" panose="020B0604030504040204" pitchFamily="50" charset="-128"/>
                    <a:ea typeface="メイリオ" panose="020B0604030504040204" pitchFamily="50" charset="-128"/>
                  </a:rPr>
                  <a:t>、あなたのご家庭で再エネ電力メニューを</a:t>
                </a:r>
                <a:endParaRPr kumimoji="1" lang="en-US" altLang="ja-JP" sz="1200" dirty="0">
                  <a:latin typeface="メイリオ" panose="020B0604030504040204" pitchFamily="50" charset="-128"/>
                  <a:ea typeface="メイリオ" panose="020B0604030504040204" pitchFamily="50" charset="-128"/>
                </a:endParaRPr>
              </a:p>
              <a:p>
                <a:pPr>
                  <a:spcBef>
                    <a:spcPts val="0"/>
                  </a:spcBef>
                  <a:buSzPct val="100000"/>
                  <a:tabLst>
                    <a:tab pos="182563" algn="l"/>
                  </a:tabLst>
                </a:pPr>
                <a:r>
                  <a:rPr kumimoji="1" lang="en-US" altLang="ja-JP" sz="1200" dirty="0">
                    <a:latin typeface="メイリオ" panose="020B0604030504040204" pitchFamily="50" charset="-128"/>
                    <a:ea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rPr>
                  <a:t>契約することに興味がありましたか（</a:t>
                </a:r>
                <a:r>
                  <a:rPr kumimoji="1" lang="en-US" altLang="ja-JP" sz="1200" dirty="0">
                    <a:latin typeface="メイリオ" panose="020B0604030504040204" pitchFamily="50" charset="-128"/>
                    <a:ea typeface="メイリオ" panose="020B0604030504040204" pitchFamily="50" charset="-128"/>
                  </a:rPr>
                  <a:t>1</a:t>
                </a:r>
                <a:r>
                  <a:rPr kumimoji="1" lang="ja-JP" altLang="en-US" sz="1200" dirty="0">
                    <a:latin typeface="メイリオ" panose="020B0604030504040204" pitchFamily="50" charset="-128"/>
                    <a:ea typeface="メイリオ" panose="020B0604030504040204" pitchFamily="50" charset="-128"/>
                  </a:rPr>
                  <a:t>つ回答）。</a:t>
                </a:r>
              </a:p>
            </p:txBody>
          </p:sp>
          <p:sp>
            <p:nvSpPr>
              <p:cNvPr id="39" name="角丸四角形 6">
                <a:extLst>
                  <a:ext uri="{FF2B5EF4-FFF2-40B4-BE49-F238E27FC236}">
                    <a16:creationId xmlns:a16="http://schemas.microsoft.com/office/drawing/2014/main" id="{33C9F624-0588-4623-A1FA-E18338B1867E}"/>
                  </a:ext>
                </a:extLst>
              </p:cNvPr>
              <p:cNvSpPr/>
              <p:nvPr/>
            </p:nvSpPr>
            <p:spPr bwMode="gray">
              <a:xfrm>
                <a:off x="4341446" y="2570427"/>
                <a:ext cx="2236495" cy="252000"/>
              </a:xfrm>
              <a:prstGeom prst="roundRect">
                <a:avLst/>
              </a:prstGeom>
              <a:solidFill>
                <a:srgbClr val="F7AC1D"/>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en-US" altLang="ja-JP" sz="1400" b="1" dirty="0">
                    <a:solidFill>
                      <a:schemeClr val="bg1"/>
                    </a:solidFill>
                    <a:latin typeface="メイリオ" panose="020B0604030504040204" pitchFamily="50" charset="-128"/>
                    <a:ea typeface="メイリオ" panose="020B0604030504040204" pitchFamily="50" charset="-128"/>
                  </a:rPr>
                  <a:t>2-1</a:t>
                </a:r>
                <a:r>
                  <a:rPr kumimoji="1" lang="ja-JP" altLang="en-US" sz="1400" b="1" dirty="0">
                    <a:solidFill>
                      <a:schemeClr val="bg1"/>
                    </a:solidFill>
                    <a:latin typeface="メイリオ" panose="020B0604030504040204" pitchFamily="50" charset="-128"/>
                    <a:ea typeface="メイリオ" panose="020B0604030504040204" pitchFamily="50" charset="-128"/>
                  </a:rPr>
                  <a:t>．再エネ割合について</a:t>
                </a:r>
              </a:p>
            </p:txBody>
          </p:sp>
          <p:sp>
            <p:nvSpPr>
              <p:cNvPr id="42" name="テキスト ボックス 41">
                <a:extLst>
                  <a:ext uri="{FF2B5EF4-FFF2-40B4-BE49-F238E27FC236}">
                    <a16:creationId xmlns:a16="http://schemas.microsoft.com/office/drawing/2014/main" id="{460E2C0B-6F58-419E-A9C9-EADD2D809CFB}"/>
                  </a:ext>
                </a:extLst>
              </p:cNvPr>
              <p:cNvSpPr txBox="1"/>
              <p:nvPr/>
            </p:nvSpPr>
            <p:spPr>
              <a:xfrm>
                <a:off x="4341704" y="3146921"/>
                <a:ext cx="2516295" cy="107335"/>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1200" dirty="0">
                    <a:latin typeface="メイリオ" panose="020B0604030504040204" pitchFamily="50" charset="-128"/>
                    <a:ea typeface="メイリオ" panose="020B0604030504040204" pitchFamily="50" charset="-128"/>
                  </a:rPr>
                  <a:t>◆ 契約中の電力メニューでは、</a:t>
                </a:r>
                <a:endParaRPr kumimoji="1" lang="en-US" altLang="ja-JP" sz="1200" dirty="0">
                  <a:latin typeface="メイリオ" panose="020B0604030504040204" pitchFamily="50" charset="-128"/>
                  <a:ea typeface="メイリオ" panose="020B0604030504040204" pitchFamily="50" charset="-128"/>
                </a:endParaRPr>
              </a:p>
              <a:p>
                <a:pPr>
                  <a:spcBef>
                    <a:spcPts val="0"/>
                  </a:spcBef>
                  <a:buSzPct val="100000"/>
                  <a:tabLst>
                    <a:tab pos="182563" algn="l"/>
                  </a:tabLst>
                </a:pPr>
                <a:r>
                  <a:rPr kumimoji="1" lang="ja-JP" altLang="en-US" sz="1200" dirty="0">
                    <a:latin typeface="メイリオ" panose="020B0604030504040204" pitchFamily="50" charset="-128"/>
                    <a:ea typeface="メイリオ" panose="020B0604030504040204" pitchFamily="50" charset="-128"/>
                  </a:rPr>
                  <a:t>   再生可能エネルギーを用いた   </a:t>
                </a:r>
                <a:endParaRPr kumimoji="1" lang="en-US" altLang="ja-JP" sz="1200" dirty="0">
                  <a:latin typeface="メイリオ" panose="020B0604030504040204" pitchFamily="50" charset="-128"/>
                  <a:ea typeface="メイリオ" panose="020B0604030504040204" pitchFamily="50" charset="-128"/>
                </a:endParaRPr>
              </a:p>
              <a:p>
                <a:pPr>
                  <a:spcBef>
                    <a:spcPts val="0"/>
                  </a:spcBef>
                  <a:buSzPct val="100000"/>
                  <a:tabLst>
                    <a:tab pos="182563" algn="l"/>
                  </a:tabLst>
                </a:pPr>
                <a:r>
                  <a:rPr kumimoji="1" lang="en-US" altLang="ja-JP" sz="1200" dirty="0">
                    <a:latin typeface="メイリオ" panose="020B0604030504040204" pitchFamily="50" charset="-128"/>
                    <a:ea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rPr>
                  <a:t>電気の割合はおよそ何</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ですか。</a:t>
                </a:r>
              </a:p>
            </p:txBody>
          </p:sp>
        </p:grpSp>
        <p:sp>
          <p:nvSpPr>
            <p:cNvPr id="56" name="テキスト ボックス 55">
              <a:extLst>
                <a:ext uri="{FF2B5EF4-FFF2-40B4-BE49-F238E27FC236}">
                  <a16:creationId xmlns:a16="http://schemas.microsoft.com/office/drawing/2014/main" id="{EFAF1C22-B33C-4CF8-9592-5CE4550E3AE4}"/>
                </a:ext>
              </a:extLst>
            </p:cNvPr>
            <p:cNvSpPr txBox="1"/>
            <p:nvPr/>
          </p:nvSpPr>
          <p:spPr>
            <a:xfrm>
              <a:off x="278998" y="3770786"/>
              <a:ext cx="3989893" cy="1151489"/>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すでに再エネ電力メニューを契約している　　　</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機会があれば契約したいと思っていた</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興味はあったが、契約対象ではなかった</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興味が無かった</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再エネ電力メニューのことを知らなかった</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電力会社や電力メニューを選べることを知らなかった</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わからない</a:t>
              </a:r>
            </a:p>
          </p:txBody>
        </p:sp>
        <p:sp>
          <p:nvSpPr>
            <p:cNvPr id="44" name="テキスト ボックス 43">
              <a:extLst>
                <a:ext uri="{FF2B5EF4-FFF2-40B4-BE49-F238E27FC236}">
                  <a16:creationId xmlns:a16="http://schemas.microsoft.com/office/drawing/2014/main" id="{5889E553-C038-4EA2-BC90-7576C6AD393C}"/>
                </a:ext>
              </a:extLst>
            </p:cNvPr>
            <p:cNvSpPr txBox="1"/>
            <p:nvPr/>
          </p:nvSpPr>
          <p:spPr>
            <a:xfrm>
              <a:off x="4341705" y="3770786"/>
              <a:ext cx="2228960" cy="1146596"/>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a:t>
              </a:r>
              <a:r>
                <a:rPr kumimoji="1" lang="en-US" altLang="ja-JP" sz="1050" dirty="0">
                  <a:latin typeface="メイリオ" panose="020B0604030504040204" pitchFamily="50" charset="-128"/>
                  <a:ea typeface="メイリオ" panose="020B0604030504040204" pitchFamily="50" charset="-128"/>
                </a:rPr>
                <a:t>%</a:t>
              </a:r>
            </a:p>
            <a:p>
              <a:pPr>
                <a:spcBef>
                  <a:spcPts val="0"/>
                </a:spcBef>
                <a:buSzPct val="100000"/>
              </a:pPr>
              <a:r>
                <a:rPr kumimoji="1" lang="en-US" altLang="ja-JP" sz="1050" dirty="0">
                  <a:latin typeface="メイリオ" panose="020B0604030504040204" pitchFamily="50" charset="-128"/>
                  <a:ea typeface="メイリオ" panose="020B0604030504040204" pitchFamily="50" charset="-128"/>
                </a:rPr>
                <a:t>    </a:t>
              </a:r>
              <a:r>
                <a:rPr kumimoji="1" lang="en-US" altLang="ja-JP" sz="860" dirty="0">
                  <a:latin typeface="メイリオ" panose="020B0604030504040204" pitchFamily="50" charset="-128"/>
                  <a:ea typeface="メイリオ" panose="020B0604030504040204" pitchFamily="50" charset="-128"/>
                </a:rPr>
                <a:t>※</a:t>
              </a:r>
              <a:r>
                <a:rPr kumimoji="1" lang="ja-JP" altLang="en-US" sz="860" dirty="0">
                  <a:latin typeface="メイリオ" panose="020B0604030504040204" pitchFamily="50" charset="-128"/>
                  <a:ea typeface="メイリオ" panose="020B0604030504040204" pitchFamily="50" charset="-128"/>
                </a:rPr>
                <a:t>およその数字をご記入ください</a:t>
              </a:r>
              <a:endParaRPr kumimoji="1" lang="en-US" altLang="ja-JP" sz="860" dirty="0">
                <a:latin typeface="メイリオ" panose="020B0604030504040204" pitchFamily="50" charset="-128"/>
                <a:ea typeface="メイリオ" panose="020B0604030504040204" pitchFamily="50" charset="-128"/>
              </a:endParaRPr>
            </a:p>
            <a:p>
              <a:pPr>
                <a:spcBef>
                  <a:spcPts val="0"/>
                </a:spcBef>
                <a:buSzPct val="100000"/>
              </a:pP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わからない</a:t>
              </a:r>
              <a:endParaRPr kumimoji="1" lang="en-US" altLang="ja-JP" sz="1050" dirty="0">
                <a:latin typeface="メイリオ" panose="020B0604030504040204" pitchFamily="50" charset="-128"/>
                <a:ea typeface="メイリオ" panose="020B0604030504040204" pitchFamily="50" charset="-128"/>
              </a:endParaRPr>
            </a:p>
          </p:txBody>
        </p:sp>
      </p:grpSp>
      <p:grpSp>
        <p:nvGrpSpPr>
          <p:cNvPr id="68" name="グループ化 67">
            <a:extLst>
              <a:ext uri="{FF2B5EF4-FFF2-40B4-BE49-F238E27FC236}">
                <a16:creationId xmlns:a16="http://schemas.microsoft.com/office/drawing/2014/main" id="{874CAF30-C855-4DFA-BAC5-F8BC72E85854}"/>
              </a:ext>
            </a:extLst>
          </p:cNvPr>
          <p:cNvGrpSpPr/>
          <p:nvPr/>
        </p:nvGrpSpPr>
        <p:grpSpPr>
          <a:xfrm>
            <a:off x="278999" y="4499599"/>
            <a:ext cx="6300001" cy="1490082"/>
            <a:chOff x="278999" y="2570427"/>
            <a:chExt cx="6300001" cy="1490082"/>
          </a:xfrm>
        </p:grpSpPr>
        <p:grpSp>
          <p:nvGrpSpPr>
            <p:cNvPr id="70" name="グループ化 69">
              <a:extLst>
                <a:ext uri="{FF2B5EF4-FFF2-40B4-BE49-F238E27FC236}">
                  <a16:creationId xmlns:a16="http://schemas.microsoft.com/office/drawing/2014/main" id="{D7F6B6DB-7F5A-491A-A1BC-D2240CBA7D0E}"/>
                </a:ext>
              </a:extLst>
            </p:cNvPr>
            <p:cNvGrpSpPr/>
            <p:nvPr/>
          </p:nvGrpSpPr>
          <p:grpSpPr>
            <a:xfrm>
              <a:off x="279000" y="2570427"/>
              <a:ext cx="6300000" cy="509628"/>
              <a:chOff x="279000" y="2570427"/>
              <a:chExt cx="6300000" cy="509628"/>
            </a:xfrm>
          </p:grpSpPr>
          <p:sp>
            <p:nvSpPr>
              <p:cNvPr id="78" name="角丸四角形 6">
                <a:extLst>
                  <a:ext uri="{FF2B5EF4-FFF2-40B4-BE49-F238E27FC236}">
                    <a16:creationId xmlns:a16="http://schemas.microsoft.com/office/drawing/2014/main" id="{C1440033-E8C3-4480-B91C-167B87917E6B}"/>
                  </a:ext>
                </a:extLst>
              </p:cNvPr>
              <p:cNvSpPr/>
              <p:nvPr/>
            </p:nvSpPr>
            <p:spPr bwMode="gray">
              <a:xfrm>
                <a:off x="279000" y="2570427"/>
                <a:ext cx="6300000" cy="252000"/>
              </a:xfrm>
              <a:prstGeom prst="roundRect">
                <a:avLst/>
              </a:prstGeom>
              <a:solidFill>
                <a:srgbClr val="F7AC1D"/>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en-US" altLang="ja-JP" sz="1400" b="1" dirty="0">
                    <a:solidFill>
                      <a:schemeClr val="bg1"/>
                    </a:solidFill>
                    <a:latin typeface="メイリオ" panose="020B0604030504040204" pitchFamily="50" charset="-128"/>
                    <a:ea typeface="メイリオ" panose="020B0604030504040204" pitchFamily="50" charset="-128"/>
                  </a:rPr>
                  <a:t>3</a:t>
                </a:r>
                <a:r>
                  <a:rPr kumimoji="1" lang="ja-JP" altLang="en-US" sz="1400" b="1" dirty="0">
                    <a:solidFill>
                      <a:schemeClr val="bg1"/>
                    </a:solidFill>
                    <a:latin typeface="メイリオ" panose="020B0604030504040204" pitchFamily="50" charset="-128"/>
                    <a:ea typeface="メイリオ" panose="020B0604030504040204" pitchFamily="50" charset="-128"/>
                  </a:rPr>
                  <a:t>．今後の契約意向について</a:t>
                </a:r>
              </a:p>
            </p:txBody>
          </p:sp>
          <p:sp>
            <p:nvSpPr>
              <p:cNvPr id="79" name="テキスト ボックス 78">
                <a:extLst>
                  <a:ext uri="{FF2B5EF4-FFF2-40B4-BE49-F238E27FC236}">
                    <a16:creationId xmlns:a16="http://schemas.microsoft.com/office/drawing/2014/main" id="{59EF9B68-B4CA-4700-8EC1-ABDF88CA23A6}"/>
                  </a:ext>
                </a:extLst>
              </p:cNvPr>
              <p:cNvSpPr txBox="1"/>
              <p:nvPr/>
            </p:nvSpPr>
            <p:spPr>
              <a:xfrm>
                <a:off x="279000" y="2853464"/>
                <a:ext cx="6300000" cy="226591"/>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	</a:t>
                </a:r>
                <a:r>
                  <a:rPr kumimoji="1" lang="ja-JP" altLang="en-US" sz="1200" b="1" u="sng" dirty="0">
                    <a:latin typeface="メイリオ" panose="020B0604030504040204" pitchFamily="50" charset="-128"/>
                    <a:ea typeface="メイリオ" panose="020B0604030504040204" pitchFamily="50" charset="-128"/>
                  </a:rPr>
                  <a:t>イベントに参加されて</a:t>
                </a:r>
                <a:r>
                  <a:rPr kumimoji="1" lang="ja-JP" altLang="en-US" sz="1200" dirty="0">
                    <a:latin typeface="メイリオ" panose="020B0604030504040204" pitchFamily="50" charset="-128"/>
                    <a:ea typeface="メイリオ" panose="020B0604030504040204" pitchFamily="50" charset="-128"/>
                  </a:rPr>
                  <a:t>、再エネ電力メニューを契約したいと思いましたか（</a:t>
                </a:r>
                <a:r>
                  <a:rPr kumimoji="1" lang="en-US" altLang="ja-JP" sz="1200" dirty="0">
                    <a:latin typeface="メイリオ" panose="020B0604030504040204" pitchFamily="50" charset="-128"/>
                    <a:ea typeface="メイリオ" panose="020B0604030504040204" pitchFamily="50" charset="-128"/>
                  </a:rPr>
                  <a:t>1</a:t>
                </a:r>
                <a:r>
                  <a:rPr kumimoji="1" lang="ja-JP" altLang="en-US" sz="1200" dirty="0">
                    <a:latin typeface="メイリオ" panose="020B0604030504040204" pitchFamily="50" charset="-128"/>
                    <a:ea typeface="メイリオ" panose="020B0604030504040204" pitchFamily="50" charset="-128"/>
                  </a:rPr>
                  <a:t>つ回答）。</a:t>
                </a:r>
              </a:p>
            </p:txBody>
          </p:sp>
        </p:grpSp>
        <p:sp>
          <p:nvSpPr>
            <p:cNvPr id="75" name="テキスト ボックス 74">
              <a:extLst>
                <a:ext uri="{FF2B5EF4-FFF2-40B4-BE49-F238E27FC236}">
                  <a16:creationId xmlns:a16="http://schemas.microsoft.com/office/drawing/2014/main" id="{9BBCC22C-EF51-4114-8CCE-6D5BA6CB93BD}"/>
                </a:ext>
              </a:extLst>
            </p:cNvPr>
            <p:cNvSpPr txBox="1"/>
            <p:nvPr/>
          </p:nvSpPr>
          <p:spPr>
            <a:xfrm>
              <a:off x="278999" y="3068626"/>
              <a:ext cx="6300000" cy="991883"/>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再エネ電力メニューを契約したい</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再エネ電力メニューに興味があり、契約を検討したい</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再エネ電力メニューに興味はあるが、契約対象には入らない</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再エネ電力メニューに興味が無い</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再エネ電力メニューを契約できない（地域に再エネ電力メニューを提供する電力会社がない等）</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わからない</a:t>
              </a:r>
            </a:p>
          </p:txBody>
        </p:sp>
      </p:grpSp>
      <p:grpSp>
        <p:nvGrpSpPr>
          <p:cNvPr id="15" name="グループ化 14">
            <a:extLst>
              <a:ext uri="{FF2B5EF4-FFF2-40B4-BE49-F238E27FC236}">
                <a16:creationId xmlns:a16="http://schemas.microsoft.com/office/drawing/2014/main" id="{EDCEFD3F-41B4-46FE-A7AC-3CB94441969C}"/>
              </a:ext>
            </a:extLst>
          </p:cNvPr>
          <p:cNvGrpSpPr/>
          <p:nvPr/>
        </p:nvGrpSpPr>
        <p:grpSpPr>
          <a:xfrm>
            <a:off x="278999" y="1501533"/>
            <a:ext cx="6390001" cy="596678"/>
            <a:chOff x="278999" y="1628454"/>
            <a:chExt cx="6390001" cy="596678"/>
          </a:xfrm>
        </p:grpSpPr>
        <p:sp>
          <p:nvSpPr>
            <p:cNvPr id="5" name="角丸四角形 4"/>
            <p:cNvSpPr/>
            <p:nvPr/>
          </p:nvSpPr>
          <p:spPr bwMode="gray">
            <a:xfrm>
              <a:off x="279000" y="1628454"/>
              <a:ext cx="6300000" cy="252000"/>
            </a:xfrm>
            <a:prstGeom prst="roundRect">
              <a:avLst/>
            </a:prstGeom>
            <a:solidFill>
              <a:srgbClr val="F7AC1D"/>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en-US" altLang="ja-JP" sz="1400" b="1" dirty="0">
                  <a:solidFill>
                    <a:schemeClr val="bg1"/>
                  </a:solidFill>
                  <a:latin typeface="メイリオ" panose="020B0604030504040204" pitchFamily="50" charset="-128"/>
                  <a:ea typeface="メイリオ" panose="020B0604030504040204" pitchFamily="50" charset="-128"/>
                </a:rPr>
                <a:t>1</a:t>
              </a:r>
              <a:r>
                <a:rPr kumimoji="1" lang="ja-JP" altLang="en-US" sz="1400" b="1" dirty="0">
                  <a:solidFill>
                    <a:schemeClr val="bg1"/>
                  </a:solidFill>
                  <a:latin typeface="メイリオ" panose="020B0604030504040204" pitchFamily="50" charset="-128"/>
                  <a:ea typeface="メイリオ" panose="020B0604030504040204" pitchFamily="50" charset="-128"/>
                </a:rPr>
                <a:t>．あなたご自身について</a:t>
              </a:r>
            </a:p>
          </p:txBody>
        </p:sp>
        <p:sp>
          <p:nvSpPr>
            <p:cNvPr id="80" name="テキスト ボックス 79">
              <a:extLst>
                <a:ext uri="{FF2B5EF4-FFF2-40B4-BE49-F238E27FC236}">
                  <a16:creationId xmlns:a16="http://schemas.microsoft.com/office/drawing/2014/main" id="{CEA08E32-7D74-4E4D-BBBA-82FB2DD6600C}"/>
                </a:ext>
              </a:extLst>
            </p:cNvPr>
            <p:cNvSpPr txBox="1"/>
            <p:nvPr/>
          </p:nvSpPr>
          <p:spPr>
            <a:xfrm>
              <a:off x="278999" y="1911227"/>
              <a:ext cx="6390001" cy="313905"/>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1050" dirty="0">
                  <a:latin typeface="メイリオ" panose="020B0604030504040204" pitchFamily="50" charset="-128"/>
                  <a:ea typeface="メイリオ" panose="020B0604030504040204" pitchFamily="50" charset="-128"/>
                </a:rPr>
                <a:t>性別　	□ 男性　□ 女性　□ その他</a:t>
              </a: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年齢　	□ </a:t>
              </a:r>
              <a:r>
                <a:rPr kumimoji="1" lang="en-US" altLang="ja-JP" sz="1050" dirty="0">
                  <a:latin typeface="メイリオ" panose="020B0604030504040204" pitchFamily="50" charset="-128"/>
                  <a:ea typeface="メイリオ" panose="020B0604030504040204" pitchFamily="50" charset="-128"/>
                </a:rPr>
                <a:t>10</a:t>
              </a:r>
              <a:r>
                <a:rPr kumimoji="1" lang="ja-JP" altLang="en-US" sz="1050" dirty="0">
                  <a:latin typeface="メイリオ" panose="020B0604030504040204" pitchFamily="50" charset="-128"/>
                  <a:ea typeface="メイリオ" panose="020B0604030504040204" pitchFamily="50" charset="-128"/>
                </a:rPr>
                <a:t>代以下　□ </a:t>
              </a:r>
              <a:r>
                <a:rPr kumimoji="1" lang="en-US" altLang="ja-JP" sz="1050" dirty="0">
                  <a:latin typeface="メイリオ" panose="020B0604030504040204" pitchFamily="50" charset="-128"/>
                  <a:ea typeface="メイリオ" panose="020B0604030504040204" pitchFamily="50" charset="-128"/>
                </a:rPr>
                <a:t>20</a:t>
              </a:r>
              <a:r>
                <a:rPr kumimoji="1" lang="ja-JP" altLang="en-US" sz="1050" dirty="0">
                  <a:latin typeface="メイリオ" panose="020B0604030504040204" pitchFamily="50" charset="-128"/>
                  <a:ea typeface="メイリオ" panose="020B0604030504040204" pitchFamily="50" charset="-128"/>
                </a:rPr>
                <a:t>代　□ </a:t>
              </a:r>
              <a:r>
                <a:rPr kumimoji="1" lang="en-US" altLang="ja-JP" sz="1050" dirty="0">
                  <a:latin typeface="メイリオ" panose="020B0604030504040204" pitchFamily="50" charset="-128"/>
                  <a:ea typeface="メイリオ" panose="020B0604030504040204" pitchFamily="50" charset="-128"/>
                </a:rPr>
                <a:t>30</a:t>
              </a:r>
              <a:r>
                <a:rPr kumimoji="1" lang="ja-JP" altLang="en-US" sz="1050" dirty="0">
                  <a:latin typeface="メイリオ" panose="020B0604030504040204" pitchFamily="50" charset="-128"/>
                  <a:ea typeface="メイリオ" panose="020B0604030504040204" pitchFamily="50" charset="-128"/>
                </a:rPr>
                <a:t>代　□ </a:t>
              </a:r>
              <a:r>
                <a:rPr kumimoji="1" lang="en-US" altLang="ja-JP" sz="1050" dirty="0">
                  <a:latin typeface="メイリオ" panose="020B0604030504040204" pitchFamily="50" charset="-128"/>
                  <a:ea typeface="メイリオ" panose="020B0604030504040204" pitchFamily="50" charset="-128"/>
                </a:rPr>
                <a:t>40</a:t>
              </a:r>
              <a:r>
                <a:rPr kumimoji="1" lang="ja-JP" altLang="en-US" sz="1050" dirty="0">
                  <a:latin typeface="メイリオ" panose="020B0604030504040204" pitchFamily="50" charset="-128"/>
                  <a:ea typeface="メイリオ" panose="020B0604030504040204" pitchFamily="50" charset="-128"/>
                </a:rPr>
                <a:t>代　□ </a:t>
              </a:r>
              <a:r>
                <a:rPr kumimoji="1" lang="en-US" altLang="ja-JP" sz="1050" dirty="0">
                  <a:latin typeface="メイリオ" panose="020B0604030504040204" pitchFamily="50" charset="-128"/>
                  <a:ea typeface="メイリオ" panose="020B0604030504040204" pitchFamily="50" charset="-128"/>
                </a:rPr>
                <a:t>50</a:t>
              </a:r>
              <a:r>
                <a:rPr kumimoji="1" lang="ja-JP" altLang="en-US" sz="1050" dirty="0">
                  <a:latin typeface="メイリオ" panose="020B0604030504040204" pitchFamily="50" charset="-128"/>
                  <a:ea typeface="メイリオ" panose="020B0604030504040204" pitchFamily="50" charset="-128"/>
                </a:rPr>
                <a:t>代　□ </a:t>
              </a:r>
              <a:r>
                <a:rPr kumimoji="1" lang="en-US" altLang="ja-JP" sz="1050" dirty="0">
                  <a:latin typeface="メイリオ" panose="020B0604030504040204" pitchFamily="50" charset="-128"/>
                  <a:ea typeface="メイリオ" panose="020B0604030504040204" pitchFamily="50" charset="-128"/>
                </a:rPr>
                <a:t>60</a:t>
              </a:r>
              <a:r>
                <a:rPr kumimoji="1" lang="ja-JP" altLang="en-US" sz="1050" dirty="0">
                  <a:latin typeface="メイリオ" panose="020B0604030504040204" pitchFamily="50" charset="-128"/>
                  <a:ea typeface="メイリオ" panose="020B0604030504040204" pitchFamily="50" charset="-128"/>
                </a:rPr>
                <a:t>代　□ </a:t>
              </a:r>
              <a:r>
                <a:rPr kumimoji="1" lang="en-US" altLang="ja-JP" sz="1050" dirty="0">
                  <a:latin typeface="メイリオ" panose="020B0604030504040204" pitchFamily="50" charset="-128"/>
                  <a:ea typeface="メイリオ" panose="020B0604030504040204" pitchFamily="50" charset="-128"/>
                </a:rPr>
                <a:t>70</a:t>
              </a:r>
              <a:r>
                <a:rPr kumimoji="1" lang="ja-JP" altLang="en-US" sz="1050" dirty="0">
                  <a:latin typeface="メイリオ" panose="020B0604030504040204" pitchFamily="50" charset="-128"/>
                  <a:ea typeface="メイリオ" panose="020B0604030504040204" pitchFamily="50" charset="-128"/>
                </a:rPr>
                <a:t>代以上</a:t>
              </a:r>
            </a:p>
            <a:p>
              <a:pPr>
                <a:spcBef>
                  <a:spcPts val="0"/>
                </a:spcBef>
                <a:buSzPct val="100000"/>
              </a:pPr>
              <a:endParaRPr kumimoji="1" lang="ja-JP" altLang="en-US" sz="1050" dirty="0">
                <a:latin typeface="メイリオ" panose="020B0604030504040204" pitchFamily="50" charset="-128"/>
                <a:ea typeface="メイリオ" panose="020B0604030504040204" pitchFamily="50" charset="-128"/>
              </a:endParaRPr>
            </a:p>
          </p:txBody>
        </p:sp>
      </p:grpSp>
      <p:grpSp>
        <p:nvGrpSpPr>
          <p:cNvPr id="81" name="グループ化 80">
            <a:extLst>
              <a:ext uri="{FF2B5EF4-FFF2-40B4-BE49-F238E27FC236}">
                <a16:creationId xmlns:a16="http://schemas.microsoft.com/office/drawing/2014/main" id="{FB7067BD-E6FC-4781-A3B9-551F102C2505}"/>
              </a:ext>
            </a:extLst>
          </p:cNvPr>
          <p:cNvGrpSpPr/>
          <p:nvPr/>
        </p:nvGrpSpPr>
        <p:grpSpPr>
          <a:xfrm>
            <a:off x="277941" y="8883574"/>
            <a:ext cx="6301059" cy="951182"/>
            <a:chOff x="277941" y="8883574"/>
            <a:chExt cx="6301059" cy="951182"/>
          </a:xfrm>
        </p:grpSpPr>
        <p:grpSp>
          <p:nvGrpSpPr>
            <p:cNvPr id="82" name="グループ化 81">
              <a:extLst>
                <a:ext uri="{FF2B5EF4-FFF2-40B4-BE49-F238E27FC236}">
                  <a16:creationId xmlns:a16="http://schemas.microsoft.com/office/drawing/2014/main" id="{496F5DA4-3F78-4F58-B43F-7F6352B6C01F}"/>
                </a:ext>
              </a:extLst>
            </p:cNvPr>
            <p:cNvGrpSpPr/>
            <p:nvPr/>
          </p:nvGrpSpPr>
          <p:grpSpPr>
            <a:xfrm>
              <a:off x="277941" y="8883574"/>
              <a:ext cx="6301059" cy="904497"/>
              <a:chOff x="277941" y="8883574"/>
              <a:chExt cx="6301059" cy="904497"/>
            </a:xfrm>
          </p:grpSpPr>
          <p:sp>
            <p:nvSpPr>
              <p:cNvPr id="84" name="正方形/長方形 83">
                <a:extLst>
                  <a:ext uri="{FF2B5EF4-FFF2-40B4-BE49-F238E27FC236}">
                    <a16:creationId xmlns:a16="http://schemas.microsoft.com/office/drawing/2014/main" id="{61372090-829C-4D6C-ADC0-71D6BBC641DF}"/>
                  </a:ext>
                </a:extLst>
              </p:cNvPr>
              <p:cNvSpPr/>
              <p:nvPr/>
            </p:nvSpPr>
            <p:spPr bwMode="gray">
              <a:xfrm>
                <a:off x="277941" y="8883574"/>
                <a:ext cx="6300000" cy="711361"/>
              </a:xfrm>
              <a:prstGeom prst="rect">
                <a:avLst/>
              </a:prstGeom>
              <a:solidFill>
                <a:schemeClr val="bg1">
                  <a:lumMod val="85000"/>
                </a:schemeClr>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tabLst>
                    <a:tab pos="144000" algn="l"/>
                  </a:tabLst>
                </a:pPr>
                <a:r>
                  <a:rPr kumimoji="1" lang="en-US" altLang="ja-JP" sz="600" dirty="0">
                    <a:ea typeface="メイリオ" panose="020B0604030504040204" pitchFamily="50" charset="-128"/>
                  </a:rPr>
                  <a:t>*1: 	</a:t>
                </a:r>
                <a:r>
                  <a:rPr kumimoji="1" lang="ja-JP" altLang="en-US" sz="600" dirty="0">
                    <a:ea typeface="メイリオ" panose="020B0604030504040204" pitchFamily="50" charset="-128"/>
                  </a:rPr>
                  <a:t>地球温暖化防止にかかる普及啓発活動の改善のため、後日、簡単な</a:t>
                </a:r>
                <a:r>
                  <a:rPr kumimoji="1" lang="en-US" altLang="ja-JP" sz="600" dirty="0">
                    <a:ea typeface="メイリオ" panose="020B0604030504040204" pitchFamily="50" charset="-128"/>
                  </a:rPr>
                  <a:t>WEB</a:t>
                </a:r>
                <a:r>
                  <a:rPr kumimoji="1" lang="ja-JP" altLang="en-US" sz="600" dirty="0">
                    <a:ea typeface="メイリオ" panose="020B0604030504040204" pitchFamily="50" charset="-128"/>
                  </a:rPr>
                  <a:t>アンケートを実施する予定です。ご理解・ご協力をいただけます場合には、アンケートをお送りする</a:t>
                </a:r>
                <a:br>
                  <a:rPr kumimoji="1" lang="en-US" altLang="ja-JP" sz="600" dirty="0">
                    <a:ea typeface="メイリオ" panose="020B0604030504040204" pitchFamily="50" charset="-128"/>
                  </a:rPr>
                </a:b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メールアドレスを上の欄にご記入ください。本</a:t>
                </a:r>
                <a:r>
                  <a:rPr kumimoji="1" lang="en-US" altLang="ja-JP" sz="600" dirty="0">
                    <a:ea typeface="メイリオ" panose="020B0604030504040204" pitchFamily="50" charset="-128"/>
                  </a:rPr>
                  <a:t>WEB</a:t>
                </a:r>
                <a:r>
                  <a:rPr kumimoji="1" lang="ja-JP" altLang="en-US" sz="600" dirty="0">
                    <a:ea typeface="メイリオ" panose="020B0604030504040204" pitchFamily="50" charset="-128"/>
                  </a:rPr>
                  <a:t>アンケートは、環境省事業の一環として、「脱炭素ライフスタイル推進事業の高度化検討等委託業務」受託者が実施します。</a:t>
                </a:r>
                <a:endParaRPr kumimoji="1" lang="en-US" altLang="ja-JP" sz="600" dirty="0">
                  <a:ea typeface="メイリオ" panose="020B0604030504040204" pitchFamily="50" charset="-128"/>
                </a:endParaRPr>
              </a:p>
              <a:p>
                <a:pPr>
                  <a:spcBef>
                    <a:spcPts val="300"/>
                  </a:spcBef>
                  <a:buFont typeface="Wingdings 2" pitchFamily="18" charset="2"/>
                  <a:buNone/>
                  <a:tabLst>
                    <a:tab pos="87313" algn="l"/>
                  </a:tabLst>
                </a:pPr>
                <a:r>
                  <a:rPr kumimoji="1" lang="ja-JP" altLang="en-US" sz="600" dirty="0">
                    <a:ea typeface="メイリオ" panose="020B0604030504040204" pitchFamily="50" charset="-128"/>
                  </a:rPr>
                  <a:t>〇</a:t>
                </a: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迷惑メール防止機能により、</a:t>
                </a:r>
                <a:r>
                  <a:rPr kumimoji="1" lang="en-US" altLang="ja-JP" sz="600" dirty="0">
                    <a:ea typeface="メイリオ" panose="020B0604030504040204" pitchFamily="50" charset="-128"/>
                  </a:rPr>
                  <a:t>WEB</a:t>
                </a:r>
                <a:r>
                  <a:rPr kumimoji="1" lang="ja-JP" altLang="en-US" sz="600" dirty="0">
                    <a:ea typeface="メイリオ" panose="020B0604030504040204" pitchFamily="50" charset="-128"/>
                  </a:rPr>
                  <a:t>アンケートメールが 迷惑メールフォルダやゴミ箱に自動的に振り分けられている可能性があります。一度ご確認頂きますようお願いいたします。</a:t>
                </a:r>
                <a:br>
                  <a:rPr kumimoji="1" lang="en-US" altLang="ja-JP" sz="600" dirty="0">
                    <a:ea typeface="メイリオ" panose="020B0604030504040204" pitchFamily="50" charset="-128"/>
                  </a:rPr>
                </a:b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ご記入いただいたメールアドレス等の個人情報は</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「脱炭素ライフスタイル推進事業の高度化検討等委託業務」において統計･分析処理され</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個別の内容が公表等されることはあり</a:t>
                </a:r>
                <a:br>
                  <a:rPr kumimoji="1" lang="en-US" altLang="ja-JP" sz="600" dirty="0">
                    <a:ea typeface="メイリオ" panose="020B0604030504040204" pitchFamily="50" charset="-128"/>
                  </a:rPr>
                </a:b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ません。また</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個人情報に該当する情報は</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当該業務遂行の目的のみのために利用し</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委託元である環境省</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受託者以外の第三者に開示せず</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厳重に管理します。</a:t>
                </a:r>
                <a:endParaRPr kumimoji="1" lang="en-US" altLang="ja-JP" sz="600" dirty="0">
                  <a:ea typeface="メイリオ" panose="020B0604030504040204" pitchFamily="50" charset="-128"/>
                </a:endParaRPr>
              </a:p>
            </p:txBody>
          </p:sp>
          <p:sp>
            <p:nvSpPr>
              <p:cNvPr id="85" name="テキスト ボックス 84">
                <a:extLst>
                  <a:ext uri="{FF2B5EF4-FFF2-40B4-BE49-F238E27FC236}">
                    <a16:creationId xmlns:a16="http://schemas.microsoft.com/office/drawing/2014/main" id="{40F39E3D-654B-4BC6-83E2-7C824C107C68}"/>
                  </a:ext>
                </a:extLst>
              </p:cNvPr>
              <p:cNvSpPr txBox="1"/>
              <p:nvPr/>
            </p:nvSpPr>
            <p:spPr>
              <a:xfrm>
                <a:off x="279000" y="9608071"/>
                <a:ext cx="6300000" cy="180000"/>
              </a:xfrm>
              <a:prstGeom prst="rect">
                <a:avLst/>
              </a:prstGeom>
              <a:noFill/>
            </p:spPr>
            <p:txBody>
              <a:bodyPr wrap="square" lIns="36000" tIns="36000" rIns="36000" bIns="36000" rtlCol="0" anchor="t" anchorCtr="0">
                <a:noAutofit/>
              </a:bodyPr>
              <a:lstStyle/>
              <a:p>
                <a:pPr algn="ctr">
                  <a:spcBef>
                    <a:spcPts val="0"/>
                  </a:spcBef>
                  <a:buSzPct val="100000"/>
                </a:pPr>
                <a:r>
                  <a:rPr kumimoji="1" lang="ja-JP" altLang="en-US" sz="1000" dirty="0">
                    <a:latin typeface="メイリオ" panose="020B0604030504040204" pitchFamily="50" charset="-128"/>
                    <a:ea typeface="メイリオ" panose="020B0604030504040204" pitchFamily="50" charset="-128"/>
                  </a:rPr>
                  <a:t>環境省</a:t>
                </a:r>
              </a:p>
            </p:txBody>
          </p:sp>
        </p:grpSp>
        <p:sp>
          <p:nvSpPr>
            <p:cNvPr id="83" name="テキスト ボックス 82">
              <a:extLst>
                <a:ext uri="{FF2B5EF4-FFF2-40B4-BE49-F238E27FC236}">
                  <a16:creationId xmlns:a16="http://schemas.microsoft.com/office/drawing/2014/main" id="{FD7F6DDC-A1DB-4AAE-B285-371EBE803604}"/>
                </a:ext>
              </a:extLst>
            </p:cNvPr>
            <p:cNvSpPr txBox="1"/>
            <p:nvPr/>
          </p:nvSpPr>
          <p:spPr>
            <a:xfrm>
              <a:off x="278470" y="9608165"/>
              <a:ext cx="6300000" cy="226591"/>
            </a:xfrm>
            <a:prstGeom prst="rect">
              <a:avLst/>
            </a:prstGeom>
            <a:noFill/>
          </p:spPr>
          <p:txBody>
            <a:bodyPr wrap="square" lIns="36000" tIns="36000" rIns="36000" bIns="36000" rtlCol="0" anchor="t" anchorCtr="0">
              <a:noAutofit/>
            </a:bodyPr>
            <a:lstStyle/>
            <a:p>
              <a:pPr algn="r">
                <a:spcBef>
                  <a:spcPts val="0"/>
                </a:spcBef>
                <a:buSzPct val="100000"/>
              </a:pPr>
              <a:r>
                <a:rPr kumimoji="1" lang="ja-JP" altLang="en-US" sz="1100" dirty="0">
                  <a:latin typeface="メイリオ" panose="020B0604030504040204" pitchFamily="50" charset="-128"/>
                  <a:ea typeface="メイリオ" panose="020B0604030504040204" pitchFamily="50" charset="-128"/>
                </a:rPr>
                <a:t>★ご協力ありがとうございました。</a:t>
              </a:r>
            </a:p>
          </p:txBody>
        </p:sp>
      </p:grpSp>
      <p:sp>
        <p:nvSpPr>
          <p:cNvPr id="41" name="テキスト ボックス 40">
            <a:extLst>
              <a:ext uri="{FF2B5EF4-FFF2-40B4-BE49-F238E27FC236}">
                <a16:creationId xmlns:a16="http://schemas.microsoft.com/office/drawing/2014/main" id="{BC18104A-9145-4B40-BE7D-FE32BF2C1ADB}"/>
              </a:ext>
            </a:extLst>
          </p:cNvPr>
          <p:cNvSpPr txBox="1"/>
          <p:nvPr/>
        </p:nvSpPr>
        <p:spPr>
          <a:xfrm>
            <a:off x="4417941" y="2388363"/>
            <a:ext cx="2169397" cy="130109"/>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en-US" altLang="ja-JP" sz="860" dirty="0">
                <a:latin typeface="メイリオ" panose="020B0604030504040204" pitchFamily="50" charset="-128"/>
                <a:ea typeface="メイリオ" panose="020B0604030504040204" pitchFamily="50" charset="-128"/>
              </a:rPr>
              <a:t>Q2</a:t>
            </a:r>
            <a:r>
              <a:rPr kumimoji="1" lang="ja-JP" altLang="en-US" sz="860" dirty="0">
                <a:latin typeface="メイリオ" panose="020B0604030504040204" pitchFamily="50" charset="-128"/>
                <a:ea typeface="メイリオ" panose="020B0604030504040204" pitchFamily="50" charset="-128"/>
              </a:rPr>
              <a:t>で「すでに再エネ電力メニューを契約</a:t>
            </a:r>
            <a:endParaRPr kumimoji="1" lang="en-US" altLang="ja-JP" sz="860" dirty="0">
              <a:latin typeface="メイリオ" panose="020B0604030504040204" pitchFamily="50" charset="-128"/>
              <a:ea typeface="メイリオ" panose="020B0604030504040204" pitchFamily="50" charset="-128"/>
            </a:endParaRPr>
          </a:p>
          <a:p>
            <a:pPr>
              <a:spcBef>
                <a:spcPts val="0"/>
              </a:spcBef>
              <a:buSzPct val="100000"/>
              <a:tabLst>
                <a:tab pos="182563" algn="l"/>
              </a:tabLst>
            </a:pPr>
            <a:r>
              <a:rPr kumimoji="1" lang="ja-JP" altLang="en-US" sz="860" dirty="0">
                <a:latin typeface="メイリオ" panose="020B0604030504040204" pitchFamily="50" charset="-128"/>
                <a:ea typeface="メイリオ" panose="020B0604030504040204" pitchFamily="50" charset="-128"/>
              </a:rPr>
              <a:t>している」を選択された方にお尋ねします。</a:t>
            </a:r>
            <a:endParaRPr kumimoji="1" lang="en-US" altLang="ja-JP" sz="860" dirty="0">
              <a:latin typeface="メイリオ" panose="020B0604030504040204" pitchFamily="50" charset="-128"/>
              <a:ea typeface="メイリオ" panose="020B0604030504040204" pitchFamily="50" charset="-128"/>
            </a:endParaRPr>
          </a:p>
        </p:txBody>
      </p:sp>
      <p:sp>
        <p:nvSpPr>
          <p:cNvPr id="50" name="テキスト ボックス 49">
            <a:extLst>
              <a:ext uri="{FF2B5EF4-FFF2-40B4-BE49-F238E27FC236}">
                <a16:creationId xmlns:a16="http://schemas.microsoft.com/office/drawing/2014/main" id="{4B99540D-51DC-40AF-AC56-D4D3B69E1849}"/>
              </a:ext>
            </a:extLst>
          </p:cNvPr>
          <p:cNvSpPr txBox="1"/>
          <p:nvPr/>
        </p:nvSpPr>
        <p:spPr>
          <a:xfrm>
            <a:off x="3789041" y="3854777"/>
            <a:ext cx="468052" cy="184049"/>
          </a:xfrm>
          <a:prstGeom prst="rect">
            <a:avLst/>
          </a:prstGeom>
          <a:noFill/>
        </p:spPr>
        <p:txBody>
          <a:bodyPr wrap="square" lIns="36000" tIns="36000" rIns="36000" bIns="36000" rtlCol="0" anchor="t" anchorCtr="0">
            <a:noAutofit/>
          </a:bodyPr>
          <a:lstStyle/>
          <a:p>
            <a:pPr>
              <a:spcBef>
                <a:spcPts val="0"/>
              </a:spcBef>
              <a:buSzPct val="100000"/>
            </a:pPr>
            <a:r>
              <a:rPr kumimoji="1" lang="en-US" altLang="ja-JP" sz="1050" dirty="0">
                <a:latin typeface="メイリオ" panose="020B0604030504040204" pitchFamily="50" charset="-128"/>
                <a:ea typeface="メイリオ" panose="020B0604030504040204" pitchFamily="50" charset="-128"/>
              </a:rPr>
              <a:t>Q3</a:t>
            </a:r>
            <a:r>
              <a:rPr kumimoji="1" lang="ja-JP" altLang="en-US" sz="1050" dirty="0">
                <a:latin typeface="メイリオ" panose="020B0604030504040204" pitchFamily="50" charset="-128"/>
                <a:ea typeface="メイリオ" panose="020B0604030504040204" pitchFamily="50" charset="-128"/>
              </a:rPr>
              <a:t>へ</a:t>
            </a:r>
            <a:endParaRPr kumimoji="1" lang="en-US" altLang="ja-JP" sz="1050" dirty="0">
              <a:latin typeface="メイリオ" panose="020B0604030504040204" pitchFamily="50" charset="-128"/>
              <a:ea typeface="メイリオ" panose="020B0604030504040204" pitchFamily="50" charset="-128"/>
            </a:endParaRPr>
          </a:p>
        </p:txBody>
      </p:sp>
      <p:cxnSp>
        <p:nvCxnSpPr>
          <p:cNvPr id="19" name="コネクタ: カギ線 18">
            <a:extLst>
              <a:ext uri="{FF2B5EF4-FFF2-40B4-BE49-F238E27FC236}">
                <a16:creationId xmlns:a16="http://schemas.microsoft.com/office/drawing/2014/main" id="{E9D46415-8BB7-4699-B49D-BEA94041B1C6}"/>
              </a:ext>
            </a:extLst>
          </p:cNvPr>
          <p:cNvCxnSpPr>
            <a:cxnSpLocks/>
          </p:cNvCxnSpPr>
          <p:nvPr/>
        </p:nvCxnSpPr>
        <p:spPr>
          <a:xfrm rot="16200000" flipH="1">
            <a:off x="2900424" y="3614306"/>
            <a:ext cx="918441" cy="859521"/>
          </a:xfrm>
          <a:prstGeom prst="bentConnector3">
            <a:avLst>
              <a:gd name="adj1" fmla="val 963"/>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FED01899-1823-401D-AB9D-9B37A9B401B8}"/>
              </a:ext>
            </a:extLst>
          </p:cNvPr>
          <p:cNvCxnSpPr/>
          <p:nvPr/>
        </p:nvCxnSpPr>
        <p:spPr>
          <a:xfrm>
            <a:off x="2960948" y="3728864"/>
            <a:ext cx="8280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5554ADEB-37EE-4091-8E97-73BCE5F8AC99}"/>
              </a:ext>
            </a:extLst>
          </p:cNvPr>
          <p:cNvCxnSpPr>
            <a:cxnSpLocks/>
          </p:cNvCxnSpPr>
          <p:nvPr/>
        </p:nvCxnSpPr>
        <p:spPr>
          <a:xfrm>
            <a:off x="1520788" y="3890882"/>
            <a:ext cx="226825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E4A361E2-58ED-40AF-B80C-E5FADC734617}"/>
              </a:ext>
            </a:extLst>
          </p:cNvPr>
          <p:cNvCxnSpPr>
            <a:cxnSpLocks/>
          </p:cNvCxnSpPr>
          <p:nvPr/>
        </p:nvCxnSpPr>
        <p:spPr>
          <a:xfrm>
            <a:off x="3104964" y="4052900"/>
            <a:ext cx="68407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4F44729D-D6C2-42AE-A93C-9AAD4B784508}"/>
              </a:ext>
            </a:extLst>
          </p:cNvPr>
          <p:cNvCxnSpPr>
            <a:cxnSpLocks/>
          </p:cNvCxnSpPr>
          <p:nvPr/>
        </p:nvCxnSpPr>
        <p:spPr>
          <a:xfrm>
            <a:off x="3717032" y="4214918"/>
            <a:ext cx="720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37778995-05C4-42B5-A441-86964F9A646C}"/>
              </a:ext>
            </a:extLst>
          </p:cNvPr>
          <p:cNvCxnSpPr>
            <a:cxnSpLocks/>
          </p:cNvCxnSpPr>
          <p:nvPr/>
        </p:nvCxnSpPr>
        <p:spPr>
          <a:xfrm>
            <a:off x="1232756" y="4376936"/>
            <a:ext cx="255628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6" name="テキスト ボックス 75">
            <a:extLst>
              <a:ext uri="{FF2B5EF4-FFF2-40B4-BE49-F238E27FC236}">
                <a16:creationId xmlns:a16="http://schemas.microsoft.com/office/drawing/2014/main" id="{B83A7F5B-836A-4E2C-BE2D-0975366C8736}"/>
              </a:ext>
            </a:extLst>
          </p:cNvPr>
          <p:cNvSpPr txBox="1"/>
          <p:nvPr/>
        </p:nvSpPr>
        <p:spPr>
          <a:xfrm>
            <a:off x="3789040" y="3320145"/>
            <a:ext cx="576871" cy="141668"/>
          </a:xfrm>
          <a:prstGeom prst="rect">
            <a:avLst/>
          </a:prstGeom>
          <a:noFill/>
        </p:spPr>
        <p:txBody>
          <a:bodyPr wrap="square" lIns="36000" tIns="36000" rIns="36000" bIns="36000" rtlCol="0" anchor="t" anchorCtr="0">
            <a:noAutofit/>
          </a:bodyPr>
          <a:lstStyle/>
          <a:p>
            <a:pPr>
              <a:spcBef>
                <a:spcPts val="0"/>
              </a:spcBef>
              <a:buSzPct val="100000"/>
            </a:pPr>
            <a:r>
              <a:rPr kumimoji="1" lang="en-US" altLang="ja-JP" sz="1050" dirty="0">
                <a:latin typeface="メイリオ" panose="020B0604030504040204" pitchFamily="50" charset="-128"/>
                <a:ea typeface="メイリオ" panose="020B0604030504040204" pitchFamily="50" charset="-128"/>
              </a:rPr>
              <a:t>Q2-1</a:t>
            </a:r>
            <a:r>
              <a:rPr kumimoji="1" lang="ja-JP" altLang="en-US" sz="1050" dirty="0">
                <a:latin typeface="メイリオ" panose="020B0604030504040204" pitchFamily="50" charset="-128"/>
                <a:ea typeface="メイリオ" panose="020B0604030504040204" pitchFamily="50" charset="-128"/>
              </a:rPr>
              <a:t>へ</a:t>
            </a:r>
            <a:endParaRPr kumimoji="1" lang="en-US" altLang="ja-JP" sz="1050" dirty="0">
              <a:latin typeface="メイリオ" panose="020B0604030504040204" pitchFamily="50" charset="-128"/>
              <a:ea typeface="メイリオ" panose="020B0604030504040204" pitchFamily="50" charset="-128"/>
            </a:endParaRPr>
          </a:p>
        </p:txBody>
      </p:sp>
      <p:cxnSp>
        <p:nvCxnSpPr>
          <p:cNvPr id="32" name="直線矢印コネクタ 31">
            <a:extLst>
              <a:ext uri="{FF2B5EF4-FFF2-40B4-BE49-F238E27FC236}">
                <a16:creationId xmlns:a16="http://schemas.microsoft.com/office/drawing/2014/main" id="{4C635EB9-EF1D-4FAB-82C5-BCFCA224757F}"/>
              </a:ext>
            </a:extLst>
          </p:cNvPr>
          <p:cNvCxnSpPr/>
          <p:nvPr/>
        </p:nvCxnSpPr>
        <p:spPr>
          <a:xfrm>
            <a:off x="3104964" y="3400731"/>
            <a:ext cx="684076"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6" name="コネクタ: カギ線 85">
            <a:extLst>
              <a:ext uri="{FF2B5EF4-FFF2-40B4-BE49-F238E27FC236}">
                <a16:creationId xmlns:a16="http://schemas.microsoft.com/office/drawing/2014/main" id="{C0E72F11-5641-4657-B53E-CDF485A7A81F}"/>
              </a:ext>
            </a:extLst>
          </p:cNvPr>
          <p:cNvCxnSpPr>
            <a:cxnSpLocks/>
          </p:cNvCxnSpPr>
          <p:nvPr/>
        </p:nvCxnSpPr>
        <p:spPr>
          <a:xfrm rot="16200000" flipH="1">
            <a:off x="5091411" y="4618638"/>
            <a:ext cx="2613722" cy="177905"/>
          </a:xfrm>
          <a:prstGeom prst="bentConnector3">
            <a:avLst>
              <a:gd name="adj1" fmla="val 134"/>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01319130-4297-4BC9-A673-DBBDAA7678E5}"/>
              </a:ext>
            </a:extLst>
          </p:cNvPr>
          <p:cNvCxnSpPr>
            <a:cxnSpLocks/>
          </p:cNvCxnSpPr>
          <p:nvPr/>
        </p:nvCxnSpPr>
        <p:spPr>
          <a:xfrm flipV="1">
            <a:off x="5247342" y="3880955"/>
            <a:ext cx="1242000" cy="992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8" name="テキスト ボックス 87">
            <a:extLst>
              <a:ext uri="{FF2B5EF4-FFF2-40B4-BE49-F238E27FC236}">
                <a16:creationId xmlns:a16="http://schemas.microsoft.com/office/drawing/2014/main" id="{ABCD70F3-2F6D-408C-972D-A91C8446BEF0}"/>
              </a:ext>
            </a:extLst>
          </p:cNvPr>
          <p:cNvSpPr txBox="1"/>
          <p:nvPr/>
        </p:nvSpPr>
        <p:spPr>
          <a:xfrm>
            <a:off x="6075293" y="4122893"/>
            <a:ext cx="468052" cy="184049"/>
          </a:xfrm>
          <a:prstGeom prst="rect">
            <a:avLst/>
          </a:prstGeom>
          <a:noFill/>
        </p:spPr>
        <p:txBody>
          <a:bodyPr wrap="square" lIns="36000" tIns="36000" rIns="36000" bIns="36000" rtlCol="0" anchor="t" anchorCtr="0">
            <a:noAutofit/>
          </a:bodyPr>
          <a:lstStyle/>
          <a:p>
            <a:pPr>
              <a:spcBef>
                <a:spcPts val="0"/>
              </a:spcBef>
              <a:buSzPct val="100000"/>
            </a:pPr>
            <a:r>
              <a:rPr kumimoji="1" lang="en-US" altLang="ja-JP" sz="1050" dirty="0">
                <a:latin typeface="メイリオ" panose="020B0604030504040204" pitchFamily="50" charset="-128"/>
                <a:ea typeface="メイリオ" panose="020B0604030504040204" pitchFamily="50" charset="-128"/>
              </a:rPr>
              <a:t>Q4</a:t>
            </a:r>
            <a:r>
              <a:rPr kumimoji="1" lang="ja-JP" altLang="en-US" sz="1050" dirty="0">
                <a:latin typeface="メイリオ" panose="020B0604030504040204" pitchFamily="50" charset="-128"/>
                <a:ea typeface="メイリオ" panose="020B0604030504040204" pitchFamily="50" charset="-128"/>
              </a:rPr>
              <a:t>へ</a:t>
            </a:r>
            <a:endParaRPr kumimoji="1" lang="en-US" altLang="ja-JP" sz="1050" dirty="0">
              <a:latin typeface="メイリオ" panose="020B0604030504040204" pitchFamily="50" charset="-128"/>
              <a:ea typeface="メイリオ" panose="020B0604030504040204" pitchFamily="50" charset="-128"/>
            </a:endParaRPr>
          </a:p>
        </p:txBody>
      </p:sp>
      <p:sp>
        <p:nvSpPr>
          <p:cNvPr id="57" name="正方形/長方形 56">
            <a:extLst>
              <a:ext uri="{FF2B5EF4-FFF2-40B4-BE49-F238E27FC236}">
                <a16:creationId xmlns:a16="http://schemas.microsoft.com/office/drawing/2014/main" id="{6F8A8729-89F7-4621-B704-6EEFAEEF7A7F}"/>
              </a:ext>
            </a:extLst>
          </p:cNvPr>
          <p:cNvSpPr/>
          <p:nvPr/>
        </p:nvSpPr>
        <p:spPr bwMode="gray">
          <a:xfrm>
            <a:off x="6501320" y="-3411"/>
            <a:ext cx="360000" cy="144000"/>
          </a:xfrm>
          <a:prstGeom prst="rect">
            <a:avLst/>
          </a:prstGeom>
          <a:solidFill>
            <a:schemeClr val="accent1"/>
          </a:solidFill>
          <a:ln w="12700" algn="ctr">
            <a:solidFill>
              <a:schemeClr val="accent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050" b="1" dirty="0">
                <a:solidFill>
                  <a:schemeClr val="bg1"/>
                </a:solidFill>
              </a:rPr>
              <a:t>追加</a:t>
            </a:r>
          </a:p>
        </p:txBody>
      </p:sp>
    </p:spTree>
    <p:extLst>
      <p:ext uri="{BB962C8B-B14F-4D97-AF65-F5344CB8AC3E}">
        <p14:creationId xmlns:p14="http://schemas.microsoft.com/office/powerpoint/2010/main" val="1676838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136" name="think-cell スライド" r:id="rId5" imgW="563" imgH="564" progId="TCLayout.ActiveDocument.1">
                  <p:embed/>
                </p:oleObj>
              </mc:Choice>
              <mc:Fallback>
                <p:oleObj name="think-cell スライド" r:id="rId5" imgW="563" imgH="564" progId="TCLayout.ActiveDocument.1">
                  <p:embed/>
                  <p:pic>
                    <p:nvPicPr>
                      <p:cNvPr id="3" name="オブジェクト 2" hidden="1"/>
                      <p:cNvPicPr/>
                      <p:nvPr/>
                    </p:nvPicPr>
                    <p:blipFill>
                      <a:blip r:embed="rId6"/>
                      <a:stretch>
                        <a:fillRect/>
                      </a:stretch>
                    </p:blipFill>
                    <p:spPr>
                      <a:xfrm>
                        <a:off x="1588" y="1588"/>
                        <a:ext cx="1587" cy="1587"/>
                      </a:xfrm>
                      <a:prstGeom prst="rect">
                        <a:avLst/>
                      </a:prstGeom>
                    </p:spPr>
                  </p:pic>
                </p:oleObj>
              </mc:Fallback>
            </mc:AlternateContent>
          </a:graphicData>
        </a:graphic>
      </p:graphicFrame>
      <p:graphicFrame>
        <p:nvGraphicFramePr>
          <p:cNvPr id="2" name="オブジェクト 1"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137" name="think-cell Slide" r:id="rId7" imgW="563" imgH="564" progId="TCLayout.ActiveDocument.1">
                  <p:embed/>
                </p:oleObj>
              </mc:Choice>
              <mc:Fallback>
                <p:oleObj name="think-cell Slide" r:id="rId7" imgW="563" imgH="564" progId="TCLayout.ActiveDocument.1">
                  <p:embed/>
                  <p:pic>
                    <p:nvPicPr>
                      <p:cNvPr id="2" name="オブジェクト 1" hidden="1"/>
                      <p:cNvPicPr/>
                      <p:nvPr/>
                    </p:nvPicPr>
                    <p:blipFill>
                      <a:blip r:embed="rId6"/>
                      <a:stretch>
                        <a:fillRect/>
                      </a:stretch>
                    </p:blipFill>
                    <p:spPr>
                      <a:xfrm>
                        <a:off x="1588" y="1588"/>
                        <a:ext cx="1587" cy="1587"/>
                      </a:xfrm>
                      <a:prstGeom prst="rect">
                        <a:avLst/>
                      </a:prstGeom>
                    </p:spPr>
                  </p:pic>
                </p:oleObj>
              </mc:Fallback>
            </mc:AlternateContent>
          </a:graphicData>
        </a:graphic>
      </p:graphicFrame>
      <p:grpSp>
        <p:nvGrpSpPr>
          <p:cNvPr id="32" name="グループ化 31"/>
          <p:cNvGrpSpPr/>
          <p:nvPr/>
        </p:nvGrpSpPr>
        <p:grpSpPr>
          <a:xfrm>
            <a:off x="279000" y="1042132"/>
            <a:ext cx="6300000" cy="724196"/>
            <a:chOff x="279000" y="972782"/>
            <a:chExt cx="6300000" cy="724196"/>
          </a:xfrm>
        </p:grpSpPr>
        <p:sp>
          <p:nvSpPr>
            <p:cNvPr id="5" name="角丸四角形 4"/>
            <p:cNvSpPr/>
            <p:nvPr/>
          </p:nvSpPr>
          <p:spPr bwMode="gray">
            <a:xfrm>
              <a:off x="279000" y="972782"/>
              <a:ext cx="6300000" cy="252000"/>
            </a:xfrm>
            <a:prstGeom prst="roundRect">
              <a:avLst/>
            </a:prstGeom>
            <a:solidFill>
              <a:srgbClr val="E41E27"/>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en-US" altLang="ja-JP" sz="1400" b="1" dirty="0">
                  <a:solidFill>
                    <a:schemeClr val="bg1"/>
                  </a:solidFill>
                  <a:latin typeface="メイリオ" panose="020B0604030504040204" pitchFamily="50" charset="-128"/>
                  <a:ea typeface="メイリオ" panose="020B0604030504040204" pitchFamily="50" charset="-128"/>
                </a:rPr>
                <a:t>1</a:t>
              </a:r>
              <a:r>
                <a:rPr kumimoji="1" lang="ja-JP" altLang="en-US" sz="1400" b="1" dirty="0">
                  <a:solidFill>
                    <a:schemeClr val="bg1"/>
                  </a:solidFill>
                  <a:latin typeface="メイリオ" panose="020B0604030504040204" pitchFamily="50" charset="-128"/>
                  <a:ea typeface="メイリオ" panose="020B0604030504040204" pitchFamily="50" charset="-128"/>
                </a:rPr>
                <a:t>．あなたご自身について</a:t>
              </a:r>
            </a:p>
          </p:txBody>
        </p:sp>
        <p:sp>
          <p:nvSpPr>
            <p:cNvPr id="20" name="テキスト ボックス 19"/>
            <p:cNvSpPr txBox="1"/>
            <p:nvPr/>
          </p:nvSpPr>
          <p:spPr>
            <a:xfrm>
              <a:off x="279000" y="1255819"/>
              <a:ext cx="6300000" cy="441159"/>
            </a:xfrm>
            <a:prstGeom prst="rect">
              <a:avLst/>
            </a:prstGeom>
            <a:noFill/>
          </p:spPr>
          <p:txBody>
            <a:bodyPr wrap="square" lIns="36000" tIns="36000" rIns="36000" bIns="36000" rtlCol="0" anchor="t" anchorCtr="0">
              <a:noAutofit/>
            </a:bodyPr>
            <a:lstStyle/>
            <a:p>
              <a:pPr>
                <a:spcBef>
                  <a:spcPts val="400"/>
                </a:spcBef>
                <a:buSzPct val="100000"/>
                <a:tabLst>
                  <a:tab pos="450850" algn="l"/>
                </a:tabLst>
              </a:pPr>
              <a:r>
                <a:rPr kumimoji="1" lang="ja-JP" altLang="en-US" sz="1050" dirty="0">
                  <a:latin typeface="メイリオ" panose="020B0604030504040204" pitchFamily="50" charset="-128"/>
                  <a:ea typeface="メイリオ" panose="020B0604030504040204" pitchFamily="50" charset="-128"/>
                </a:rPr>
                <a:t>性別</a:t>
              </a:r>
              <a:r>
                <a:rPr kumimoji="1" lang="en-US" altLang="ja-JP" sz="105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 男性　□ 女性　□ その他</a:t>
              </a:r>
              <a:endParaRPr kumimoji="1" lang="en-US" altLang="ja-JP" sz="1050" dirty="0">
                <a:latin typeface="メイリオ" panose="020B0604030504040204" pitchFamily="50" charset="-128"/>
                <a:ea typeface="メイリオ" panose="020B0604030504040204" pitchFamily="50" charset="-128"/>
              </a:endParaRPr>
            </a:p>
            <a:p>
              <a:pPr>
                <a:spcBef>
                  <a:spcPts val="400"/>
                </a:spcBef>
                <a:buSzPct val="100000"/>
                <a:tabLst>
                  <a:tab pos="450850" algn="l"/>
                </a:tabLst>
              </a:pPr>
              <a:r>
                <a:rPr kumimoji="1" lang="ja-JP" altLang="en-US" sz="1050" dirty="0">
                  <a:latin typeface="メイリオ" panose="020B0604030504040204" pitchFamily="50" charset="-128"/>
                  <a:ea typeface="メイリオ" panose="020B0604030504040204" pitchFamily="50" charset="-128"/>
                </a:rPr>
                <a:t>年齢</a:t>
              </a:r>
              <a:r>
                <a:rPr kumimoji="1" lang="en-US" altLang="ja-JP" sz="105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 </a:t>
              </a:r>
              <a:r>
                <a:rPr kumimoji="1" lang="en-US" altLang="ja-JP" sz="1050" dirty="0">
                  <a:latin typeface="メイリオ" panose="020B0604030504040204" pitchFamily="50" charset="-128"/>
                  <a:ea typeface="メイリオ" panose="020B0604030504040204" pitchFamily="50" charset="-128"/>
                </a:rPr>
                <a:t>10</a:t>
              </a:r>
              <a:r>
                <a:rPr kumimoji="1" lang="ja-JP" altLang="en-US" sz="1050" dirty="0">
                  <a:latin typeface="メイリオ" panose="020B0604030504040204" pitchFamily="50" charset="-128"/>
                  <a:ea typeface="メイリオ" panose="020B0604030504040204" pitchFamily="50" charset="-128"/>
                </a:rPr>
                <a:t>代以下　□ </a:t>
              </a:r>
              <a:r>
                <a:rPr kumimoji="1" lang="en-US" altLang="ja-JP" sz="1050" dirty="0">
                  <a:latin typeface="メイリオ" panose="020B0604030504040204" pitchFamily="50" charset="-128"/>
                  <a:ea typeface="メイリオ" panose="020B0604030504040204" pitchFamily="50" charset="-128"/>
                </a:rPr>
                <a:t>20</a:t>
              </a:r>
              <a:r>
                <a:rPr kumimoji="1" lang="ja-JP" altLang="en-US" sz="1050" dirty="0">
                  <a:latin typeface="メイリオ" panose="020B0604030504040204" pitchFamily="50" charset="-128"/>
                  <a:ea typeface="メイリオ" panose="020B0604030504040204" pitchFamily="50" charset="-128"/>
                </a:rPr>
                <a:t>代　□ </a:t>
              </a:r>
              <a:r>
                <a:rPr kumimoji="1" lang="en-US" altLang="ja-JP" sz="1050" dirty="0">
                  <a:latin typeface="メイリオ" panose="020B0604030504040204" pitchFamily="50" charset="-128"/>
                  <a:ea typeface="メイリオ" panose="020B0604030504040204" pitchFamily="50" charset="-128"/>
                </a:rPr>
                <a:t>30</a:t>
              </a:r>
              <a:r>
                <a:rPr kumimoji="1" lang="ja-JP" altLang="en-US" sz="1050" dirty="0">
                  <a:latin typeface="メイリオ" panose="020B0604030504040204" pitchFamily="50" charset="-128"/>
                  <a:ea typeface="メイリオ" panose="020B0604030504040204" pitchFamily="50" charset="-128"/>
                </a:rPr>
                <a:t>代　□ </a:t>
              </a:r>
              <a:r>
                <a:rPr kumimoji="1" lang="en-US" altLang="ja-JP" sz="1050" dirty="0">
                  <a:latin typeface="メイリオ" panose="020B0604030504040204" pitchFamily="50" charset="-128"/>
                  <a:ea typeface="メイリオ" panose="020B0604030504040204" pitchFamily="50" charset="-128"/>
                </a:rPr>
                <a:t>40</a:t>
              </a:r>
              <a:r>
                <a:rPr kumimoji="1" lang="ja-JP" altLang="en-US" sz="1050" dirty="0">
                  <a:latin typeface="メイリオ" panose="020B0604030504040204" pitchFamily="50" charset="-128"/>
                  <a:ea typeface="メイリオ" panose="020B0604030504040204" pitchFamily="50" charset="-128"/>
                </a:rPr>
                <a:t>代　□ </a:t>
              </a:r>
              <a:r>
                <a:rPr kumimoji="1" lang="en-US" altLang="ja-JP" sz="1050" dirty="0">
                  <a:latin typeface="メイリオ" panose="020B0604030504040204" pitchFamily="50" charset="-128"/>
                  <a:ea typeface="メイリオ" panose="020B0604030504040204" pitchFamily="50" charset="-128"/>
                </a:rPr>
                <a:t>50</a:t>
              </a:r>
              <a:r>
                <a:rPr kumimoji="1" lang="ja-JP" altLang="en-US" sz="1050" dirty="0">
                  <a:latin typeface="メイリオ" panose="020B0604030504040204" pitchFamily="50" charset="-128"/>
                  <a:ea typeface="メイリオ" panose="020B0604030504040204" pitchFamily="50" charset="-128"/>
                </a:rPr>
                <a:t>代　□ </a:t>
              </a:r>
              <a:r>
                <a:rPr kumimoji="1" lang="en-US" altLang="ja-JP" sz="1050" dirty="0">
                  <a:latin typeface="メイリオ" panose="020B0604030504040204" pitchFamily="50" charset="-128"/>
                  <a:ea typeface="メイリオ" panose="020B0604030504040204" pitchFamily="50" charset="-128"/>
                </a:rPr>
                <a:t>60</a:t>
              </a:r>
              <a:r>
                <a:rPr kumimoji="1" lang="ja-JP" altLang="en-US" sz="1050" dirty="0">
                  <a:latin typeface="メイリオ" panose="020B0604030504040204" pitchFamily="50" charset="-128"/>
                  <a:ea typeface="メイリオ" panose="020B0604030504040204" pitchFamily="50" charset="-128"/>
                </a:rPr>
                <a:t>代　□ </a:t>
              </a:r>
              <a:r>
                <a:rPr kumimoji="1" lang="en-US" altLang="ja-JP" sz="1050" dirty="0">
                  <a:latin typeface="メイリオ" panose="020B0604030504040204" pitchFamily="50" charset="-128"/>
                  <a:ea typeface="メイリオ" panose="020B0604030504040204" pitchFamily="50" charset="-128"/>
                </a:rPr>
                <a:t>70</a:t>
              </a:r>
              <a:r>
                <a:rPr kumimoji="1" lang="ja-JP" altLang="en-US" sz="1050" dirty="0">
                  <a:latin typeface="メイリオ" panose="020B0604030504040204" pitchFamily="50" charset="-128"/>
                  <a:ea typeface="メイリオ" panose="020B0604030504040204" pitchFamily="50" charset="-128"/>
                </a:rPr>
                <a:t>代以上</a:t>
              </a:r>
              <a:endParaRPr kumimoji="1" lang="en-US" altLang="ja-JP" sz="1050" dirty="0">
                <a:latin typeface="メイリオ" panose="020B0604030504040204" pitchFamily="50" charset="-128"/>
                <a:ea typeface="メイリオ" panose="020B0604030504040204" pitchFamily="50" charset="-128"/>
              </a:endParaRPr>
            </a:p>
          </p:txBody>
        </p:sp>
      </p:grpSp>
      <p:grpSp>
        <p:nvGrpSpPr>
          <p:cNvPr id="39" name="グループ化 38"/>
          <p:cNvGrpSpPr/>
          <p:nvPr/>
        </p:nvGrpSpPr>
        <p:grpSpPr>
          <a:xfrm>
            <a:off x="278999" y="1939954"/>
            <a:ext cx="6300001" cy="1394900"/>
            <a:chOff x="278999" y="2265984"/>
            <a:chExt cx="6300001" cy="1394900"/>
          </a:xfrm>
        </p:grpSpPr>
        <p:grpSp>
          <p:nvGrpSpPr>
            <p:cNvPr id="31" name="グループ化 30"/>
            <p:cNvGrpSpPr/>
            <p:nvPr/>
          </p:nvGrpSpPr>
          <p:grpSpPr>
            <a:xfrm>
              <a:off x="279000" y="2265984"/>
              <a:ext cx="6300000" cy="509628"/>
              <a:chOff x="279000" y="2265984"/>
              <a:chExt cx="6300000" cy="509628"/>
            </a:xfrm>
          </p:grpSpPr>
          <p:sp>
            <p:nvSpPr>
              <p:cNvPr id="7" name="角丸四角形 6"/>
              <p:cNvSpPr/>
              <p:nvPr/>
            </p:nvSpPr>
            <p:spPr bwMode="gray">
              <a:xfrm>
                <a:off x="279000" y="2265984"/>
                <a:ext cx="6300000" cy="252000"/>
              </a:xfrm>
              <a:prstGeom prst="roundRect">
                <a:avLst/>
              </a:prstGeom>
              <a:solidFill>
                <a:srgbClr val="E41E27"/>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en-US" altLang="ja-JP" sz="1400" b="1" dirty="0">
                    <a:solidFill>
                      <a:schemeClr val="bg1"/>
                    </a:solidFill>
                    <a:latin typeface="メイリオ" panose="020B0604030504040204" pitchFamily="50" charset="-128"/>
                    <a:ea typeface="メイリオ" panose="020B0604030504040204" pitchFamily="50" charset="-128"/>
                  </a:rPr>
                  <a:t>2</a:t>
                </a:r>
                <a:r>
                  <a:rPr kumimoji="1" lang="ja-JP" altLang="en-US" sz="1400" b="1" dirty="0">
                    <a:solidFill>
                      <a:schemeClr val="bg1"/>
                    </a:solidFill>
                    <a:latin typeface="メイリオ" panose="020B0604030504040204" pitchFamily="50" charset="-128"/>
                    <a:ea typeface="メイリオ" panose="020B0604030504040204" pitchFamily="50" charset="-128"/>
                  </a:rPr>
                  <a:t>．これまでの食品ロス削減のための取組の実施状況について</a:t>
                </a:r>
              </a:p>
            </p:txBody>
          </p:sp>
          <p:sp>
            <p:nvSpPr>
              <p:cNvPr id="58" name="テキスト ボックス 57"/>
              <p:cNvSpPr txBox="1"/>
              <p:nvPr/>
            </p:nvSpPr>
            <p:spPr>
              <a:xfrm>
                <a:off x="279000" y="2549021"/>
                <a:ext cx="6300000" cy="226591"/>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	</a:t>
                </a:r>
                <a:r>
                  <a:rPr kumimoji="1" lang="ja-JP" altLang="en-US" sz="1200" b="1" u="sng" dirty="0">
                    <a:latin typeface="メイリオ" panose="020B0604030504040204" pitchFamily="50" charset="-128"/>
                    <a:ea typeface="メイリオ" panose="020B0604030504040204" pitchFamily="50" charset="-128"/>
                  </a:rPr>
                  <a:t>現在</a:t>
                </a:r>
                <a:r>
                  <a:rPr kumimoji="1" lang="ja-JP" altLang="en-US" sz="1200" dirty="0">
                    <a:latin typeface="メイリオ" panose="020B0604030504040204" pitchFamily="50" charset="-128"/>
                    <a:ea typeface="メイリオ" panose="020B0604030504040204" pitchFamily="50" charset="-128"/>
                  </a:rPr>
                  <a:t>の食品ロスを削減するための取組（食べ残しを減らす、食材を買いすぎない等）の</a:t>
                </a:r>
                <a:endParaRPr kumimoji="1" lang="en-US" altLang="ja-JP" sz="1200" dirty="0">
                  <a:latin typeface="メイリオ" panose="020B0604030504040204" pitchFamily="50" charset="-128"/>
                  <a:ea typeface="メイリオ" panose="020B0604030504040204" pitchFamily="50" charset="-128"/>
                </a:endParaRPr>
              </a:p>
              <a:p>
                <a:pPr>
                  <a:spcBef>
                    <a:spcPts val="0"/>
                  </a:spcBef>
                  <a:buSzPct val="100000"/>
                  <a:tabLst>
                    <a:tab pos="182563" algn="l"/>
                  </a:tabLst>
                </a:pPr>
                <a:r>
                  <a:rPr kumimoji="1" lang="ja-JP" altLang="en-US" sz="1200" dirty="0">
                    <a:latin typeface="メイリオ" panose="020B0604030504040204" pitchFamily="50" charset="-128"/>
                    <a:ea typeface="メイリオ" panose="020B0604030504040204" pitchFamily="50" charset="-128"/>
                  </a:rPr>
                  <a:t>   実施状況についてお聞かせください（</a:t>
                </a:r>
                <a:r>
                  <a:rPr kumimoji="1" lang="en-US" altLang="ja-JP" sz="1200" dirty="0">
                    <a:latin typeface="メイリオ" panose="020B0604030504040204" pitchFamily="50" charset="-128"/>
                    <a:ea typeface="メイリオ" panose="020B0604030504040204" pitchFamily="50" charset="-128"/>
                  </a:rPr>
                  <a:t>1</a:t>
                </a:r>
                <a:r>
                  <a:rPr kumimoji="1" lang="ja-JP" altLang="en-US" sz="1200" dirty="0">
                    <a:latin typeface="メイリオ" panose="020B0604030504040204" pitchFamily="50" charset="-128"/>
                    <a:ea typeface="メイリオ" panose="020B0604030504040204" pitchFamily="50" charset="-128"/>
                  </a:rPr>
                  <a:t>つ回答）。</a:t>
                </a:r>
              </a:p>
            </p:txBody>
          </p:sp>
        </p:grpSp>
        <p:sp>
          <p:nvSpPr>
            <p:cNvPr id="59" name="テキスト ボックス 58"/>
            <p:cNvSpPr txBox="1"/>
            <p:nvPr/>
          </p:nvSpPr>
          <p:spPr>
            <a:xfrm>
              <a:off x="278999" y="2955632"/>
              <a:ext cx="6300000" cy="705252"/>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常に行っている</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気づいたときに行っている</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行っていないが、行いたいと思っている</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行っておらず、行いたいとも思わない</a:t>
              </a:r>
              <a:endParaRPr kumimoji="1" lang="en-US" altLang="ja-JP" sz="1050" dirty="0">
                <a:latin typeface="メイリオ" panose="020B0604030504040204" pitchFamily="50" charset="-128"/>
                <a:ea typeface="メイリオ" panose="020B0604030504040204" pitchFamily="50" charset="-128"/>
              </a:endParaRPr>
            </a:p>
          </p:txBody>
        </p:sp>
      </p:grpSp>
      <p:grpSp>
        <p:nvGrpSpPr>
          <p:cNvPr id="13" name="グループ化 12">
            <a:extLst>
              <a:ext uri="{FF2B5EF4-FFF2-40B4-BE49-F238E27FC236}">
                <a16:creationId xmlns:a16="http://schemas.microsoft.com/office/drawing/2014/main" id="{6214F8CA-E120-4CB8-AF1F-877B6791F0E6}"/>
              </a:ext>
            </a:extLst>
          </p:cNvPr>
          <p:cNvGrpSpPr/>
          <p:nvPr/>
        </p:nvGrpSpPr>
        <p:grpSpPr>
          <a:xfrm>
            <a:off x="278999" y="3508480"/>
            <a:ext cx="6300001" cy="1534799"/>
            <a:chOff x="278999" y="3836876"/>
            <a:chExt cx="6300001" cy="1534799"/>
          </a:xfrm>
        </p:grpSpPr>
        <p:grpSp>
          <p:nvGrpSpPr>
            <p:cNvPr id="30" name="グループ化 29"/>
            <p:cNvGrpSpPr/>
            <p:nvPr/>
          </p:nvGrpSpPr>
          <p:grpSpPr>
            <a:xfrm>
              <a:off x="279000" y="3836876"/>
              <a:ext cx="6300000" cy="509628"/>
              <a:chOff x="279000" y="3913408"/>
              <a:chExt cx="6300000" cy="509628"/>
            </a:xfrm>
          </p:grpSpPr>
          <p:sp>
            <p:nvSpPr>
              <p:cNvPr id="57" name="角丸四角形 56"/>
              <p:cNvSpPr/>
              <p:nvPr/>
            </p:nvSpPr>
            <p:spPr bwMode="gray">
              <a:xfrm>
                <a:off x="279000" y="3913408"/>
                <a:ext cx="6300000" cy="252000"/>
              </a:xfrm>
              <a:prstGeom prst="roundRect">
                <a:avLst/>
              </a:prstGeom>
              <a:solidFill>
                <a:srgbClr val="E41E27"/>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en-US" altLang="ja-JP" sz="1400" b="1" dirty="0">
                    <a:solidFill>
                      <a:schemeClr val="bg1"/>
                    </a:solidFill>
                    <a:latin typeface="メイリオ" panose="020B0604030504040204" pitchFamily="50" charset="-128"/>
                    <a:ea typeface="メイリオ" panose="020B0604030504040204" pitchFamily="50" charset="-128"/>
                  </a:rPr>
                  <a:t>3</a:t>
                </a:r>
                <a:r>
                  <a:rPr kumimoji="1" lang="ja-JP" altLang="en-US" sz="1400" b="1" dirty="0">
                    <a:solidFill>
                      <a:schemeClr val="bg1"/>
                    </a:solidFill>
                    <a:latin typeface="メイリオ" panose="020B0604030504040204" pitchFamily="50" charset="-128"/>
                    <a:ea typeface="メイリオ" panose="020B0604030504040204" pitchFamily="50" charset="-128"/>
                  </a:rPr>
                  <a:t>．今後の食品ロス削減のための取組の実施意向について</a:t>
                </a:r>
              </a:p>
            </p:txBody>
          </p:sp>
          <p:sp>
            <p:nvSpPr>
              <p:cNvPr id="66" name="テキスト ボックス 65"/>
              <p:cNvSpPr txBox="1"/>
              <p:nvPr/>
            </p:nvSpPr>
            <p:spPr>
              <a:xfrm>
                <a:off x="279000" y="4196445"/>
                <a:ext cx="6300000" cy="226591"/>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	</a:t>
                </a:r>
                <a:r>
                  <a:rPr kumimoji="1" lang="ja-JP" altLang="en-US" sz="1200" b="1" u="sng" dirty="0">
                    <a:latin typeface="メイリオ" panose="020B0604030504040204" pitchFamily="50" charset="-128"/>
                    <a:ea typeface="メイリオ" panose="020B0604030504040204" pitchFamily="50" charset="-128"/>
                  </a:rPr>
                  <a:t>イベントに参加されて</a:t>
                </a:r>
                <a:r>
                  <a:rPr kumimoji="1" lang="ja-JP" altLang="en-US" sz="1200" dirty="0">
                    <a:latin typeface="メイリオ" panose="020B0604030504040204" pitchFamily="50" charset="-128"/>
                    <a:ea typeface="メイリオ" panose="020B0604030504040204" pitchFamily="50" charset="-128"/>
                  </a:rPr>
                  <a:t>、食品ロスを削減するための取組を実施したいと思いましたか</a:t>
                </a:r>
                <a:endParaRPr kumimoji="1" lang="en-US" altLang="ja-JP" sz="1200" dirty="0">
                  <a:latin typeface="メイリオ" panose="020B0604030504040204" pitchFamily="50" charset="-128"/>
                  <a:ea typeface="メイリオ" panose="020B0604030504040204" pitchFamily="50" charset="-128"/>
                </a:endParaRPr>
              </a:p>
              <a:p>
                <a:pPr>
                  <a:spcBef>
                    <a:spcPts val="0"/>
                  </a:spcBef>
                  <a:buSzPct val="100000"/>
                  <a:tabLst>
                    <a:tab pos="182563" algn="l"/>
                  </a:tabLst>
                </a:pPr>
                <a:r>
                  <a:rPr kumimoji="1" lang="ja-JP" altLang="en-US" sz="1200" dirty="0">
                    <a:latin typeface="メイリオ" panose="020B0604030504040204" pitchFamily="50" charset="-128"/>
                    <a:ea typeface="メイリオ" panose="020B0604030504040204" pitchFamily="50" charset="-128"/>
                  </a:rPr>
                  <a:t>　 （</a:t>
                </a:r>
                <a:r>
                  <a:rPr kumimoji="1" lang="en-US" altLang="ja-JP" sz="1200" dirty="0">
                    <a:latin typeface="メイリオ" panose="020B0604030504040204" pitchFamily="50" charset="-128"/>
                    <a:ea typeface="メイリオ" panose="020B0604030504040204" pitchFamily="50" charset="-128"/>
                  </a:rPr>
                  <a:t>1</a:t>
                </a:r>
                <a:r>
                  <a:rPr kumimoji="1" lang="ja-JP" altLang="en-US" sz="1200" dirty="0">
                    <a:latin typeface="メイリオ" panose="020B0604030504040204" pitchFamily="50" charset="-128"/>
                    <a:ea typeface="メイリオ" panose="020B0604030504040204" pitchFamily="50" charset="-128"/>
                  </a:rPr>
                  <a:t>つ回答）。</a:t>
                </a:r>
              </a:p>
            </p:txBody>
          </p:sp>
        </p:grpSp>
        <p:sp>
          <p:nvSpPr>
            <p:cNvPr id="68" name="テキスト ボックス 67"/>
            <p:cNvSpPr txBox="1"/>
            <p:nvPr/>
          </p:nvSpPr>
          <p:spPr>
            <a:xfrm>
              <a:off x="278999" y="4543675"/>
              <a:ext cx="6300000" cy="828000"/>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現在も常に行っており、今後も行いたい</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これまで行う頻度は少なかったが、今後は常に行いたい</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機会があれば行いたい</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行いたいとは思わない</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わからない</a:t>
              </a:r>
            </a:p>
          </p:txBody>
        </p:sp>
      </p:grpSp>
      <p:grpSp>
        <p:nvGrpSpPr>
          <p:cNvPr id="16" name="グループ化 15">
            <a:extLst>
              <a:ext uri="{FF2B5EF4-FFF2-40B4-BE49-F238E27FC236}">
                <a16:creationId xmlns:a16="http://schemas.microsoft.com/office/drawing/2014/main" id="{7C285993-B077-43E7-B254-D9DA1E6A5556}"/>
              </a:ext>
            </a:extLst>
          </p:cNvPr>
          <p:cNvGrpSpPr/>
          <p:nvPr/>
        </p:nvGrpSpPr>
        <p:grpSpPr>
          <a:xfrm>
            <a:off x="278999" y="7445816"/>
            <a:ext cx="6300001" cy="1041010"/>
            <a:chOff x="278999" y="7251684"/>
            <a:chExt cx="6300001" cy="1041010"/>
          </a:xfrm>
        </p:grpSpPr>
        <p:grpSp>
          <p:nvGrpSpPr>
            <p:cNvPr id="8" name="グループ化 7"/>
            <p:cNvGrpSpPr/>
            <p:nvPr/>
          </p:nvGrpSpPr>
          <p:grpSpPr>
            <a:xfrm>
              <a:off x="278999" y="7251684"/>
              <a:ext cx="6300001" cy="509628"/>
              <a:chOff x="278999" y="7174415"/>
              <a:chExt cx="6300001" cy="509628"/>
            </a:xfrm>
          </p:grpSpPr>
          <p:sp>
            <p:nvSpPr>
              <p:cNvPr id="10" name="角丸四角形 9"/>
              <p:cNvSpPr/>
              <p:nvPr/>
            </p:nvSpPr>
            <p:spPr bwMode="gray">
              <a:xfrm>
                <a:off x="279000" y="7174415"/>
                <a:ext cx="6300000" cy="252000"/>
              </a:xfrm>
              <a:prstGeom prst="roundRect">
                <a:avLst/>
              </a:prstGeom>
              <a:solidFill>
                <a:srgbClr val="E41E27"/>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en-US" altLang="ja-JP" sz="1400" b="1" dirty="0">
                    <a:solidFill>
                      <a:schemeClr val="bg1"/>
                    </a:solidFill>
                    <a:latin typeface="メイリオ" panose="020B0604030504040204" pitchFamily="50" charset="-128"/>
                    <a:ea typeface="メイリオ" panose="020B0604030504040204" pitchFamily="50" charset="-128"/>
                  </a:rPr>
                  <a:t>5</a:t>
                </a:r>
                <a:r>
                  <a:rPr kumimoji="1" lang="ja-JP" altLang="en-US" sz="1400" b="1" dirty="0">
                    <a:solidFill>
                      <a:schemeClr val="bg1"/>
                    </a:solidFill>
                    <a:latin typeface="メイリオ" panose="020B0604030504040204" pitchFamily="50" charset="-128"/>
                    <a:ea typeface="メイリオ" panose="020B0604030504040204" pitchFamily="50" charset="-128"/>
                  </a:rPr>
                  <a:t>．追跡アンケートへのご協力のお願い</a:t>
                </a:r>
              </a:p>
            </p:txBody>
          </p:sp>
          <p:sp>
            <p:nvSpPr>
              <p:cNvPr id="60" name="テキスト ボックス 59"/>
              <p:cNvSpPr txBox="1"/>
              <p:nvPr/>
            </p:nvSpPr>
            <p:spPr>
              <a:xfrm>
                <a:off x="278999" y="7457452"/>
                <a:ext cx="6300000" cy="226591"/>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WEB</a:t>
                </a:r>
                <a:r>
                  <a:rPr kumimoji="1" lang="ja-JP" altLang="en-US" sz="1200" dirty="0">
                    <a:latin typeface="メイリオ" panose="020B0604030504040204" pitchFamily="50" charset="-128"/>
                    <a:ea typeface="メイリオ" panose="020B0604030504040204" pitchFamily="50" charset="-128"/>
                  </a:rPr>
                  <a:t>アンケート実施のためメールアドレスをご記入ください</a:t>
                </a:r>
                <a:r>
                  <a:rPr kumimoji="1" lang="ja-JP" altLang="en-US" sz="1200" baseline="30000" dirty="0">
                    <a:latin typeface="メイリオ" panose="020B0604030504040204" pitchFamily="50" charset="-128"/>
                    <a:ea typeface="メイリオ" panose="020B0604030504040204" pitchFamily="50" charset="-128"/>
                  </a:rPr>
                  <a:t>*</a:t>
                </a:r>
                <a:r>
                  <a:rPr kumimoji="1" lang="en-US" altLang="ja-JP" sz="1200" baseline="30000" dirty="0">
                    <a:latin typeface="メイリオ" panose="020B0604030504040204" pitchFamily="50" charset="-128"/>
                    <a:ea typeface="メイリオ" panose="020B0604030504040204" pitchFamily="50" charset="-128"/>
                  </a:rPr>
                  <a:t>1</a:t>
                </a:r>
                <a:r>
                  <a:rPr kumimoji="1" lang="ja-JP" altLang="en-US" sz="1200" dirty="0" err="1">
                    <a:latin typeface="メイリオ" panose="020B0604030504040204" pitchFamily="50" charset="-128"/>
                    <a:ea typeface="メイリオ" panose="020B0604030504040204" pitchFamily="50" charset="-128"/>
                  </a:rPr>
                  <a:t>。</a:t>
                </a:r>
                <a:endParaRPr kumimoji="1" lang="ja-JP" altLang="en-US" sz="1200" dirty="0">
                  <a:latin typeface="メイリオ" panose="020B0604030504040204" pitchFamily="50" charset="-128"/>
                  <a:ea typeface="メイリオ" panose="020B0604030504040204" pitchFamily="50" charset="-128"/>
                </a:endParaRPr>
              </a:p>
            </p:txBody>
          </p:sp>
        </p:grpSp>
        <p:grpSp>
          <p:nvGrpSpPr>
            <p:cNvPr id="76" name="グループ化 75"/>
            <p:cNvGrpSpPr/>
            <p:nvPr/>
          </p:nvGrpSpPr>
          <p:grpSpPr>
            <a:xfrm>
              <a:off x="278999" y="7788853"/>
              <a:ext cx="6300001" cy="503841"/>
              <a:chOff x="278999" y="7885586"/>
              <a:chExt cx="6300001" cy="503841"/>
            </a:xfrm>
          </p:grpSpPr>
          <p:sp>
            <p:nvSpPr>
              <p:cNvPr id="80" name="テキスト ボックス 79"/>
              <p:cNvSpPr txBox="1"/>
              <p:nvPr/>
            </p:nvSpPr>
            <p:spPr>
              <a:xfrm>
                <a:off x="4268892" y="7885586"/>
                <a:ext cx="2301772" cy="226591"/>
              </a:xfrm>
              <a:prstGeom prst="rect">
                <a:avLst/>
              </a:prstGeom>
              <a:noFill/>
            </p:spPr>
            <p:txBody>
              <a:bodyPr wrap="square" lIns="36000" tIns="36000" rIns="36000" bIns="36000" rtlCol="0" anchor="t" anchorCtr="0">
                <a:noAutofit/>
              </a:bodyPr>
              <a:lstStyle/>
              <a:p>
                <a:pPr>
                  <a:spcBef>
                    <a:spcPts val="0"/>
                  </a:spcBef>
                  <a:buSzPct val="100000"/>
                </a:pPr>
                <a:r>
                  <a:rPr kumimoji="1" lang="en-US" altLang="ja-JP" sz="105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以下は下から選択して下さい</a:t>
                </a:r>
              </a:p>
            </p:txBody>
          </p:sp>
          <p:sp>
            <p:nvSpPr>
              <p:cNvPr id="83" name="テキスト ボックス 82"/>
              <p:cNvSpPr txBox="1"/>
              <p:nvPr/>
            </p:nvSpPr>
            <p:spPr>
              <a:xfrm>
                <a:off x="279000" y="8162836"/>
                <a:ext cx="6300000" cy="226591"/>
              </a:xfrm>
              <a:prstGeom prst="rect">
                <a:avLst/>
              </a:prstGeom>
              <a:noFill/>
            </p:spPr>
            <p:txBody>
              <a:bodyPr wrap="square" lIns="36000" tIns="36000" rIns="36000" bIns="36000" rtlCol="0" anchor="t" anchorCtr="0">
                <a:noAutofit/>
              </a:bodyPr>
              <a:lstStyle/>
              <a:p>
                <a:pPr>
                  <a:spcBef>
                    <a:spcPts val="0"/>
                  </a:spcBef>
                  <a:buSzPct val="100000"/>
                  <a:tabLst>
                    <a:tab pos="1168400" algn="l"/>
                  </a:tabLst>
                </a:pPr>
                <a:r>
                  <a:rPr kumimoji="1" lang="en-US" altLang="ja-JP" sz="900" dirty="0">
                    <a:latin typeface="メイリオ" panose="020B0604030504040204" pitchFamily="50" charset="-128"/>
                    <a:ea typeface="メイリオ" panose="020B0604030504040204" pitchFamily="50" charset="-128"/>
                  </a:rPr>
                  <a:t>□ docomo.ne.jp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ezweb.ne.jp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i.softbank.jp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softbank.ne.jp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yahoo.co.jp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gmail.com</a:t>
                </a:r>
              </a:p>
              <a:p>
                <a:pPr>
                  <a:spcBef>
                    <a:spcPts val="0"/>
                  </a:spcBef>
                  <a:buSzPct val="100000"/>
                  <a:tabLst>
                    <a:tab pos="1168400" algn="l"/>
                  </a:tabLst>
                </a:pPr>
                <a:r>
                  <a:rPr kumimoji="1" lang="en-US" altLang="ja-JP" sz="900" dirty="0">
                    <a:latin typeface="メイリオ" panose="020B0604030504040204" pitchFamily="50" charset="-128"/>
                    <a:ea typeface="メイリオ" panose="020B0604030504040204" pitchFamily="50" charset="-128"/>
                  </a:rPr>
                  <a:t>□ </a:t>
                </a:r>
                <a:r>
                  <a:rPr kumimoji="1" lang="ja-JP" altLang="en-US" sz="900" dirty="0">
                    <a:latin typeface="メイリオ" panose="020B0604030504040204" pitchFamily="50" charset="-128"/>
                    <a:ea typeface="メイリオ" panose="020B0604030504040204" pitchFamily="50" charset="-128"/>
                  </a:rPr>
                  <a:t>その他（　　　　　　　　　　　　　　　　）</a:t>
                </a:r>
              </a:p>
            </p:txBody>
          </p:sp>
          <p:cxnSp>
            <p:nvCxnSpPr>
              <p:cNvPr id="86" name="直線コネクタ 85"/>
              <p:cNvCxnSpPr/>
              <p:nvPr/>
            </p:nvCxnSpPr>
            <p:spPr>
              <a:xfrm>
                <a:off x="278999" y="8112177"/>
                <a:ext cx="398989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5" name="グループ化 14">
            <a:extLst>
              <a:ext uri="{FF2B5EF4-FFF2-40B4-BE49-F238E27FC236}">
                <a16:creationId xmlns:a16="http://schemas.microsoft.com/office/drawing/2014/main" id="{9F5CEB20-6552-41BD-891F-6F6662D084E5}"/>
              </a:ext>
            </a:extLst>
          </p:cNvPr>
          <p:cNvGrpSpPr/>
          <p:nvPr/>
        </p:nvGrpSpPr>
        <p:grpSpPr>
          <a:xfrm>
            <a:off x="279000" y="5216905"/>
            <a:ext cx="6319301" cy="2055285"/>
            <a:chOff x="279000" y="5277036"/>
            <a:chExt cx="6319301" cy="2055285"/>
          </a:xfrm>
        </p:grpSpPr>
        <p:sp>
          <p:nvSpPr>
            <p:cNvPr id="71" name="テキスト ボックス 70"/>
            <p:cNvSpPr txBox="1"/>
            <p:nvPr/>
          </p:nvSpPr>
          <p:spPr>
            <a:xfrm>
              <a:off x="287338" y="6324321"/>
              <a:ext cx="6300000" cy="1008000"/>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a:t>
              </a:r>
              <a:r>
                <a:rPr kumimoji="1" lang="en-US" altLang="ja-JP" sz="1050" dirty="0">
                  <a:latin typeface="メイリオ" panose="020B0604030504040204" pitchFamily="50" charset="-128"/>
                  <a:ea typeface="メイリオ" panose="020B0604030504040204" pitchFamily="50" charset="-128"/>
                </a:rPr>
                <a:t>CO2</a:t>
              </a:r>
              <a:r>
                <a:rPr kumimoji="1" lang="ja-JP" altLang="en-US" sz="1050" dirty="0">
                  <a:latin typeface="メイリオ" panose="020B0604030504040204" pitchFamily="50" charset="-128"/>
                  <a:ea typeface="メイリオ" panose="020B0604030504040204" pitchFamily="50" charset="-128"/>
                </a:rPr>
                <a:t>の削減に貢献するため</a:t>
              </a: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もったいないと思うため</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これまでよりも食費が安くなると思ったため</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みんな（周りの人）が食品ロス削減のための取組を行っているため</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その他（具体的に　　　　　　　　　　　　　　　　　　　　　　　　　　　　　　　　　　　　）</a:t>
              </a:r>
              <a:endParaRPr kumimoji="1" lang="en-US" altLang="ja-JP" sz="1050" dirty="0">
                <a:latin typeface="メイリオ" panose="020B0604030504040204" pitchFamily="50" charset="-128"/>
                <a:ea typeface="メイリオ" panose="020B0604030504040204" pitchFamily="50" charset="-128"/>
              </a:endParaRPr>
            </a:p>
            <a:p>
              <a:pPr>
                <a:spcBef>
                  <a:spcPts val="0"/>
                </a:spcBef>
                <a:buSzPct val="100000"/>
              </a:pPr>
              <a:r>
                <a:rPr kumimoji="1" lang="ja-JP" altLang="en-US" sz="1050" dirty="0">
                  <a:latin typeface="メイリオ" panose="020B0604030504040204" pitchFamily="50" charset="-128"/>
                  <a:ea typeface="メイリオ" panose="020B0604030504040204" pitchFamily="50" charset="-128"/>
                </a:rPr>
                <a:t>□ 特に理由はない・なんとなく</a:t>
              </a:r>
              <a:endParaRPr kumimoji="1" lang="en-US" altLang="ja-JP" sz="1050" dirty="0">
                <a:latin typeface="メイリオ" panose="020B0604030504040204" pitchFamily="50" charset="-128"/>
                <a:ea typeface="メイリオ" panose="020B0604030504040204" pitchFamily="50" charset="-128"/>
              </a:endParaRPr>
            </a:p>
          </p:txBody>
        </p:sp>
        <p:sp>
          <p:nvSpPr>
            <p:cNvPr id="9" name="角丸四角形 8"/>
            <p:cNvSpPr/>
            <p:nvPr/>
          </p:nvSpPr>
          <p:spPr bwMode="gray">
            <a:xfrm>
              <a:off x="279000" y="5277036"/>
              <a:ext cx="6300000" cy="252000"/>
            </a:xfrm>
            <a:prstGeom prst="roundRect">
              <a:avLst/>
            </a:prstGeom>
            <a:solidFill>
              <a:srgbClr val="E41E27"/>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en-US" altLang="ja-JP" sz="1400" b="1" dirty="0">
                  <a:solidFill>
                    <a:schemeClr val="bg1"/>
                  </a:solidFill>
                  <a:latin typeface="メイリオ" panose="020B0604030504040204" pitchFamily="50" charset="-128"/>
                  <a:ea typeface="メイリオ" panose="020B0604030504040204" pitchFamily="50" charset="-128"/>
                </a:rPr>
                <a:t>4</a:t>
              </a:r>
              <a:r>
                <a:rPr kumimoji="1" lang="ja-JP" altLang="en-US" sz="1400" b="1" dirty="0">
                  <a:solidFill>
                    <a:schemeClr val="bg1"/>
                  </a:solidFill>
                  <a:latin typeface="メイリオ" panose="020B0604030504040204" pitchFamily="50" charset="-128"/>
                  <a:ea typeface="メイリオ" panose="020B0604030504040204" pitchFamily="50" charset="-128"/>
                </a:rPr>
                <a:t>．実施意向の理由について</a:t>
              </a:r>
            </a:p>
          </p:txBody>
        </p:sp>
        <p:sp>
          <p:nvSpPr>
            <p:cNvPr id="72" name="テキスト ボックス 71"/>
            <p:cNvSpPr txBox="1"/>
            <p:nvPr/>
          </p:nvSpPr>
          <p:spPr>
            <a:xfrm>
              <a:off x="279000" y="5914960"/>
              <a:ext cx="6300000" cy="242066"/>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rPr>
                <a:t>なぜ、食品ロスを削減するための取組を実施していますか／実施したいと思いましたか</a:t>
              </a:r>
              <a:br>
                <a:rPr kumimoji="1" lang="en-US" altLang="ja-JP" sz="1200" dirty="0">
                  <a:latin typeface="メイリオ" panose="020B0604030504040204" pitchFamily="50" charset="-128"/>
                  <a:ea typeface="メイリオ" panose="020B0604030504040204" pitchFamily="50" charset="-128"/>
                </a:rPr>
              </a:br>
              <a:r>
                <a:rPr kumimoji="1" lang="ja-JP" altLang="en-US" sz="1200" dirty="0">
                  <a:latin typeface="メイリオ" panose="020B0604030504040204" pitchFamily="50" charset="-128"/>
                  <a:ea typeface="メイリオ" panose="020B0604030504040204" pitchFamily="50" charset="-128"/>
                </a:rPr>
                <a:t>　 （</a:t>
              </a:r>
              <a:r>
                <a:rPr kumimoji="1" lang="en-US" altLang="ja-JP" sz="1200" dirty="0">
                  <a:latin typeface="メイリオ" panose="020B0604030504040204" pitchFamily="50" charset="-128"/>
                  <a:ea typeface="メイリオ" panose="020B0604030504040204" pitchFamily="50" charset="-128"/>
                </a:rPr>
                <a:t>3</a:t>
              </a:r>
              <a:r>
                <a:rPr kumimoji="1" lang="ja-JP" altLang="en-US" sz="1200" dirty="0">
                  <a:latin typeface="メイリオ" panose="020B0604030504040204" pitchFamily="50" charset="-128"/>
                  <a:ea typeface="メイリオ" panose="020B0604030504040204" pitchFamily="50" charset="-128"/>
                </a:rPr>
                <a:t>つまで）。</a:t>
              </a:r>
            </a:p>
          </p:txBody>
        </p:sp>
        <p:sp>
          <p:nvSpPr>
            <p:cNvPr id="42" name="テキスト ボックス 41"/>
            <p:cNvSpPr txBox="1"/>
            <p:nvPr/>
          </p:nvSpPr>
          <p:spPr>
            <a:xfrm>
              <a:off x="298301" y="5565068"/>
              <a:ext cx="6300000" cy="216000"/>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en-US" altLang="ja-JP" sz="900" dirty="0">
                  <a:latin typeface="メイリオ" panose="020B0604030504040204" pitchFamily="50" charset="-128"/>
                  <a:ea typeface="メイリオ" panose="020B0604030504040204" pitchFamily="50" charset="-128"/>
                </a:rPr>
                <a:t>Q3</a:t>
              </a:r>
              <a:r>
                <a:rPr kumimoji="1" lang="ja-JP" altLang="en-US" sz="900" dirty="0">
                  <a:latin typeface="メイリオ" panose="020B0604030504040204" pitchFamily="50" charset="-128"/>
                  <a:ea typeface="メイリオ" panose="020B0604030504040204" pitchFamily="50" charset="-128"/>
                </a:rPr>
                <a:t>で「現在も常に行っており、今後も行いたい」「これまで行う頻度は少なかったが、今後は常に行いたい」「機会があれば行いたい」のいずれかを選択された方にお尋ねします。</a:t>
              </a:r>
              <a:endParaRPr kumimoji="1" lang="en-US" altLang="ja-JP" sz="900" dirty="0">
                <a:latin typeface="メイリオ" panose="020B0604030504040204" pitchFamily="50" charset="-128"/>
                <a:ea typeface="メイリオ" panose="020B0604030504040204" pitchFamily="50" charset="-128"/>
              </a:endParaRPr>
            </a:p>
          </p:txBody>
        </p:sp>
      </p:grpSp>
      <p:sp>
        <p:nvSpPr>
          <p:cNvPr id="36" name="テキスト ボックス 35">
            <a:extLst>
              <a:ext uri="{FF2B5EF4-FFF2-40B4-BE49-F238E27FC236}">
                <a16:creationId xmlns:a16="http://schemas.microsoft.com/office/drawing/2014/main" id="{464B787E-6190-4E47-8337-1EC7D61E82EB}"/>
              </a:ext>
            </a:extLst>
          </p:cNvPr>
          <p:cNvSpPr txBox="1"/>
          <p:nvPr/>
        </p:nvSpPr>
        <p:spPr>
          <a:xfrm>
            <a:off x="189000" y="90173"/>
            <a:ext cx="6480000" cy="195814"/>
          </a:xfrm>
          <a:prstGeom prst="rect">
            <a:avLst/>
          </a:prstGeom>
          <a:noFill/>
        </p:spPr>
        <p:txBody>
          <a:bodyPr wrap="square" lIns="36000" tIns="36000" rIns="36000" bIns="36000" rtlCol="0" anchor="ctr" anchorCtr="0">
            <a:noAutofit/>
          </a:bodyPr>
          <a:lstStyle/>
          <a:p>
            <a:pPr algn="ctr">
              <a:spcBef>
                <a:spcPts val="0"/>
              </a:spcBef>
              <a:buSzPct val="100000"/>
            </a:pPr>
            <a:r>
              <a:rPr kumimoji="1" lang="ja-JP" altLang="en-US" sz="700" dirty="0">
                <a:latin typeface="メイリオ" panose="020B0604030504040204" pitchFamily="50" charset="-128"/>
                <a:ea typeface="メイリオ" panose="020B0604030504040204" pitchFamily="50" charset="-128"/>
              </a:rPr>
              <a:t>本アンケートは、環境省「脱炭素ライフスタイル推進事業の高度化検討等委託業務」の一環で実施しています。</a:t>
            </a:r>
          </a:p>
        </p:txBody>
      </p:sp>
      <p:grpSp>
        <p:nvGrpSpPr>
          <p:cNvPr id="44" name="グループ化 43">
            <a:extLst>
              <a:ext uri="{FF2B5EF4-FFF2-40B4-BE49-F238E27FC236}">
                <a16:creationId xmlns:a16="http://schemas.microsoft.com/office/drawing/2014/main" id="{B433613A-9D4A-4338-8A76-7230D2C83A8C}"/>
              </a:ext>
            </a:extLst>
          </p:cNvPr>
          <p:cNvGrpSpPr/>
          <p:nvPr/>
        </p:nvGrpSpPr>
        <p:grpSpPr>
          <a:xfrm>
            <a:off x="277941" y="8660450"/>
            <a:ext cx="6301059" cy="1127621"/>
            <a:chOff x="277941" y="8660450"/>
            <a:chExt cx="6301059" cy="1127621"/>
          </a:xfrm>
        </p:grpSpPr>
        <p:grpSp>
          <p:nvGrpSpPr>
            <p:cNvPr id="45" name="グループ化 44">
              <a:extLst>
                <a:ext uri="{FF2B5EF4-FFF2-40B4-BE49-F238E27FC236}">
                  <a16:creationId xmlns:a16="http://schemas.microsoft.com/office/drawing/2014/main" id="{7CB05586-A872-4419-BCBA-8866902F2455}"/>
                </a:ext>
              </a:extLst>
            </p:cNvPr>
            <p:cNvGrpSpPr/>
            <p:nvPr/>
          </p:nvGrpSpPr>
          <p:grpSpPr>
            <a:xfrm>
              <a:off x="277941" y="8883574"/>
              <a:ext cx="6301059" cy="904497"/>
              <a:chOff x="277941" y="8883574"/>
              <a:chExt cx="6301059" cy="904497"/>
            </a:xfrm>
          </p:grpSpPr>
          <p:sp>
            <p:nvSpPr>
              <p:cNvPr id="47" name="正方形/長方形 46">
                <a:extLst>
                  <a:ext uri="{FF2B5EF4-FFF2-40B4-BE49-F238E27FC236}">
                    <a16:creationId xmlns:a16="http://schemas.microsoft.com/office/drawing/2014/main" id="{D19FDC08-5FD0-4C75-8EAF-FFEC7051549F}"/>
                  </a:ext>
                </a:extLst>
              </p:cNvPr>
              <p:cNvSpPr/>
              <p:nvPr/>
            </p:nvSpPr>
            <p:spPr bwMode="gray">
              <a:xfrm>
                <a:off x="277941" y="8883574"/>
                <a:ext cx="6300000" cy="711361"/>
              </a:xfrm>
              <a:prstGeom prst="rect">
                <a:avLst/>
              </a:prstGeom>
              <a:solidFill>
                <a:schemeClr val="bg1">
                  <a:lumMod val="85000"/>
                </a:schemeClr>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tabLst>
                    <a:tab pos="144000" algn="l"/>
                  </a:tabLst>
                </a:pPr>
                <a:r>
                  <a:rPr kumimoji="1" lang="en-US" altLang="ja-JP" sz="600" dirty="0">
                    <a:ea typeface="メイリオ" panose="020B0604030504040204" pitchFamily="50" charset="-128"/>
                  </a:rPr>
                  <a:t>*1: 	</a:t>
                </a:r>
                <a:r>
                  <a:rPr kumimoji="1" lang="ja-JP" altLang="en-US" sz="600" dirty="0">
                    <a:ea typeface="メイリオ" panose="020B0604030504040204" pitchFamily="50" charset="-128"/>
                  </a:rPr>
                  <a:t>地球温暖化防止にかかる普及啓発活動の改善のため、後日、簡単な</a:t>
                </a:r>
                <a:r>
                  <a:rPr kumimoji="1" lang="en-US" altLang="ja-JP" sz="600" dirty="0">
                    <a:ea typeface="メイリオ" panose="020B0604030504040204" pitchFamily="50" charset="-128"/>
                  </a:rPr>
                  <a:t>WEB</a:t>
                </a:r>
                <a:r>
                  <a:rPr kumimoji="1" lang="ja-JP" altLang="en-US" sz="600" dirty="0">
                    <a:ea typeface="メイリオ" panose="020B0604030504040204" pitchFamily="50" charset="-128"/>
                  </a:rPr>
                  <a:t>アンケートを実施する予定です。ご理解・ご協力をいただけます場合には、アンケートをお送りする</a:t>
                </a:r>
                <a:br>
                  <a:rPr kumimoji="1" lang="en-US" altLang="ja-JP" sz="600" dirty="0">
                    <a:ea typeface="メイリオ" panose="020B0604030504040204" pitchFamily="50" charset="-128"/>
                  </a:rPr>
                </a:b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メールアドレスを上の欄にご記入ください。本</a:t>
                </a:r>
                <a:r>
                  <a:rPr kumimoji="1" lang="en-US" altLang="ja-JP" sz="600" dirty="0">
                    <a:ea typeface="メイリオ" panose="020B0604030504040204" pitchFamily="50" charset="-128"/>
                  </a:rPr>
                  <a:t>WEB</a:t>
                </a:r>
                <a:r>
                  <a:rPr kumimoji="1" lang="ja-JP" altLang="en-US" sz="600" dirty="0">
                    <a:ea typeface="メイリオ" panose="020B0604030504040204" pitchFamily="50" charset="-128"/>
                  </a:rPr>
                  <a:t>アンケートは、環境省事業の一環として、「脱炭素ライフスタイル推進事業の高度化検討等委託業務」受託者が実施します。</a:t>
                </a:r>
                <a:endParaRPr kumimoji="1" lang="en-US" altLang="ja-JP" sz="600" dirty="0">
                  <a:ea typeface="メイリオ" panose="020B0604030504040204" pitchFamily="50" charset="-128"/>
                </a:endParaRPr>
              </a:p>
              <a:p>
                <a:pPr>
                  <a:spcBef>
                    <a:spcPts val="300"/>
                  </a:spcBef>
                  <a:buFont typeface="Wingdings 2" pitchFamily="18" charset="2"/>
                  <a:buNone/>
                  <a:tabLst>
                    <a:tab pos="87313" algn="l"/>
                  </a:tabLst>
                </a:pPr>
                <a:r>
                  <a:rPr kumimoji="1" lang="ja-JP" altLang="en-US" sz="600" dirty="0">
                    <a:ea typeface="メイリオ" panose="020B0604030504040204" pitchFamily="50" charset="-128"/>
                  </a:rPr>
                  <a:t>〇</a:t>
                </a: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迷惑メール防止機能により、</a:t>
                </a:r>
                <a:r>
                  <a:rPr kumimoji="1" lang="en-US" altLang="ja-JP" sz="600" dirty="0">
                    <a:ea typeface="メイリオ" panose="020B0604030504040204" pitchFamily="50" charset="-128"/>
                  </a:rPr>
                  <a:t>WEB</a:t>
                </a:r>
                <a:r>
                  <a:rPr kumimoji="1" lang="ja-JP" altLang="en-US" sz="600" dirty="0">
                    <a:ea typeface="メイリオ" panose="020B0604030504040204" pitchFamily="50" charset="-128"/>
                  </a:rPr>
                  <a:t>アンケートメールが 迷惑メールフォルダやゴミ箱に自動的に振り分けられている可能性があります。一度ご確認頂きますようお願いいたします。</a:t>
                </a:r>
                <a:br>
                  <a:rPr kumimoji="1" lang="en-US" altLang="ja-JP" sz="600" dirty="0">
                    <a:ea typeface="メイリオ" panose="020B0604030504040204" pitchFamily="50" charset="-128"/>
                  </a:rPr>
                </a:b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ご記入いただいたメールアドレス等の個人情報は</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「脱炭素ライフスタイル推進事業の高度化検討等委託業務」において統計･分析処理され</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個別の内容が公表等されることはあり</a:t>
                </a:r>
                <a:br>
                  <a:rPr kumimoji="1" lang="en-US" altLang="ja-JP" sz="600" dirty="0">
                    <a:ea typeface="メイリオ" panose="020B0604030504040204" pitchFamily="50" charset="-128"/>
                  </a:rPr>
                </a:b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ません。また</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個人情報に該当する情報は</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当該業務遂行の目的のみのために利用し</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委託元である環境省</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受託者以外の第三者に開示せず</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厳重に管理します。</a:t>
                </a:r>
                <a:endParaRPr kumimoji="1" lang="en-US" altLang="ja-JP" sz="600" dirty="0">
                  <a:ea typeface="メイリオ" panose="020B0604030504040204" pitchFamily="50" charset="-128"/>
                </a:endParaRPr>
              </a:p>
            </p:txBody>
          </p:sp>
          <p:sp>
            <p:nvSpPr>
              <p:cNvPr id="48" name="テキスト ボックス 47">
                <a:extLst>
                  <a:ext uri="{FF2B5EF4-FFF2-40B4-BE49-F238E27FC236}">
                    <a16:creationId xmlns:a16="http://schemas.microsoft.com/office/drawing/2014/main" id="{1D839BBB-C739-420F-9060-DEF5FAE04FE6}"/>
                  </a:ext>
                </a:extLst>
              </p:cNvPr>
              <p:cNvSpPr txBox="1"/>
              <p:nvPr/>
            </p:nvSpPr>
            <p:spPr>
              <a:xfrm>
                <a:off x="279000" y="9608071"/>
                <a:ext cx="6300000" cy="180000"/>
              </a:xfrm>
              <a:prstGeom prst="rect">
                <a:avLst/>
              </a:prstGeom>
              <a:noFill/>
            </p:spPr>
            <p:txBody>
              <a:bodyPr wrap="square" lIns="36000" tIns="36000" rIns="36000" bIns="36000" rtlCol="0" anchor="t" anchorCtr="0">
                <a:noAutofit/>
              </a:bodyPr>
              <a:lstStyle/>
              <a:p>
                <a:pPr algn="ctr">
                  <a:spcBef>
                    <a:spcPts val="0"/>
                  </a:spcBef>
                  <a:buSzPct val="100000"/>
                </a:pPr>
                <a:r>
                  <a:rPr kumimoji="1" lang="ja-JP" altLang="en-US" sz="1000" dirty="0">
                    <a:latin typeface="メイリオ" panose="020B0604030504040204" pitchFamily="50" charset="-128"/>
                    <a:ea typeface="メイリオ" panose="020B0604030504040204" pitchFamily="50" charset="-128"/>
                  </a:rPr>
                  <a:t>環境省</a:t>
                </a:r>
              </a:p>
            </p:txBody>
          </p:sp>
        </p:grpSp>
        <p:sp>
          <p:nvSpPr>
            <p:cNvPr id="46" name="テキスト ボックス 45">
              <a:extLst>
                <a:ext uri="{FF2B5EF4-FFF2-40B4-BE49-F238E27FC236}">
                  <a16:creationId xmlns:a16="http://schemas.microsoft.com/office/drawing/2014/main" id="{87CA78C9-C794-438A-B02F-B3FE6B4AB2AC}"/>
                </a:ext>
              </a:extLst>
            </p:cNvPr>
            <p:cNvSpPr txBox="1"/>
            <p:nvPr/>
          </p:nvSpPr>
          <p:spPr>
            <a:xfrm>
              <a:off x="278470" y="8660450"/>
              <a:ext cx="6300000" cy="226591"/>
            </a:xfrm>
            <a:prstGeom prst="rect">
              <a:avLst/>
            </a:prstGeom>
            <a:noFill/>
          </p:spPr>
          <p:txBody>
            <a:bodyPr wrap="square" lIns="36000" tIns="36000" rIns="36000" bIns="36000" rtlCol="0" anchor="t" anchorCtr="0">
              <a:noAutofit/>
            </a:bodyPr>
            <a:lstStyle/>
            <a:p>
              <a:pPr algn="ctr">
                <a:spcBef>
                  <a:spcPts val="0"/>
                </a:spcBef>
                <a:buSzPct val="100000"/>
              </a:pPr>
              <a:r>
                <a:rPr kumimoji="1" lang="ja-JP" altLang="en-US" sz="1100" dirty="0">
                  <a:latin typeface="メイリオ" panose="020B0604030504040204" pitchFamily="50" charset="-128"/>
                  <a:ea typeface="メイリオ" panose="020B0604030504040204" pitchFamily="50" charset="-128"/>
                </a:rPr>
                <a:t>★ご協力ありがとうございました。</a:t>
              </a:r>
            </a:p>
          </p:txBody>
        </p:sp>
      </p:grpSp>
      <p:grpSp>
        <p:nvGrpSpPr>
          <p:cNvPr id="11" name="グループ化 10">
            <a:extLst>
              <a:ext uri="{FF2B5EF4-FFF2-40B4-BE49-F238E27FC236}">
                <a16:creationId xmlns:a16="http://schemas.microsoft.com/office/drawing/2014/main" id="{DAE7EF97-0A1F-4081-B219-23BBD2CC6DB3}"/>
              </a:ext>
            </a:extLst>
          </p:cNvPr>
          <p:cNvGrpSpPr/>
          <p:nvPr/>
        </p:nvGrpSpPr>
        <p:grpSpPr>
          <a:xfrm>
            <a:off x="470655" y="348721"/>
            <a:ext cx="5916691" cy="579362"/>
            <a:chOff x="-35336" y="348721"/>
            <a:chExt cx="5916691" cy="579362"/>
          </a:xfrm>
        </p:grpSpPr>
        <p:sp>
          <p:nvSpPr>
            <p:cNvPr id="12" name="正方形/長方形 11"/>
            <p:cNvSpPr/>
            <p:nvPr/>
          </p:nvSpPr>
          <p:spPr bwMode="gray">
            <a:xfrm>
              <a:off x="1705841" y="348721"/>
              <a:ext cx="4150800" cy="388620"/>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2000" b="1" dirty="0">
                  <a:solidFill>
                    <a:srgbClr val="E41E27"/>
                  </a:solidFill>
                  <a:latin typeface="メイリオ" panose="020B0604030504040204" pitchFamily="50" charset="-128"/>
                  <a:ea typeface="メイリオ" panose="020B0604030504040204" pitchFamily="50" charset="-128"/>
                </a:rPr>
                <a:t>食品ロス削減意向実態アンケート</a:t>
              </a:r>
            </a:p>
          </p:txBody>
        </p:sp>
        <p:sp>
          <p:nvSpPr>
            <p:cNvPr id="14" name="テキスト ボックス 13"/>
            <p:cNvSpPr txBox="1"/>
            <p:nvPr/>
          </p:nvSpPr>
          <p:spPr>
            <a:xfrm>
              <a:off x="1730555" y="701492"/>
              <a:ext cx="4150800" cy="226591"/>
            </a:xfrm>
            <a:prstGeom prst="rect">
              <a:avLst/>
            </a:prstGeom>
            <a:noFill/>
          </p:spPr>
          <p:txBody>
            <a:bodyPr wrap="square" lIns="36000" tIns="36000" rIns="36000" bIns="36000" rtlCol="0" anchor="ctr" anchorCtr="0">
              <a:noAutofit/>
            </a:bodyPr>
            <a:lstStyle/>
            <a:p>
              <a:pPr algn="ctr">
                <a:spcBef>
                  <a:spcPts val="0"/>
                </a:spcBef>
                <a:buSzPct val="100000"/>
              </a:pPr>
              <a:r>
                <a:rPr kumimoji="1" lang="ja-JP" altLang="en-US" sz="1000" dirty="0">
                  <a:latin typeface="メイリオ" panose="020B0604030504040204" pitchFamily="50" charset="-128"/>
                  <a:ea typeface="メイリオ" panose="020B0604030504040204" pitchFamily="50" charset="-128"/>
                </a:rPr>
                <a:t>食品ロスの削減意向を調査しています。わかる範囲でお答えください。</a:t>
              </a:r>
            </a:p>
          </p:txBody>
        </p:sp>
        <p:pic>
          <p:nvPicPr>
            <p:cNvPr id="4" name="図 3">
              <a:extLst>
                <a:ext uri="{FF2B5EF4-FFF2-40B4-BE49-F238E27FC236}">
                  <a16:creationId xmlns:a16="http://schemas.microsoft.com/office/drawing/2014/main" id="{F5B6AB82-1174-4776-A861-67BC225CC0A2}"/>
                </a:ext>
              </a:extLst>
            </p:cNvPr>
            <p:cNvPicPr>
              <a:picLocks noChangeAspect="1"/>
            </p:cNvPicPr>
            <p:nvPr/>
          </p:nvPicPr>
          <p:blipFill>
            <a:blip r:embed="rId8"/>
            <a:stretch>
              <a:fillRect/>
            </a:stretch>
          </p:blipFill>
          <p:spPr>
            <a:xfrm>
              <a:off x="-35336" y="350668"/>
              <a:ext cx="1621584" cy="576000"/>
            </a:xfrm>
            <a:prstGeom prst="rect">
              <a:avLst/>
            </a:prstGeom>
          </p:spPr>
        </p:pic>
      </p:grpSp>
      <p:sp>
        <p:nvSpPr>
          <p:cNvPr id="43" name="正方形/長方形 42">
            <a:extLst>
              <a:ext uri="{FF2B5EF4-FFF2-40B4-BE49-F238E27FC236}">
                <a16:creationId xmlns:a16="http://schemas.microsoft.com/office/drawing/2014/main" id="{FAE6DCC9-89A1-45CD-ADE8-64EFA6A00710}"/>
              </a:ext>
            </a:extLst>
          </p:cNvPr>
          <p:cNvSpPr/>
          <p:nvPr/>
        </p:nvSpPr>
        <p:spPr bwMode="gray">
          <a:xfrm>
            <a:off x="6501320" y="-3411"/>
            <a:ext cx="360000" cy="144000"/>
          </a:xfrm>
          <a:prstGeom prst="rect">
            <a:avLst/>
          </a:prstGeom>
          <a:solidFill>
            <a:schemeClr val="accent1"/>
          </a:solidFill>
          <a:ln w="12700" algn="ctr">
            <a:solidFill>
              <a:schemeClr val="accent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050" b="1" dirty="0">
                <a:solidFill>
                  <a:schemeClr val="bg1"/>
                </a:solidFill>
              </a:rPr>
              <a:t>追加</a:t>
            </a:r>
          </a:p>
        </p:txBody>
      </p:sp>
    </p:spTree>
    <p:extLst>
      <p:ext uri="{BB962C8B-B14F-4D97-AF65-F5344CB8AC3E}">
        <p14:creationId xmlns:p14="http://schemas.microsoft.com/office/powerpoint/2010/main" val="29898779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161" name="think-cell スライド" r:id="rId4" imgW="563" imgH="564" progId="TCLayout.ActiveDocument.1">
                  <p:embed/>
                </p:oleObj>
              </mc:Choice>
              <mc:Fallback>
                <p:oleObj name="think-cell スライド" r:id="rId4" imgW="563" imgH="564" progId="TCLayout.ActiveDocument.1">
                  <p:embed/>
                  <p:pic>
                    <p:nvPicPr>
                      <p:cNvPr id="3" name="オブジェクト 2" hidden="1"/>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11" name="グループ化 10">
            <a:extLst>
              <a:ext uri="{FF2B5EF4-FFF2-40B4-BE49-F238E27FC236}">
                <a16:creationId xmlns:a16="http://schemas.microsoft.com/office/drawing/2014/main" id="{A0C86FC6-9EE0-4F8A-A82E-82EA8A838A2B}"/>
              </a:ext>
            </a:extLst>
          </p:cNvPr>
          <p:cNvGrpSpPr/>
          <p:nvPr/>
        </p:nvGrpSpPr>
        <p:grpSpPr>
          <a:xfrm>
            <a:off x="296652" y="873882"/>
            <a:ext cx="6264696" cy="474564"/>
            <a:chOff x="296652" y="920552"/>
            <a:chExt cx="6264696" cy="474564"/>
          </a:xfrm>
        </p:grpSpPr>
        <p:sp>
          <p:nvSpPr>
            <p:cNvPr id="5" name="角丸四角形 4"/>
            <p:cNvSpPr/>
            <p:nvPr/>
          </p:nvSpPr>
          <p:spPr bwMode="gray">
            <a:xfrm>
              <a:off x="297348" y="920552"/>
              <a:ext cx="6264000" cy="180000"/>
            </a:xfrm>
            <a:prstGeom prst="roundRect">
              <a:avLst/>
            </a:prstGeom>
            <a:solidFill>
              <a:schemeClr val="accent1"/>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en-US" altLang="ja-JP" sz="1050" b="1" dirty="0">
                  <a:solidFill>
                    <a:schemeClr val="bg1"/>
                  </a:solidFill>
                  <a:latin typeface="メイリオ" panose="020B0604030504040204" pitchFamily="50" charset="-128"/>
                  <a:ea typeface="メイリオ" panose="020B0604030504040204" pitchFamily="50" charset="-128"/>
                </a:rPr>
                <a:t>1</a:t>
              </a:r>
              <a:r>
                <a:rPr kumimoji="1" lang="ja-JP" altLang="en-US" sz="1050" b="1" dirty="0" err="1">
                  <a:solidFill>
                    <a:schemeClr val="bg1"/>
                  </a:solidFill>
                  <a:latin typeface="メイリオ" panose="020B0604030504040204" pitchFamily="50" charset="-128"/>
                  <a:ea typeface="メイリオ" panose="020B0604030504040204" pitchFamily="50" charset="-128"/>
                </a:rPr>
                <a:t>．</a:t>
              </a:r>
              <a:r>
                <a:rPr kumimoji="1" lang="ja-JP" altLang="en-US" sz="1050" b="1" dirty="0">
                  <a:solidFill>
                    <a:schemeClr val="bg1"/>
                  </a:solidFill>
                  <a:latin typeface="メイリオ" panose="020B0604030504040204" pitchFamily="50" charset="-128"/>
                  <a:ea typeface="メイリオ" panose="020B0604030504040204" pitchFamily="50" charset="-128"/>
                </a:rPr>
                <a:t>あなたご自身について</a:t>
              </a:r>
            </a:p>
          </p:txBody>
        </p:sp>
        <p:sp>
          <p:nvSpPr>
            <p:cNvPr id="20" name="テキスト ボックス 19"/>
            <p:cNvSpPr txBox="1"/>
            <p:nvPr/>
          </p:nvSpPr>
          <p:spPr>
            <a:xfrm>
              <a:off x="296652" y="1113688"/>
              <a:ext cx="6264000" cy="281428"/>
            </a:xfrm>
            <a:prstGeom prst="rect">
              <a:avLst/>
            </a:prstGeom>
            <a:noFill/>
          </p:spPr>
          <p:txBody>
            <a:bodyPr wrap="square" lIns="36000" tIns="36000" rIns="36000" bIns="36000" rtlCol="0" anchor="t" anchorCtr="0">
              <a:noAutofit/>
            </a:bodyPr>
            <a:lstStyle/>
            <a:p>
              <a:pPr>
                <a:lnSpc>
                  <a:spcPts val="900"/>
                </a:lnSpc>
                <a:spcBef>
                  <a:spcPts val="400"/>
                </a:spcBef>
                <a:buSzPct val="100000"/>
                <a:tabLst>
                  <a:tab pos="450850" algn="l"/>
                </a:tabLst>
              </a:pPr>
              <a:r>
                <a:rPr kumimoji="1" lang="ja-JP" altLang="en-US" sz="900" dirty="0">
                  <a:highlight>
                    <a:srgbClr val="E8F6CF"/>
                  </a:highlight>
                  <a:latin typeface="メイリオ" panose="020B0604030504040204" pitchFamily="50" charset="-128"/>
                  <a:ea typeface="メイリオ" panose="020B0604030504040204" pitchFamily="50" charset="-128"/>
                </a:rPr>
                <a:t>性別</a:t>
              </a:r>
              <a:r>
                <a:rPr kumimoji="1" lang="en-US" altLang="ja-JP" sz="900" dirty="0">
                  <a:latin typeface="メイリオ" panose="020B0604030504040204" pitchFamily="50" charset="-128"/>
                  <a:ea typeface="メイリオ" panose="020B0604030504040204" pitchFamily="50" charset="-128"/>
                </a:rPr>
                <a:t>	</a:t>
              </a:r>
              <a:r>
                <a:rPr kumimoji="1" lang="ja-JP" altLang="en-US" sz="900" dirty="0">
                  <a:latin typeface="メイリオ" panose="020B0604030504040204" pitchFamily="50" charset="-128"/>
                  <a:ea typeface="メイリオ" panose="020B0604030504040204" pitchFamily="50" charset="-128"/>
                </a:rPr>
                <a:t>□ 男性　□ 女性　□ その他</a:t>
              </a:r>
              <a:endParaRPr kumimoji="1" lang="en-US" altLang="ja-JP" sz="900" dirty="0">
                <a:latin typeface="メイリオ" panose="020B0604030504040204" pitchFamily="50" charset="-128"/>
                <a:ea typeface="メイリオ" panose="020B0604030504040204" pitchFamily="50" charset="-128"/>
              </a:endParaRPr>
            </a:p>
            <a:p>
              <a:pPr>
                <a:lnSpc>
                  <a:spcPts val="900"/>
                </a:lnSpc>
                <a:spcBef>
                  <a:spcPts val="400"/>
                </a:spcBef>
                <a:buSzPct val="100000"/>
                <a:tabLst>
                  <a:tab pos="450850" algn="l"/>
                </a:tabLst>
              </a:pPr>
              <a:r>
                <a:rPr kumimoji="1" lang="ja-JP" altLang="en-US" sz="900" dirty="0">
                  <a:highlight>
                    <a:srgbClr val="E8F6CF"/>
                  </a:highlight>
                  <a:latin typeface="メイリオ" panose="020B0604030504040204" pitchFamily="50" charset="-128"/>
                  <a:ea typeface="メイリオ" panose="020B0604030504040204" pitchFamily="50" charset="-128"/>
                </a:rPr>
                <a:t>年齢</a:t>
              </a:r>
              <a:r>
                <a:rPr kumimoji="1" lang="en-US" altLang="ja-JP" sz="900" dirty="0">
                  <a:latin typeface="メイリオ" panose="020B0604030504040204" pitchFamily="50" charset="-128"/>
                  <a:ea typeface="メイリオ" panose="020B0604030504040204" pitchFamily="50" charset="-128"/>
                </a:rPr>
                <a:t>	</a:t>
              </a:r>
              <a:r>
                <a:rPr kumimoji="1" lang="ja-JP" altLang="en-US" sz="900" dirty="0">
                  <a:latin typeface="メイリオ" panose="020B0604030504040204" pitchFamily="50" charset="-128"/>
                  <a:ea typeface="メイリオ" panose="020B0604030504040204" pitchFamily="50" charset="-128"/>
                </a:rPr>
                <a:t>□ </a:t>
              </a:r>
              <a:r>
                <a:rPr kumimoji="1" lang="en-US" altLang="ja-JP" sz="900" dirty="0">
                  <a:latin typeface="メイリオ" panose="020B0604030504040204" pitchFamily="50" charset="-128"/>
                  <a:ea typeface="メイリオ" panose="020B0604030504040204" pitchFamily="50" charset="-128"/>
                </a:rPr>
                <a:t>10</a:t>
              </a:r>
              <a:r>
                <a:rPr kumimoji="1" lang="ja-JP" altLang="en-US" sz="900" dirty="0">
                  <a:latin typeface="メイリオ" panose="020B0604030504040204" pitchFamily="50" charset="-128"/>
                  <a:ea typeface="メイリオ" panose="020B0604030504040204" pitchFamily="50" charset="-128"/>
                </a:rPr>
                <a:t>代以下　□ </a:t>
              </a:r>
              <a:r>
                <a:rPr kumimoji="1" lang="en-US" altLang="ja-JP" sz="900" dirty="0">
                  <a:latin typeface="メイリオ" panose="020B0604030504040204" pitchFamily="50" charset="-128"/>
                  <a:ea typeface="メイリオ" panose="020B0604030504040204" pitchFamily="50" charset="-128"/>
                </a:rPr>
                <a:t>20</a:t>
              </a:r>
              <a:r>
                <a:rPr kumimoji="1" lang="ja-JP" altLang="en-US" sz="900" dirty="0">
                  <a:latin typeface="メイリオ" panose="020B0604030504040204" pitchFamily="50" charset="-128"/>
                  <a:ea typeface="メイリオ" panose="020B0604030504040204" pitchFamily="50" charset="-128"/>
                </a:rPr>
                <a:t>代　□ </a:t>
              </a:r>
              <a:r>
                <a:rPr kumimoji="1" lang="en-US" altLang="ja-JP" sz="900" dirty="0">
                  <a:latin typeface="メイリオ" panose="020B0604030504040204" pitchFamily="50" charset="-128"/>
                  <a:ea typeface="メイリオ" panose="020B0604030504040204" pitchFamily="50" charset="-128"/>
                </a:rPr>
                <a:t>30</a:t>
              </a:r>
              <a:r>
                <a:rPr kumimoji="1" lang="ja-JP" altLang="en-US" sz="900" dirty="0">
                  <a:latin typeface="メイリオ" panose="020B0604030504040204" pitchFamily="50" charset="-128"/>
                  <a:ea typeface="メイリオ" panose="020B0604030504040204" pitchFamily="50" charset="-128"/>
                </a:rPr>
                <a:t>代　□ </a:t>
              </a:r>
              <a:r>
                <a:rPr kumimoji="1" lang="en-US" altLang="ja-JP" sz="900" dirty="0">
                  <a:latin typeface="メイリオ" panose="020B0604030504040204" pitchFamily="50" charset="-128"/>
                  <a:ea typeface="メイリオ" panose="020B0604030504040204" pitchFamily="50" charset="-128"/>
                </a:rPr>
                <a:t>40</a:t>
              </a:r>
              <a:r>
                <a:rPr kumimoji="1" lang="ja-JP" altLang="en-US" sz="900" dirty="0">
                  <a:latin typeface="メイリオ" panose="020B0604030504040204" pitchFamily="50" charset="-128"/>
                  <a:ea typeface="メイリオ" panose="020B0604030504040204" pitchFamily="50" charset="-128"/>
                </a:rPr>
                <a:t>代　□ </a:t>
              </a:r>
              <a:r>
                <a:rPr kumimoji="1" lang="en-US" altLang="ja-JP" sz="900" dirty="0">
                  <a:latin typeface="メイリオ" panose="020B0604030504040204" pitchFamily="50" charset="-128"/>
                  <a:ea typeface="メイリオ" panose="020B0604030504040204" pitchFamily="50" charset="-128"/>
                </a:rPr>
                <a:t>50</a:t>
              </a:r>
              <a:r>
                <a:rPr kumimoji="1" lang="ja-JP" altLang="en-US" sz="900" dirty="0">
                  <a:latin typeface="メイリオ" panose="020B0604030504040204" pitchFamily="50" charset="-128"/>
                  <a:ea typeface="メイリオ" panose="020B0604030504040204" pitchFamily="50" charset="-128"/>
                </a:rPr>
                <a:t>代　□ </a:t>
              </a:r>
              <a:r>
                <a:rPr kumimoji="1" lang="en-US" altLang="ja-JP" sz="900" dirty="0">
                  <a:latin typeface="メイリオ" panose="020B0604030504040204" pitchFamily="50" charset="-128"/>
                  <a:ea typeface="メイリオ" panose="020B0604030504040204" pitchFamily="50" charset="-128"/>
                </a:rPr>
                <a:t>60</a:t>
              </a:r>
              <a:r>
                <a:rPr kumimoji="1" lang="ja-JP" altLang="en-US" sz="900" dirty="0">
                  <a:latin typeface="メイリオ" panose="020B0604030504040204" pitchFamily="50" charset="-128"/>
                  <a:ea typeface="メイリオ" panose="020B0604030504040204" pitchFamily="50" charset="-128"/>
                </a:rPr>
                <a:t>代　□ </a:t>
              </a:r>
              <a:r>
                <a:rPr kumimoji="1" lang="en-US" altLang="ja-JP" sz="900" dirty="0">
                  <a:latin typeface="メイリオ" panose="020B0604030504040204" pitchFamily="50" charset="-128"/>
                  <a:ea typeface="メイリオ" panose="020B0604030504040204" pitchFamily="50" charset="-128"/>
                </a:rPr>
                <a:t>70</a:t>
              </a:r>
              <a:r>
                <a:rPr kumimoji="1" lang="ja-JP" altLang="en-US" sz="900" dirty="0">
                  <a:latin typeface="メイリオ" panose="020B0604030504040204" pitchFamily="50" charset="-128"/>
                  <a:ea typeface="メイリオ" panose="020B0604030504040204" pitchFamily="50" charset="-128"/>
                </a:rPr>
                <a:t>代以上</a:t>
              </a:r>
              <a:endParaRPr kumimoji="1" lang="en-US" altLang="ja-JP" sz="900" dirty="0">
                <a:latin typeface="メイリオ" panose="020B0604030504040204" pitchFamily="50" charset="-128"/>
                <a:ea typeface="メイリオ" panose="020B0604030504040204" pitchFamily="50" charset="-128"/>
              </a:endParaRPr>
            </a:p>
          </p:txBody>
        </p:sp>
      </p:grpSp>
      <p:grpSp>
        <p:nvGrpSpPr>
          <p:cNvPr id="9" name="グループ化 8">
            <a:extLst>
              <a:ext uri="{FF2B5EF4-FFF2-40B4-BE49-F238E27FC236}">
                <a16:creationId xmlns:a16="http://schemas.microsoft.com/office/drawing/2014/main" id="{52E246E3-EF8D-46B5-8F37-4F10DF362638}"/>
              </a:ext>
            </a:extLst>
          </p:cNvPr>
          <p:cNvGrpSpPr/>
          <p:nvPr/>
        </p:nvGrpSpPr>
        <p:grpSpPr>
          <a:xfrm>
            <a:off x="277941" y="7979326"/>
            <a:ext cx="6329893" cy="779916"/>
            <a:chOff x="278999" y="7833317"/>
            <a:chExt cx="6329893" cy="779916"/>
          </a:xfrm>
        </p:grpSpPr>
        <p:sp>
          <p:nvSpPr>
            <p:cNvPr id="10" name="角丸四角形 9"/>
            <p:cNvSpPr/>
            <p:nvPr/>
          </p:nvSpPr>
          <p:spPr bwMode="gray">
            <a:xfrm>
              <a:off x="296652" y="7833317"/>
              <a:ext cx="6264000" cy="180000"/>
            </a:xfrm>
            <a:prstGeom prst="roundRect">
              <a:avLst/>
            </a:prstGeom>
            <a:solidFill>
              <a:srgbClr val="86BC25"/>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en-US" altLang="ja-JP" sz="1050" b="1" dirty="0">
                  <a:solidFill>
                    <a:schemeClr val="bg1"/>
                  </a:solidFill>
                  <a:latin typeface="メイリオ" panose="020B0604030504040204" pitchFamily="50" charset="-128"/>
                  <a:ea typeface="メイリオ" panose="020B0604030504040204" pitchFamily="50" charset="-128"/>
                </a:rPr>
                <a:t>4</a:t>
              </a:r>
              <a:r>
                <a:rPr kumimoji="1" lang="ja-JP" altLang="en-US" sz="1050" b="1" dirty="0">
                  <a:solidFill>
                    <a:schemeClr val="bg1"/>
                  </a:solidFill>
                  <a:latin typeface="メイリオ" panose="020B0604030504040204" pitchFamily="50" charset="-128"/>
                  <a:ea typeface="メイリオ" panose="020B0604030504040204" pitchFamily="50" charset="-128"/>
                </a:rPr>
                <a:t>．追跡アンケートへのご協力のお願い</a:t>
              </a:r>
            </a:p>
          </p:txBody>
        </p:sp>
        <p:sp>
          <p:nvSpPr>
            <p:cNvPr id="60" name="テキスト ボックス 59"/>
            <p:cNvSpPr txBox="1"/>
            <p:nvPr/>
          </p:nvSpPr>
          <p:spPr>
            <a:xfrm>
              <a:off x="297348" y="8013364"/>
              <a:ext cx="6264000" cy="216000"/>
            </a:xfrm>
            <a:prstGeom prst="rect">
              <a:avLst/>
            </a:prstGeom>
            <a:noFill/>
          </p:spPr>
          <p:txBody>
            <a:bodyPr wrap="square" lIns="36000" tIns="36000" rIns="36000" bIns="36000" rtlCol="0" anchor="t" anchorCtr="0">
              <a:noAutofit/>
            </a:bodyPr>
            <a:lstStyle/>
            <a:p>
              <a:pPr>
                <a:spcBef>
                  <a:spcPts val="0"/>
                </a:spcBef>
                <a:buSzPct val="100000"/>
              </a:pPr>
              <a:r>
                <a:rPr kumimoji="1" lang="ja-JP" altLang="en-US" sz="900" dirty="0">
                  <a:highlight>
                    <a:srgbClr val="E8F6CF"/>
                  </a:highlight>
                  <a:latin typeface="メイリオ" panose="020B0604030504040204" pitchFamily="50" charset="-128"/>
                  <a:ea typeface="メイリオ" panose="020B0604030504040204" pitchFamily="50" charset="-128"/>
                </a:rPr>
                <a:t>◆</a:t>
              </a:r>
              <a:r>
                <a:rPr kumimoji="1" lang="en-US" altLang="ja-JP" sz="900" dirty="0">
                  <a:highlight>
                    <a:srgbClr val="E8F6CF"/>
                  </a:highlight>
                  <a:latin typeface="メイリオ" panose="020B0604030504040204" pitchFamily="50" charset="-128"/>
                  <a:ea typeface="メイリオ" panose="020B0604030504040204" pitchFamily="50" charset="-128"/>
                </a:rPr>
                <a:t>WEB</a:t>
              </a:r>
              <a:r>
                <a:rPr kumimoji="1" lang="ja-JP" altLang="en-US" sz="900" dirty="0">
                  <a:highlight>
                    <a:srgbClr val="E8F6CF"/>
                  </a:highlight>
                  <a:latin typeface="メイリオ" panose="020B0604030504040204" pitchFamily="50" charset="-128"/>
                  <a:ea typeface="メイリオ" panose="020B0604030504040204" pitchFamily="50" charset="-128"/>
                </a:rPr>
                <a:t>アンケート実施のためメールアドレスをご記入ください</a:t>
              </a:r>
              <a:r>
                <a:rPr kumimoji="1" lang="ja-JP" altLang="en-US" sz="900" baseline="30000" dirty="0">
                  <a:highlight>
                    <a:srgbClr val="E8F6CF"/>
                  </a:highlight>
                  <a:latin typeface="メイリオ" panose="020B0604030504040204" pitchFamily="50" charset="-128"/>
                  <a:ea typeface="メイリオ" panose="020B0604030504040204" pitchFamily="50" charset="-128"/>
                </a:rPr>
                <a:t>*</a:t>
              </a:r>
              <a:r>
                <a:rPr kumimoji="1" lang="en-US" altLang="ja-JP" sz="900" baseline="30000" dirty="0">
                  <a:highlight>
                    <a:srgbClr val="E8F6CF"/>
                  </a:highlight>
                  <a:latin typeface="メイリオ" panose="020B0604030504040204" pitchFamily="50" charset="-128"/>
                  <a:ea typeface="メイリオ" panose="020B0604030504040204" pitchFamily="50" charset="-128"/>
                </a:rPr>
                <a:t>1</a:t>
              </a:r>
              <a:r>
                <a:rPr kumimoji="1" lang="ja-JP" altLang="en-US" sz="900" dirty="0" err="1">
                  <a:highlight>
                    <a:srgbClr val="E8F6CF"/>
                  </a:highlight>
                  <a:latin typeface="メイリオ" panose="020B0604030504040204" pitchFamily="50" charset="-128"/>
                  <a:ea typeface="メイリオ" panose="020B0604030504040204" pitchFamily="50" charset="-128"/>
                </a:rPr>
                <a:t>。</a:t>
              </a:r>
              <a:endParaRPr kumimoji="1" lang="ja-JP" altLang="en-US" sz="900" dirty="0">
                <a:highlight>
                  <a:srgbClr val="E8F6CF"/>
                </a:highlight>
                <a:latin typeface="メイリオ" panose="020B0604030504040204" pitchFamily="50" charset="-128"/>
                <a:ea typeface="メイリオ" panose="020B0604030504040204" pitchFamily="50" charset="-128"/>
              </a:endParaRPr>
            </a:p>
          </p:txBody>
        </p:sp>
        <p:grpSp>
          <p:nvGrpSpPr>
            <p:cNvPr id="76" name="グループ化 75"/>
            <p:cNvGrpSpPr/>
            <p:nvPr/>
          </p:nvGrpSpPr>
          <p:grpSpPr>
            <a:xfrm>
              <a:off x="278999" y="8181233"/>
              <a:ext cx="6329893" cy="432000"/>
              <a:chOff x="278999" y="8040703"/>
              <a:chExt cx="6329893" cy="432000"/>
            </a:xfrm>
          </p:grpSpPr>
          <p:sp>
            <p:nvSpPr>
              <p:cNvPr id="80" name="テキスト ボックス 79"/>
              <p:cNvSpPr txBox="1"/>
              <p:nvPr/>
            </p:nvSpPr>
            <p:spPr>
              <a:xfrm>
                <a:off x="4268892" y="8040703"/>
                <a:ext cx="2340000" cy="216000"/>
              </a:xfrm>
              <a:prstGeom prst="rect">
                <a:avLst/>
              </a:prstGeom>
              <a:noFill/>
            </p:spPr>
            <p:txBody>
              <a:bodyPr wrap="square" lIns="36000" tIns="36000" rIns="36000" bIns="36000" rtlCol="0" anchor="t" anchorCtr="0">
                <a:noAutofit/>
              </a:bodyPr>
              <a:lstStyle/>
              <a:p>
                <a:pPr>
                  <a:spcBef>
                    <a:spcPts val="0"/>
                  </a:spcBef>
                  <a:buSzPct val="100000"/>
                </a:pPr>
                <a:r>
                  <a:rPr kumimoji="1" lang="en-US" altLang="ja-JP" sz="900" dirty="0">
                    <a:latin typeface="メイリオ" panose="020B0604030504040204" pitchFamily="50" charset="-128"/>
                    <a:ea typeface="メイリオ" panose="020B0604030504040204" pitchFamily="50" charset="-128"/>
                  </a:rPr>
                  <a:t>@ </a:t>
                </a:r>
                <a:r>
                  <a:rPr kumimoji="1" lang="ja-JP" altLang="en-US" sz="900" dirty="0">
                    <a:latin typeface="メイリオ" panose="020B0604030504040204" pitchFamily="50" charset="-128"/>
                    <a:ea typeface="メイリオ" panose="020B0604030504040204" pitchFamily="50" charset="-128"/>
                  </a:rPr>
                  <a:t>以下は下から選択して下さい</a:t>
                </a:r>
              </a:p>
            </p:txBody>
          </p:sp>
          <p:sp>
            <p:nvSpPr>
              <p:cNvPr id="83" name="テキスト ボックス 82"/>
              <p:cNvSpPr txBox="1"/>
              <p:nvPr/>
            </p:nvSpPr>
            <p:spPr>
              <a:xfrm>
                <a:off x="279000" y="8256703"/>
                <a:ext cx="6300000" cy="216000"/>
              </a:xfrm>
              <a:prstGeom prst="rect">
                <a:avLst/>
              </a:prstGeom>
              <a:noFill/>
            </p:spPr>
            <p:txBody>
              <a:bodyPr wrap="square" lIns="36000" tIns="36000" rIns="36000" bIns="36000" rtlCol="0" anchor="t" anchorCtr="0">
                <a:noAutofit/>
              </a:bodyPr>
              <a:lstStyle/>
              <a:p>
                <a:pPr>
                  <a:spcBef>
                    <a:spcPts val="0"/>
                  </a:spcBef>
                  <a:buSzPct val="100000"/>
                  <a:tabLst>
                    <a:tab pos="1168400" algn="l"/>
                  </a:tabLst>
                </a:pPr>
                <a:r>
                  <a:rPr kumimoji="1" lang="en-US" altLang="ja-JP" sz="900" dirty="0">
                    <a:latin typeface="メイリオ" panose="020B0604030504040204" pitchFamily="50" charset="-128"/>
                    <a:ea typeface="メイリオ" panose="020B0604030504040204" pitchFamily="50" charset="-128"/>
                  </a:rPr>
                  <a:t>□ docomo.ne.jp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ezweb.ne.jp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i.softbank.jp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softbank.ne.jp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yahoo.co.jp</a:t>
                </a:r>
                <a:r>
                  <a:rPr kumimoji="1" lang="ja-JP" altLang="en-US" sz="900" dirty="0">
                    <a:latin typeface="メイリオ" panose="020B0604030504040204" pitchFamily="50" charset="-128"/>
                    <a:ea typeface="メイリオ" panose="020B0604030504040204" pitchFamily="50" charset="-128"/>
                  </a:rPr>
                  <a:t>　□ </a:t>
                </a:r>
                <a:r>
                  <a:rPr kumimoji="1" lang="en-US" altLang="ja-JP" sz="900" dirty="0">
                    <a:latin typeface="メイリオ" panose="020B0604030504040204" pitchFamily="50" charset="-128"/>
                    <a:ea typeface="メイリオ" panose="020B0604030504040204" pitchFamily="50" charset="-128"/>
                  </a:rPr>
                  <a:t>gmail.com</a:t>
                </a:r>
              </a:p>
              <a:p>
                <a:pPr>
                  <a:spcBef>
                    <a:spcPts val="0"/>
                  </a:spcBef>
                  <a:buSzPct val="100000"/>
                  <a:tabLst>
                    <a:tab pos="1168400" algn="l"/>
                  </a:tabLst>
                </a:pPr>
                <a:r>
                  <a:rPr kumimoji="1" lang="en-US" altLang="ja-JP" sz="900" dirty="0">
                    <a:latin typeface="メイリオ" panose="020B0604030504040204" pitchFamily="50" charset="-128"/>
                    <a:ea typeface="メイリオ" panose="020B0604030504040204" pitchFamily="50" charset="-128"/>
                  </a:rPr>
                  <a:t>□ </a:t>
                </a:r>
                <a:r>
                  <a:rPr kumimoji="1" lang="ja-JP" altLang="en-US" sz="900" dirty="0">
                    <a:latin typeface="メイリオ" panose="020B0604030504040204" pitchFamily="50" charset="-128"/>
                    <a:ea typeface="メイリオ" panose="020B0604030504040204" pitchFamily="50" charset="-128"/>
                  </a:rPr>
                  <a:t>その他（　　　　　　　　　　　　　　　　）</a:t>
                </a:r>
              </a:p>
            </p:txBody>
          </p:sp>
          <p:cxnSp>
            <p:nvCxnSpPr>
              <p:cNvPr id="86" name="直線コネクタ 85"/>
              <p:cNvCxnSpPr/>
              <p:nvPr/>
            </p:nvCxnSpPr>
            <p:spPr>
              <a:xfrm>
                <a:off x="278999" y="8256703"/>
                <a:ext cx="398989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4" name="グループ化 3">
            <a:extLst>
              <a:ext uri="{FF2B5EF4-FFF2-40B4-BE49-F238E27FC236}">
                <a16:creationId xmlns:a16="http://schemas.microsoft.com/office/drawing/2014/main" id="{832565DC-38D9-4399-949D-168E5B265B9A}"/>
              </a:ext>
            </a:extLst>
          </p:cNvPr>
          <p:cNvGrpSpPr/>
          <p:nvPr/>
        </p:nvGrpSpPr>
        <p:grpSpPr>
          <a:xfrm>
            <a:off x="977570" y="315443"/>
            <a:ext cx="4902861" cy="544231"/>
            <a:chOff x="601539" y="315443"/>
            <a:chExt cx="4902861" cy="544231"/>
          </a:xfrm>
        </p:grpSpPr>
        <p:sp>
          <p:nvSpPr>
            <p:cNvPr id="12" name="正方形/長方形 11"/>
            <p:cNvSpPr/>
            <p:nvPr/>
          </p:nvSpPr>
          <p:spPr bwMode="gray">
            <a:xfrm>
              <a:off x="1353600" y="348721"/>
              <a:ext cx="4150800" cy="388620"/>
            </a:xfrm>
            <a:prstGeom prst="rect">
              <a:avLst/>
            </a:prstGeom>
            <a:no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2000" b="1" dirty="0">
                  <a:solidFill>
                    <a:srgbClr val="86BC25"/>
                  </a:solidFill>
                  <a:latin typeface="メイリオ" panose="020B0604030504040204" pitchFamily="50" charset="-128"/>
                  <a:ea typeface="メイリオ" panose="020B0604030504040204" pitchFamily="50" charset="-128"/>
                </a:rPr>
                <a:t>環境意識に関する実態アンケート</a:t>
              </a:r>
            </a:p>
          </p:txBody>
        </p:sp>
        <p:sp>
          <p:nvSpPr>
            <p:cNvPr id="14" name="テキスト ボックス 13"/>
            <p:cNvSpPr txBox="1"/>
            <p:nvPr/>
          </p:nvSpPr>
          <p:spPr>
            <a:xfrm>
              <a:off x="1353600" y="633083"/>
              <a:ext cx="4150800" cy="226591"/>
            </a:xfrm>
            <a:prstGeom prst="rect">
              <a:avLst/>
            </a:prstGeom>
            <a:noFill/>
          </p:spPr>
          <p:txBody>
            <a:bodyPr wrap="square" lIns="36000" tIns="36000" rIns="36000" bIns="36000" rtlCol="0" anchor="ctr" anchorCtr="0">
              <a:noAutofit/>
            </a:bodyPr>
            <a:lstStyle/>
            <a:p>
              <a:pPr algn="ctr">
                <a:spcBef>
                  <a:spcPts val="0"/>
                </a:spcBef>
                <a:buSzPct val="100000"/>
              </a:pPr>
              <a:r>
                <a:rPr kumimoji="1" lang="ja-JP" altLang="en-US" sz="1000" dirty="0">
                  <a:latin typeface="メイリオ" panose="020B0604030504040204" pitchFamily="50" charset="-128"/>
                  <a:ea typeface="メイリオ" panose="020B0604030504040204" pitchFamily="50" charset="-128"/>
                </a:rPr>
                <a:t>環境に対する意識調査をしています。わかる範囲でお答えください。</a:t>
              </a:r>
            </a:p>
          </p:txBody>
        </p:sp>
        <p:pic>
          <p:nvPicPr>
            <p:cNvPr id="27659" name="Picture 11" descr="「潜在意識　イラスト」の画像検索結果"/>
            <p:cNvPicPr>
              <a:picLocks noChangeAspect="1" noChangeArrowheads="1"/>
            </p:cNvPicPr>
            <p:nvPr/>
          </p:nvPicPr>
          <p:blipFill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t="16768" b="16216"/>
            <a:stretch/>
          </p:blipFill>
          <p:spPr bwMode="auto">
            <a:xfrm>
              <a:off x="601539" y="315443"/>
              <a:ext cx="752061" cy="504000"/>
            </a:xfrm>
            <a:prstGeom prst="rect">
              <a:avLst/>
            </a:prstGeom>
            <a:noFill/>
            <a:extLst>
              <a:ext uri="{909E8E84-426E-40DD-AFC4-6F175D3DCCD1}">
                <a14:hiddenFill xmlns:a14="http://schemas.microsoft.com/office/drawing/2010/main">
                  <a:solidFill>
                    <a:srgbClr val="FFFFFF"/>
                  </a:solidFill>
                </a14:hiddenFill>
              </a:ext>
            </a:extLst>
          </p:spPr>
        </p:pic>
      </p:grpSp>
      <p:sp>
        <p:nvSpPr>
          <p:cNvPr id="48" name="角丸四角形 47"/>
          <p:cNvSpPr/>
          <p:nvPr/>
        </p:nvSpPr>
        <p:spPr bwMode="gray">
          <a:xfrm>
            <a:off x="279000" y="1414308"/>
            <a:ext cx="6262602" cy="180000"/>
          </a:xfrm>
          <a:prstGeom prst="roundRect">
            <a:avLst/>
          </a:prstGeom>
          <a:solidFill>
            <a:schemeClr val="accent1"/>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en-US" altLang="ja-JP" sz="1050" b="1" dirty="0">
                <a:solidFill>
                  <a:schemeClr val="bg1"/>
                </a:solidFill>
                <a:latin typeface="メイリオ" panose="020B0604030504040204" pitchFamily="50" charset="-128"/>
                <a:ea typeface="メイリオ" panose="020B0604030504040204" pitchFamily="50" charset="-128"/>
              </a:rPr>
              <a:t>2</a:t>
            </a:r>
            <a:r>
              <a:rPr kumimoji="1" lang="ja-JP" altLang="en-US" sz="1050" b="1" dirty="0">
                <a:solidFill>
                  <a:schemeClr val="bg1"/>
                </a:solidFill>
                <a:latin typeface="メイリオ" panose="020B0604030504040204" pitchFamily="50" charset="-128"/>
                <a:ea typeface="メイリオ" panose="020B0604030504040204" pitchFamily="50" charset="-128"/>
              </a:rPr>
              <a:t>．イベント前後の環境意識について（各設問、イベント前後それぞれについて</a:t>
            </a:r>
            <a:r>
              <a:rPr kumimoji="1" lang="en-US" altLang="ja-JP" sz="1050" b="1" dirty="0">
                <a:solidFill>
                  <a:schemeClr val="bg1"/>
                </a:solidFill>
                <a:latin typeface="メイリオ" panose="020B0604030504040204" pitchFamily="50" charset="-128"/>
                <a:ea typeface="メイリオ" panose="020B0604030504040204" pitchFamily="50" charset="-128"/>
              </a:rPr>
              <a:t>1</a:t>
            </a:r>
            <a:r>
              <a:rPr kumimoji="1" lang="ja-JP" altLang="en-US" sz="1050" b="1" dirty="0">
                <a:solidFill>
                  <a:schemeClr val="bg1"/>
                </a:solidFill>
                <a:latin typeface="メイリオ" panose="020B0604030504040204" pitchFamily="50" charset="-128"/>
                <a:ea typeface="メイリオ" panose="020B0604030504040204" pitchFamily="50" charset="-128"/>
              </a:rPr>
              <a:t>つずつ回答）</a:t>
            </a:r>
            <a:endParaRPr kumimoji="1" lang="ja-JP" altLang="en-US" sz="800" b="1" dirty="0">
              <a:solidFill>
                <a:schemeClr val="bg1"/>
              </a:solidFill>
              <a:latin typeface="メイリオ" panose="020B0604030504040204" pitchFamily="50" charset="-128"/>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F072999A-B19C-402D-93A4-053ABCC8D86D}"/>
              </a:ext>
            </a:extLst>
          </p:cNvPr>
          <p:cNvSpPr txBox="1"/>
          <p:nvPr/>
        </p:nvSpPr>
        <p:spPr>
          <a:xfrm>
            <a:off x="189000" y="90173"/>
            <a:ext cx="6480000" cy="195814"/>
          </a:xfrm>
          <a:prstGeom prst="rect">
            <a:avLst/>
          </a:prstGeom>
          <a:noFill/>
        </p:spPr>
        <p:txBody>
          <a:bodyPr wrap="square" lIns="36000" tIns="36000" rIns="36000" bIns="36000" rtlCol="0" anchor="ctr" anchorCtr="0">
            <a:noAutofit/>
          </a:bodyPr>
          <a:lstStyle/>
          <a:p>
            <a:pPr algn="ctr">
              <a:spcBef>
                <a:spcPts val="0"/>
              </a:spcBef>
              <a:buSzPct val="100000"/>
            </a:pPr>
            <a:r>
              <a:rPr kumimoji="1" lang="ja-JP" altLang="en-US" sz="700" dirty="0">
                <a:latin typeface="メイリオ" panose="020B0604030504040204" pitchFamily="50" charset="-128"/>
                <a:ea typeface="メイリオ" panose="020B0604030504040204" pitchFamily="50" charset="-128"/>
              </a:rPr>
              <a:t>本アンケートは、環境省「脱炭素ライフスタイル推進事業の高度化検討等委託業務」の一環で実施しています。</a:t>
            </a:r>
          </a:p>
        </p:txBody>
      </p:sp>
      <p:grpSp>
        <p:nvGrpSpPr>
          <p:cNvPr id="67" name="グループ化 66">
            <a:extLst>
              <a:ext uri="{FF2B5EF4-FFF2-40B4-BE49-F238E27FC236}">
                <a16:creationId xmlns:a16="http://schemas.microsoft.com/office/drawing/2014/main" id="{40C14E6D-2D24-4D23-A78A-3604E983DE87}"/>
              </a:ext>
            </a:extLst>
          </p:cNvPr>
          <p:cNvGrpSpPr/>
          <p:nvPr/>
        </p:nvGrpSpPr>
        <p:grpSpPr>
          <a:xfrm>
            <a:off x="277941" y="8883574"/>
            <a:ext cx="6301059" cy="951182"/>
            <a:chOff x="277941" y="8883574"/>
            <a:chExt cx="6301059" cy="951182"/>
          </a:xfrm>
        </p:grpSpPr>
        <p:grpSp>
          <p:nvGrpSpPr>
            <p:cNvPr id="68" name="グループ化 67">
              <a:extLst>
                <a:ext uri="{FF2B5EF4-FFF2-40B4-BE49-F238E27FC236}">
                  <a16:creationId xmlns:a16="http://schemas.microsoft.com/office/drawing/2014/main" id="{03A9E171-67B0-4D87-B3F8-E3E95A3785D2}"/>
                </a:ext>
              </a:extLst>
            </p:cNvPr>
            <p:cNvGrpSpPr/>
            <p:nvPr/>
          </p:nvGrpSpPr>
          <p:grpSpPr>
            <a:xfrm>
              <a:off x="277941" y="8883574"/>
              <a:ext cx="6301059" cy="904497"/>
              <a:chOff x="277941" y="8883574"/>
              <a:chExt cx="6301059" cy="904497"/>
            </a:xfrm>
          </p:grpSpPr>
          <p:sp>
            <p:nvSpPr>
              <p:cNvPr id="70" name="正方形/長方形 69">
                <a:extLst>
                  <a:ext uri="{FF2B5EF4-FFF2-40B4-BE49-F238E27FC236}">
                    <a16:creationId xmlns:a16="http://schemas.microsoft.com/office/drawing/2014/main" id="{AD092DD7-1FB8-4285-AF5B-B2CD2A6951BA}"/>
                  </a:ext>
                </a:extLst>
              </p:cNvPr>
              <p:cNvSpPr/>
              <p:nvPr/>
            </p:nvSpPr>
            <p:spPr bwMode="gray">
              <a:xfrm>
                <a:off x="277941" y="8883574"/>
                <a:ext cx="6300000" cy="711361"/>
              </a:xfrm>
              <a:prstGeom prst="rect">
                <a:avLst/>
              </a:prstGeom>
              <a:solidFill>
                <a:schemeClr val="bg1">
                  <a:lumMod val="85000"/>
                </a:schemeClr>
              </a:solidFill>
              <a:ln w="12700" algn="ctr">
                <a:solidFill>
                  <a:srgbClr val="BBBCBC"/>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tabLst>
                    <a:tab pos="144000" algn="l"/>
                  </a:tabLst>
                </a:pPr>
                <a:r>
                  <a:rPr kumimoji="1" lang="en-US" altLang="ja-JP" sz="600" dirty="0">
                    <a:ea typeface="メイリオ" panose="020B0604030504040204" pitchFamily="50" charset="-128"/>
                  </a:rPr>
                  <a:t>*1: 	</a:t>
                </a:r>
                <a:r>
                  <a:rPr kumimoji="1" lang="ja-JP" altLang="en-US" sz="600" dirty="0">
                    <a:ea typeface="メイリオ" panose="020B0604030504040204" pitchFamily="50" charset="-128"/>
                  </a:rPr>
                  <a:t>地球温暖化防止にかかる普及啓発活動の改善のため、後日、簡単な</a:t>
                </a:r>
                <a:r>
                  <a:rPr kumimoji="1" lang="en-US" altLang="ja-JP" sz="600" dirty="0">
                    <a:ea typeface="メイリオ" panose="020B0604030504040204" pitchFamily="50" charset="-128"/>
                  </a:rPr>
                  <a:t>WEB</a:t>
                </a:r>
                <a:r>
                  <a:rPr kumimoji="1" lang="ja-JP" altLang="en-US" sz="600" dirty="0">
                    <a:ea typeface="メイリオ" panose="020B0604030504040204" pitchFamily="50" charset="-128"/>
                  </a:rPr>
                  <a:t>アンケートを実施する予定です。ご理解・ご協力をいただけます場合には、アンケートをお送りする</a:t>
                </a:r>
                <a:br>
                  <a:rPr kumimoji="1" lang="en-US" altLang="ja-JP" sz="600" dirty="0">
                    <a:ea typeface="メイリオ" panose="020B0604030504040204" pitchFamily="50" charset="-128"/>
                  </a:rPr>
                </a:b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メールアドレスを上の欄にご記入ください。本</a:t>
                </a:r>
                <a:r>
                  <a:rPr kumimoji="1" lang="en-US" altLang="ja-JP" sz="600" dirty="0">
                    <a:ea typeface="メイリオ" panose="020B0604030504040204" pitchFamily="50" charset="-128"/>
                  </a:rPr>
                  <a:t>WEB</a:t>
                </a:r>
                <a:r>
                  <a:rPr kumimoji="1" lang="ja-JP" altLang="en-US" sz="600" dirty="0">
                    <a:ea typeface="メイリオ" panose="020B0604030504040204" pitchFamily="50" charset="-128"/>
                  </a:rPr>
                  <a:t>アンケートは、環境省事業の一環として、「脱炭素ライフスタイル推進事業の高度化検討等委託業務」受託者が実施します。</a:t>
                </a:r>
                <a:endParaRPr kumimoji="1" lang="en-US" altLang="ja-JP" sz="600" dirty="0">
                  <a:ea typeface="メイリオ" panose="020B0604030504040204" pitchFamily="50" charset="-128"/>
                </a:endParaRPr>
              </a:p>
              <a:p>
                <a:pPr>
                  <a:spcBef>
                    <a:spcPts val="300"/>
                  </a:spcBef>
                  <a:buFont typeface="Wingdings 2" pitchFamily="18" charset="2"/>
                  <a:buNone/>
                  <a:tabLst>
                    <a:tab pos="87313" algn="l"/>
                  </a:tabLst>
                </a:pPr>
                <a:r>
                  <a:rPr kumimoji="1" lang="ja-JP" altLang="en-US" sz="600" dirty="0">
                    <a:ea typeface="メイリオ" panose="020B0604030504040204" pitchFamily="50" charset="-128"/>
                  </a:rPr>
                  <a:t>〇</a:t>
                </a: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迷惑メール防止機能により、</a:t>
                </a:r>
                <a:r>
                  <a:rPr kumimoji="1" lang="en-US" altLang="ja-JP" sz="600" dirty="0">
                    <a:ea typeface="メイリオ" panose="020B0604030504040204" pitchFamily="50" charset="-128"/>
                  </a:rPr>
                  <a:t>WEB</a:t>
                </a:r>
                <a:r>
                  <a:rPr kumimoji="1" lang="ja-JP" altLang="en-US" sz="600" dirty="0">
                    <a:ea typeface="メイリオ" panose="020B0604030504040204" pitchFamily="50" charset="-128"/>
                  </a:rPr>
                  <a:t>アンケートメールが 迷惑メールフォルダやゴミ箱に自動的に振り分けられている可能性があります。一度ご確認頂きますようお願いいたします。</a:t>
                </a:r>
                <a:br>
                  <a:rPr kumimoji="1" lang="en-US" altLang="ja-JP" sz="600" dirty="0">
                    <a:ea typeface="メイリオ" panose="020B0604030504040204" pitchFamily="50" charset="-128"/>
                  </a:rPr>
                </a:b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ご記入いただいたメールアドレス等の個人情報は</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「脱炭素ライフスタイル推進事業の高度化検討等委託業務」において統計･分析処理され</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個別の内容が公表等されることはあり</a:t>
                </a:r>
                <a:br>
                  <a:rPr kumimoji="1" lang="en-US" altLang="ja-JP" sz="600" dirty="0">
                    <a:ea typeface="メイリオ" panose="020B0604030504040204" pitchFamily="50" charset="-128"/>
                  </a:rPr>
                </a:br>
                <a:r>
                  <a:rPr kumimoji="1" lang="en-US" altLang="ja-JP" sz="600" dirty="0">
                    <a:ea typeface="メイリオ" panose="020B0604030504040204" pitchFamily="50" charset="-128"/>
                  </a:rPr>
                  <a:t>	</a:t>
                </a:r>
                <a:r>
                  <a:rPr kumimoji="1" lang="ja-JP" altLang="en-US" sz="600" dirty="0">
                    <a:ea typeface="メイリオ" panose="020B0604030504040204" pitchFamily="50" charset="-128"/>
                  </a:rPr>
                  <a:t>ません。また</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個人情報に該当する情報は</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当該業務遂行の目的のみのために利用し</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委託元である環境省</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受託者以外の第三者に開示せず</a:t>
                </a:r>
                <a:r>
                  <a:rPr kumimoji="1" lang="en-US" altLang="ja-JP" sz="600" dirty="0">
                    <a:ea typeface="メイリオ" panose="020B0604030504040204" pitchFamily="50" charset="-128"/>
                  </a:rPr>
                  <a:t>､</a:t>
                </a:r>
                <a:r>
                  <a:rPr kumimoji="1" lang="ja-JP" altLang="en-US" sz="600" dirty="0">
                    <a:ea typeface="メイリオ" panose="020B0604030504040204" pitchFamily="50" charset="-128"/>
                  </a:rPr>
                  <a:t>厳重に管理します。</a:t>
                </a:r>
                <a:endParaRPr kumimoji="1" lang="en-US" altLang="ja-JP" sz="600" dirty="0">
                  <a:ea typeface="メイリオ" panose="020B0604030504040204" pitchFamily="50" charset="-128"/>
                </a:endParaRPr>
              </a:p>
            </p:txBody>
          </p:sp>
          <p:sp>
            <p:nvSpPr>
              <p:cNvPr id="71" name="テキスト ボックス 70">
                <a:extLst>
                  <a:ext uri="{FF2B5EF4-FFF2-40B4-BE49-F238E27FC236}">
                    <a16:creationId xmlns:a16="http://schemas.microsoft.com/office/drawing/2014/main" id="{810BDE76-4483-4B1A-92C7-DFAB10649F2B}"/>
                  </a:ext>
                </a:extLst>
              </p:cNvPr>
              <p:cNvSpPr txBox="1"/>
              <p:nvPr/>
            </p:nvSpPr>
            <p:spPr>
              <a:xfrm>
                <a:off x="279000" y="9608071"/>
                <a:ext cx="6300000" cy="180000"/>
              </a:xfrm>
              <a:prstGeom prst="rect">
                <a:avLst/>
              </a:prstGeom>
              <a:noFill/>
            </p:spPr>
            <p:txBody>
              <a:bodyPr wrap="square" lIns="36000" tIns="36000" rIns="36000" bIns="36000" rtlCol="0" anchor="t" anchorCtr="0">
                <a:noAutofit/>
              </a:bodyPr>
              <a:lstStyle/>
              <a:p>
                <a:pPr algn="ctr">
                  <a:spcBef>
                    <a:spcPts val="0"/>
                  </a:spcBef>
                  <a:buSzPct val="100000"/>
                </a:pPr>
                <a:r>
                  <a:rPr kumimoji="1" lang="ja-JP" altLang="en-US" sz="1000" dirty="0">
                    <a:latin typeface="メイリオ" panose="020B0604030504040204" pitchFamily="50" charset="-128"/>
                    <a:ea typeface="メイリオ" panose="020B0604030504040204" pitchFamily="50" charset="-128"/>
                  </a:rPr>
                  <a:t>環境省</a:t>
                </a:r>
              </a:p>
            </p:txBody>
          </p:sp>
        </p:grpSp>
        <p:sp>
          <p:nvSpPr>
            <p:cNvPr id="69" name="テキスト ボックス 68">
              <a:extLst>
                <a:ext uri="{FF2B5EF4-FFF2-40B4-BE49-F238E27FC236}">
                  <a16:creationId xmlns:a16="http://schemas.microsoft.com/office/drawing/2014/main" id="{EE83A8CB-6D54-4DEE-A804-FDD51671B6A8}"/>
                </a:ext>
              </a:extLst>
            </p:cNvPr>
            <p:cNvSpPr txBox="1"/>
            <p:nvPr/>
          </p:nvSpPr>
          <p:spPr>
            <a:xfrm>
              <a:off x="278470" y="9608165"/>
              <a:ext cx="6300000" cy="226591"/>
            </a:xfrm>
            <a:prstGeom prst="rect">
              <a:avLst/>
            </a:prstGeom>
            <a:noFill/>
          </p:spPr>
          <p:txBody>
            <a:bodyPr wrap="square" lIns="36000" tIns="36000" rIns="36000" bIns="36000" rtlCol="0" anchor="t" anchorCtr="0">
              <a:noAutofit/>
            </a:bodyPr>
            <a:lstStyle/>
            <a:p>
              <a:pPr algn="r">
                <a:spcBef>
                  <a:spcPts val="0"/>
                </a:spcBef>
                <a:buSzPct val="100000"/>
              </a:pPr>
              <a:r>
                <a:rPr kumimoji="1" lang="ja-JP" altLang="en-US" sz="1100" dirty="0">
                  <a:latin typeface="メイリオ" panose="020B0604030504040204" pitchFamily="50" charset="-128"/>
                  <a:ea typeface="メイリオ" panose="020B0604030504040204" pitchFamily="50" charset="-128"/>
                </a:rPr>
                <a:t>★ご協力ありがとうございました。</a:t>
              </a:r>
            </a:p>
          </p:txBody>
        </p:sp>
      </p:grpSp>
      <p:graphicFrame>
        <p:nvGraphicFramePr>
          <p:cNvPr id="7" name="表 7">
            <a:extLst>
              <a:ext uri="{FF2B5EF4-FFF2-40B4-BE49-F238E27FC236}">
                <a16:creationId xmlns:a16="http://schemas.microsoft.com/office/drawing/2014/main" id="{ACB907A1-524D-46B0-A1A0-D2BE18435A88}"/>
              </a:ext>
            </a:extLst>
          </p:cNvPr>
          <p:cNvGraphicFramePr>
            <a:graphicFrameLocks noGrp="1"/>
          </p:cNvGraphicFramePr>
          <p:nvPr>
            <p:extLst>
              <p:ext uri="{D42A27DB-BD31-4B8C-83A1-F6EECF244321}">
                <p14:modId xmlns:p14="http://schemas.microsoft.com/office/powerpoint/2010/main" val="3263235077"/>
              </p:ext>
            </p:extLst>
          </p:nvPr>
        </p:nvGraphicFramePr>
        <p:xfrm>
          <a:off x="277941" y="1607900"/>
          <a:ext cx="6262603" cy="4848480"/>
        </p:xfrm>
        <a:graphic>
          <a:graphicData uri="http://schemas.openxmlformats.org/drawingml/2006/table">
            <a:tbl>
              <a:tblPr firstRow="1" bandRow="1">
                <a:tableStyleId>{5C22544A-7EE6-4342-B048-85BDC9FD1C3A}</a:tableStyleId>
              </a:tblPr>
              <a:tblGrid>
                <a:gridCol w="379921">
                  <a:extLst>
                    <a:ext uri="{9D8B030D-6E8A-4147-A177-3AD203B41FA5}">
                      <a16:colId xmlns:a16="http://schemas.microsoft.com/office/drawing/2014/main" val="1551895576"/>
                    </a:ext>
                  </a:extLst>
                </a:gridCol>
                <a:gridCol w="5003386">
                  <a:extLst>
                    <a:ext uri="{9D8B030D-6E8A-4147-A177-3AD203B41FA5}">
                      <a16:colId xmlns:a16="http://schemas.microsoft.com/office/drawing/2014/main" val="2755887968"/>
                    </a:ext>
                  </a:extLst>
                </a:gridCol>
                <a:gridCol w="439648">
                  <a:extLst>
                    <a:ext uri="{9D8B030D-6E8A-4147-A177-3AD203B41FA5}">
                      <a16:colId xmlns:a16="http://schemas.microsoft.com/office/drawing/2014/main" val="241443571"/>
                    </a:ext>
                  </a:extLst>
                </a:gridCol>
                <a:gridCol w="439648">
                  <a:extLst>
                    <a:ext uri="{9D8B030D-6E8A-4147-A177-3AD203B41FA5}">
                      <a16:colId xmlns:a16="http://schemas.microsoft.com/office/drawing/2014/main" val="2465388453"/>
                    </a:ext>
                  </a:extLst>
                </a:gridCol>
              </a:tblGrid>
              <a:tr h="0">
                <a:tc gridSpan="2">
                  <a:txBody>
                    <a:bodyPr/>
                    <a:lstStyle/>
                    <a:p>
                      <a:endParaRPr kumimoji="1" lang="ja-JP" altLang="en-US" sz="900" dirty="0">
                        <a:solidFill>
                          <a:schemeClr val="tx1"/>
                        </a:solidFill>
                        <a:latin typeface="メイリオ" panose="020B0604030504040204" pitchFamily="50" charset="-128"/>
                        <a:ea typeface="メイリオ" panose="020B0604030504040204" pitchFamily="50" charset="-128"/>
                      </a:endParaRPr>
                    </a:p>
                  </a:txBody>
                  <a:tcPr marL="18000" marR="18000" marT="18000" marB="18000">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sz="900" dirty="0">
                        <a:solidFill>
                          <a:schemeClr val="tx1"/>
                        </a:solidFill>
                        <a:latin typeface="メイリオ" panose="020B0604030504040204" pitchFamily="50" charset="-128"/>
                        <a:ea typeface="メイリオ" panose="020B0604030504040204" pitchFamily="50" charset="-128"/>
                      </a:endParaRP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algn="ctr"/>
                      <a:r>
                        <a:rPr kumimoji="1" lang="ja-JP" altLang="en-US" sz="900" dirty="0">
                          <a:solidFill>
                            <a:srgbClr val="DA291C"/>
                          </a:solidFill>
                          <a:latin typeface="メイリオ" panose="020B0604030504040204" pitchFamily="50" charset="-128"/>
                          <a:ea typeface="メイリオ" panose="020B0604030504040204" pitchFamily="50" charset="-128"/>
                        </a:rPr>
                        <a:t>参加前</a:t>
                      </a: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dirty="0">
                          <a:solidFill>
                            <a:srgbClr val="DA291C"/>
                          </a:solidFill>
                          <a:latin typeface="メイリオ" panose="020B0604030504040204" pitchFamily="50" charset="-128"/>
                          <a:ea typeface="メイリオ" panose="020B0604030504040204" pitchFamily="50" charset="-128"/>
                        </a:rPr>
                        <a:t>参加後</a:t>
                      </a: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7320384"/>
                  </a:ext>
                </a:extLst>
              </a:tr>
              <a:tr h="0">
                <a:tc gridSpan="2">
                  <a:txBody>
                    <a:bodyPr/>
                    <a:lstStyle/>
                    <a:p>
                      <a:r>
                        <a:rPr kumimoji="1" lang="ja-JP" altLang="en-US" sz="900" dirty="0">
                          <a:solidFill>
                            <a:schemeClr val="tx1"/>
                          </a:solidFill>
                          <a:latin typeface="メイリオ" panose="020B0604030504040204" pitchFamily="50" charset="-128"/>
                          <a:ea typeface="メイリオ" panose="020B0604030504040204" pitchFamily="50" charset="-128"/>
                        </a:rPr>
                        <a:t>◆気候変動の影響をどのくらい心配だと感じていましたか／感じていますか。</a:t>
                      </a:r>
                    </a:p>
                  </a:txBody>
                  <a:tcPr marL="18000" marR="18000" marT="18000" marB="18000">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a:txBody>
                    <a:bodyPr/>
                    <a:lstStyle/>
                    <a:p>
                      <a:pPr algn="ctr"/>
                      <a:endParaRPr kumimoji="1" lang="ja-JP" altLang="en-US" sz="900" dirty="0">
                        <a:solidFill>
                          <a:schemeClr val="tx1"/>
                        </a:solidFill>
                        <a:latin typeface="メイリオ" panose="020B0604030504040204" pitchFamily="50" charset="-128"/>
                        <a:ea typeface="メイリオ" panose="020B0604030504040204" pitchFamily="50" charset="-128"/>
                      </a:endParaRP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kumimoji="1" lang="ja-JP" altLang="en-US" sz="900" dirty="0">
                        <a:solidFill>
                          <a:schemeClr val="tx1"/>
                        </a:solidFill>
                        <a:latin typeface="メイリオ" panose="020B0604030504040204" pitchFamily="50" charset="-128"/>
                        <a:ea typeface="メイリオ" panose="020B0604030504040204" pitchFamily="50" charset="-128"/>
                      </a:endParaRP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35740579"/>
                  </a:ext>
                </a:extLst>
              </a:tr>
              <a:tr h="0">
                <a:tc>
                  <a:txBody>
                    <a:bodyPr/>
                    <a:lstStyle/>
                    <a:p>
                      <a:endParaRPr kumimoji="1" lang="ja-JP" altLang="en-US" sz="900" dirty="0">
                        <a:solidFill>
                          <a:schemeClr val="tx1"/>
                        </a:solidFill>
                        <a:latin typeface="メイリオ" panose="020B0604030504040204" pitchFamily="50" charset="-128"/>
                        <a:ea typeface="メイリオ" panose="020B0604030504040204" pitchFamily="50" charset="-128"/>
                      </a:endParaRPr>
                    </a:p>
                  </a:txBody>
                  <a:tcPr marL="18000" marR="18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900" dirty="0">
                          <a:solidFill>
                            <a:schemeClr val="tx1"/>
                          </a:solidFill>
                          <a:latin typeface="メイリオ" panose="020B0604030504040204" pitchFamily="50" charset="-128"/>
                          <a:ea typeface="メイリオ" panose="020B0604030504040204" pitchFamily="50" charset="-128"/>
                        </a:rPr>
                        <a:t>とても心配していた／とても心配である</a:t>
                      </a:r>
                    </a:p>
                  </a:txBody>
                  <a:tcPr marL="18000" marR="18000" marT="18000" marB="18000">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a:t>
                      </a: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accent1"/>
                          </a:solidFill>
                          <a:latin typeface="メイリオ" panose="020B0604030504040204" pitchFamily="50" charset="-128"/>
                          <a:ea typeface="メイリオ" panose="020B0604030504040204" pitchFamily="50" charset="-128"/>
                        </a:rPr>
                        <a:t>🔲</a:t>
                      </a: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2303778"/>
                  </a:ext>
                </a:extLst>
              </a:tr>
              <a:tr h="0">
                <a:tc>
                  <a:txBody>
                    <a:bodyPr/>
                    <a:lstStyle/>
                    <a:p>
                      <a:endParaRPr kumimoji="1" lang="ja-JP" altLang="en-US" sz="900" dirty="0">
                        <a:solidFill>
                          <a:schemeClr val="tx1"/>
                        </a:solidFill>
                        <a:latin typeface="メイリオ" panose="020B0604030504040204" pitchFamily="50" charset="-128"/>
                        <a:ea typeface="メイリオ" panose="020B0604030504040204" pitchFamily="50" charset="-128"/>
                      </a:endParaRPr>
                    </a:p>
                  </a:txBody>
                  <a:tcPr marL="18000" marR="18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900" dirty="0">
                          <a:solidFill>
                            <a:schemeClr val="tx1"/>
                          </a:solidFill>
                          <a:latin typeface="メイリオ" panose="020B0604030504040204" pitchFamily="50" charset="-128"/>
                          <a:ea typeface="メイリオ" panose="020B0604030504040204" pitchFamily="50" charset="-128"/>
                        </a:rPr>
                        <a:t>ある程度心配していた／ある程度心配である</a:t>
                      </a:r>
                    </a:p>
                  </a:txBody>
                  <a:tcPr marL="18000" marR="18000" marT="18000" marB="18000">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a:t>
                      </a: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accent1"/>
                          </a:solidFill>
                          <a:latin typeface="メイリオ" panose="020B0604030504040204" pitchFamily="50" charset="-128"/>
                          <a:ea typeface="メイリオ" panose="020B0604030504040204" pitchFamily="50" charset="-128"/>
                        </a:rPr>
                        <a:t>🔲</a:t>
                      </a: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4184328"/>
                  </a:ext>
                </a:extLst>
              </a:tr>
              <a:tr h="0">
                <a:tc>
                  <a:txBody>
                    <a:bodyPr/>
                    <a:lstStyle/>
                    <a:p>
                      <a:endParaRPr kumimoji="1" lang="ja-JP" altLang="en-US" sz="900" dirty="0">
                        <a:solidFill>
                          <a:schemeClr val="tx1"/>
                        </a:solidFill>
                        <a:latin typeface="メイリオ" panose="020B0604030504040204" pitchFamily="50" charset="-128"/>
                        <a:ea typeface="メイリオ" panose="020B0604030504040204" pitchFamily="50" charset="-128"/>
                      </a:endParaRPr>
                    </a:p>
                  </a:txBody>
                  <a:tcPr marL="18000" marR="18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900" dirty="0">
                          <a:solidFill>
                            <a:schemeClr val="tx1"/>
                          </a:solidFill>
                          <a:latin typeface="メイリオ" panose="020B0604030504040204" pitchFamily="50" charset="-128"/>
                          <a:ea typeface="メイリオ" panose="020B0604030504040204" pitchFamily="50" charset="-128"/>
                        </a:rPr>
                        <a:t>心配していなかった／心配ではない</a:t>
                      </a:r>
                    </a:p>
                  </a:txBody>
                  <a:tcPr marL="18000" marR="18000" marT="18000" marB="18000">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a:t>
                      </a: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a:t>
                      </a: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0977908"/>
                  </a:ext>
                </a:extLst>
              </a:tr>
              <a:tr h="0">
                <a:tc>
                  <a:txBody>
                    <a:bodyPr/>
                    <a:lstStyle/>
                    <a:p>
                      <a:endParaRPr kumimoji="1" lang="ja-JP" altLang="en-US" sz="900" dirty="0">
                        <a:solidFill>
                          <a:schemeClr val="tx1"/>
                        </a:solidFill>
                        <a:latin typeface="メイリオ" panose="020B0604030504040204" pitchFamily="50" charset="-128"/>
                        <a:ea typeface="メイリオ" panose="020B0604030504040204" pitchFamily="50" charset="-128"/>
                      </a:endParaRPr>
                    </a:p>
                  </a:txBody>
                  <a:tcPr marL="18000" marR="18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900" dirty="0">
                          <a:solidFill>
                            <a:schemeClr val="tx1"/>
                          </a:solidFill>
                          <a:latin typeface="メイリオ" panose="020B0604030504040204" pitchFamily="50" charset="-128"/>
                          <a:ea typeface="メイリオ" panose="020B0604030504040204" pitchFamily="50" charset="-128"/>
                        </a:rPr>
                        <a:t>わからない／答えたくない</a:t>
                      </a:r>
                    </a:p>
                  </a:txBody>
                  <a:tcPr marL="18000" marR="18000" marT="18000" marB="18000">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a:t>
                      </a: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a:t>
                      </a: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9768710"/>
                  </a:ext>
                </a:extLst>
              </a:tr>
              <a:tr h="0">
                <a:tc gridSpan="2">
                  <a:txBody>
                    <a:bodyPr/>
                    <a:lstStyle/>
                    <a:p>
                      <a:r>
                        <a:rPr kumimoji="1" lang="ja-JP" altLang="en-US" sz="900" dirty="0">
                          <a:solidFill>
                            <a:schemeClr val="tx1"/>
                          </a:solidFill>
                          <a:latin typeface="メイリオ" panose="020B0604030504040204" pitchFamily="50" charset="-128"/>
                          <a:ea typeface="メイリオ" panose="020B0604030504040204" pitchFamily="50" charset="-128"/>
                        </a:rPr>
                        <a:t>◆気候変動の影響を受けるのは誰だと思っていましたか／思いますか。</a:t>
                      </a:r>
                    </a:p>
                  </a:txBody>
                  <a:tcPr marL="18000" marR="18000" marT="18000" marB="18000">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a:txBody>
                    <a:bodyPr/>
                    <a:lstStyle/>
                    <a:p>
                      <a:pPr algn="ctr"/>
                      <a:endParaRPr kumimoji="1" lang="ja-JP" altLang="en-US" sz="900" dirty="0">
                        <a:solidFill>
                          <a:schemeClr val="tx1"/>
                        </a:solidFill>
                        <a:latin typeface="メイリオ" panose="020B0604030504040204" pitchFamily="50" charset="-128"/>
                        <a:ea typeface="メイリオ" panose="020B0604030504040204" pitchFamily="50" charset="-128"/>
                      </a:endParaRP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kumimoji="1" lang="ja-JP" altLang="en-US" sz="900" dirty="0">
                        <a:solidFill>
                          <a:schemeClr val="tx1"/>
                        </a:solidFill>
                        <a:latin typeface="メイリオ" panose="020B0604030504040204" pitchFamily="50" charset="-128"/>
                        <a:ea typeface="メイリオ" panose="020B0604030504040204" pitchFamily="50" charset="-128"/>
                      </a:endParaRP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38514363"/>
                  </a:ext>
                </a:extLst>
              </a:tr>
              <a:tr h="0">
                <a:tc>
                  <a:txBody>
                    <a:bodyPr/>
                    <a:lstStyle/>
                    <a:p>
                      <a:endParaRPr kumimoji="1" lang="ja-JP" altLang="en-US" sz="900" dirty="0">
                        <a:solidFill>
                          <a:schemeClr val="tx1"/>
                        </a:solidFill>
                        <a:latin typeface="メイリオ" panose="020B0604030504040204" pitchFamily="50" charset="-128"/>
                        <a:ea typeface="メイリオ" panose="020B0604030504040204" pitchFamily="50" charset="-128"/>
                      </a:endParaRPr>
                    </a:p>
                  </a:txBody>
                  <a:tcPr marL="18000" marR="18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900" dirty="0">
                          <a:solidFill>
                            <a:schemeClr val="tx1"/>
                          </a:solidFill>
                          <a:latin typeface="メイリオ" panose="020B0604030504040204" pitchFamily="50" charset="-128"/>
                          <a:ea typeface="メイリオ" panose="020B0604030504040204" pitchFamily="50" charset="-128"/>
                        </a:rPr>
                        <a:t>自分</a:t>
                      </a:r>
                    </a:p>
                  </a:txBody>
                  <a:tcPr marL="18000" marR="18000" marT="18000" marB="18000">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a:t>
                      </a: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a:t>
                      </a: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9298438"/>
                  </a:ext>
                </a:extLst>
              </a:tr>
              <a:tr h="0">
                <a:tc>
                  <a:txBody>
                    <a:bodyPr/>
                    <a:lstStyle/>
                    <a:p>
                      <a:endParaRPr kumimoji="1" lang="ja-JP" altLang="en-US" sz="900" dirty="0">
                        <a:solidFill>
                          <a:schemeClr val="tx1"/>
                        </a:solidFill>
                        <a:latin typeface="メイリオ" panose="020B0604030504040204" pitchFamily="50" charset="-128"/>
                        <a:ea typeface="メイリオ" panose="020B0604030504040204" pitchFamily="50" charset="-128"/>
                      </a:endParaRPr>
                    </a:p>
                  </a:txBody>
                  <a:tcPr marL="18000" marR="18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900" dirty="0">
                          <a:solidFill>
                            <a:schemeClr val="tx1"/>
                          </a:solidFill>
                          <a:latin typeface="メイリオ" panose="020B0604030504040204" pitchFamily="50" charset="-128"/>
                          <a:ea typeface="メイリオ" panose="020B0604030504040204" pitchFamily="50" charset="-128"/>
                        </a:rPr>
                        <a:t>自分の子の世代</a:t>
                      </a:r>
                    </a:p>
                  </a:txBody>
                  <a:tcPr marL="18000" marR="18000" marT="18000" marB="18000">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a:t>
                      </a: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a:t>
                      </a: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983781"/>
                  </a:ext>
                </a:extLst>
              </a:tr>
              <a:tr h="0">
                <a:tc>
                  <a:txBody>
                    <a:bodyPr/>
                    <a:lstStyle/>
                    <a:p>
                      <a:endParaRPr kumimoji="1" lang="ja-JP" altLang="en-US" sz="900" dirty="0">
                        <a:solidFill>
                          <a:schemeClr val="tx1"/>
                        </a:solidFill>
                        <a:latin typeface="メイリオ" panose="020B0604030504040204" pitchFamily="50" charset="-128"/>
                        <a:ea typeface="メイリオ" panose="020B0604030504040204" pitchFamily="50" charset="-128"/>
                      </a:endParaRPr>
                    </a:p>
                  </a:txBody>
                  <a:tcPr marL="18000" marR="18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900" dirty="0">
                          <a:solidFill>
                            <a:schemeClr val="tx1"/>
                          </a:solidFill>
                          <a:latin typeface="メイリオ" panose="020B0604030504040204" pitchFamily="50" charset="-128"/>
                          <a:ea typeface="メイリオ" panose="020B0604030504040204" pitchFamily="50" charset="-128"/>
                        </a:rPr>
                        <a:t>自分の孫の世代</a:t>
                      </a:r>
                    </a:p>
                  </a:txBody>
                  <a:tcPr marL="18000" marR="18000" marT="18000" marB="18000">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a:t>
                      </a: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a:t>
                      </a: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9996901"/>
                  </a:ext>
                </a:extLst>
              </a:tr>
              <a:tr h="0">
                <a:tc>
                  <a:txBody>
                    <a:bodyPr/>
                    <a:lstStyle/>
                    <a:p>
                      <a:endParaRPr kumimoji="1" lang="ja-JP" altLang="en-US" sz="900" dirty="0">
                        <a:solidFill>
                          <a:schemeClr val="tx1"/>
                        </a:solidFill>
                        <a:latin typeface="メイリオ" panose="020B0604030504040204" pitchFamily="50" charset="-128"/>
                        <a:ea typeface="メイリオ" panose="020B0604030504040204" pitchFamily="50" charset="-128"/>
                      </a:endParaRPr>
                    </a:p>
                  </a:txBody>
                  <a:tcPr marL="18000" marR="18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900" dirty="0">
                          <a:solidFill>
                            <a:schemeClr val="tx1"/>
                          </a:solidFill>
                          <a:latin typeface="メイリオ" panose="020B0604030504040204" pitchFamily="50" charset="-128"/>
                          <a:ea typeface="メイリオ" panose="020B0604030504040204" pitchFamily="50" charset="-128"/>
                        </a:rPr>
                        <a:t>さらに先の世代</a:t>
                      </a:r>
                    </a:p>
                  </a:txBody>
                  <a:tcPr marL="18000" marR="18000" marT="18000" marB="18000">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a:t>
                      </a: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a:t>
                      </a: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6575817"/>
                  </a:ext>
                </a:extLst>
              </a:tr>
              <a:tr h="0">
                <a:tc gridSpan="2">
                  <a:txBody>
                    <a:bodyPr/>
                    <a:lstStyle/>
                    <a:p>
                      <a:r>
                        <a:rPr kumimoji="1" lang="ja-JP" altLang="en-US" sz="900" dirty="0">
                          <a:solidFill>
                            <a:schemeClr val="tx1"/>
                          </a:solidFill>
                          <a:latin typeface="メイリオ" panose="020B0604030504040204" pitchFamily="50" charset="-128"/>
                          <a:ea typeface="メイリオ" panose="020B0604030504040204" pitchFamily="50" charset="-128"/>
                        </a:rPr>
                        <a:t>◆地球温暖化問題・気候変動問題に、どの程度の関心がありましたか／関心を持ちましたか。</a:t>
                      </a:r>
                    </a:p>
                  </a:txBody>
                  <a:tcPr marL="18000" marR="18000" marT="18000" marB="18000">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a:txBody>
                    <a:bodyPr/>
                    <a:lstStyle/>
                    <a:p>
                      <a:pPr algn="ctr"/>
                      <a:endParaRPr kumimoji="1" lang="ja-JP" altLang="en-US" sz="900" dirty="0">
                        <a:solidFill>
                          <a:schemeClr val="tx1"/>
                        </a:solidFill>
                        <a:latin typeface="メイリオ" panose="020B0604030504040204" pitchFamily="50" charset="-128"/>
                        <a:ea typeface="メイリオ" panose="020B0604030504040204" pitchFamily="50" charset="-128"/>
                      </a:endParaRP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kumimoji="1" lang="ja-JP" altLang="en-US" sz="900" dirty="0">
                        <a:solidFill>
                          <a:schemeClr val="tx1"/>
                        </a:solidFill>
                        <a:latin typeface="メイリオ" panose="020B0604030504040204" pitchFamily="50" charset="-128"/>
                        <a:ea typeface="メイリオ" panose="020B0604030504040204" pitchFamily="50" charset="-128"/>
                      </a:endParaRP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01043029"/>
                  </a:ext>
                </a:extLst>
              </a:tr>
              <a:tr h="0">
                <a:tc>
                  <a:txBody>
                    <a:bodyPr/>
                    <a:lstStyle/>
                    <a:p>
                      <a:endParaRPr kumimoji="1" lang="ja-JP" altLang="en-US" sz="900" dirty="0">
                        <a:solidFill>
                          <a:schemeClr val="tx1"/>
                        </a:solidFill>
                        <a:latin typeface="メイリオ" panose="020B0604030504040204" pitchFamily="50" charset="-128"/>
                        <a:ea typeface="メイリオ" panose="020B0604030504040204" pitchFamily="50" charset="-128"/>
                      </a:endParaRPr>
                    </a:p>
                  </a:txBody>
                  <a:tcPr marL="18000" marR="18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900" dirty="0">
                          <a:solidFill>
                            <a:schemeClr val="tx1"/>
                          </a:solidFill>
                          <a:latin typeface="メイリオ" panose="020B0604030504040204" pitchFamily="50" charset="-128"/>
                          <a:ea typeface="メイリオ" panose="020B0604030504040204" pitchFamily="50" charset="-128"/>
                        </a:rPr>
                        <a:t>非常に関心があった／非常に関心を持った</a:t>
                      </a:r>
                    </a:p>
                  </a:txBody>
                  <a:tcPr marL="18000" marR="18000" marT="18000" marB="18000">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a:t>
                      </a: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accent1"/>
                          </a:solidFill>
                          <a:latin typeface="メイリオ" panose="020B0604030504040204" pitchFamily="50" charset="-128"/>
                          <a:ea typeface="メイリオ" panose="020B0604030504040204" pitchFamily="50" charset="-128"/>
                        </a:rPr>
                        <a:t>🔲</a:t>
                      </a: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6241774"/>
                  </a:ext>
                </a:extLst>
              </a:tr>
              <a:tr h="0">
                <a:tc>
                  <a:txBody>
                    <a:bodyPr/>
                    <a:lstStyle/>
                    <a:p>
                      <a:endParaRPr kumimoji="1" lang="ja-JP" altLang="en-US" sz="900" dirty="0">
                        <a:solidFill>
                          <a:schemeClr val="tx1"/>
                        </a:solidFill>
                        <a:latin typeface="メイリオ" panose="020B0604030504040204" pitchFamily="50" charset="-128"/>
                        <a:ea typeface="メイリオ" panose="020B0604030504040204" pitchFamily="50" charset="-128"/>
                      </a:endParaRPr>
                    </a:p>
                  </a:txBody>
                  <a:tcPr marL="18000" marR="18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900" dirty="0">
                          <a:solidFill>
                            <a:schemeClr val="tx1"/>
                          </a:solidFill>
                          <a:latin typeface="メイリオ" panose="020B0604030504040204" pitchFamily="50" charset="-128"/>
                          <a:ea typeface="メイリオ" panose="020B0604030504040204" pitchFamily="50" charset="-128"/>
                        </a:rPr>
                        <a:t>ある程度関心があった／ある程度関心を持った</a:t>
                      </a:r>
                    </a:p>
                  </a:txBody>
                  <a:tcPr marL="18000" marR="18000" marT="18000" marB="18000">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a:t>
                      </a: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accent1"/>
                          </a:solidFill>
                          <a:latin typeface="メイリオ" panose="020B0604030504040204" pitchFamily="50" charset="-128"/>
                          <a:ea typeface="メイリオ" panose="020B0604030504040204" pitchFamily="50" charset="-128"/>
                        </a:rPr>
                        <a:t>🔲</a:t>
                      </a: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8623639"/>
                  </a:ext>
                </a:extLst>
              </a:tr>
              <a:tr h="0">
                <a:tc>
                  <a:txBody>
                    <a:bodyPr/>
                    <a:lstStyle/>
                    <a:p>
                      <a:endParaRPr kumimoji="1" lang="ja-JP" altLang="en-US" sz="900" dirty="0">
                        <a:solidFill>
                          <a:schemeClr val="tx1"/>
                        </a:solidFill>
                        <a:latin typeface="メイリオ" panose="020B0604030504040204" pitchFamily="50" charset="-128"/>
                        <a:ea typeface="メイリオ" panose="020B0604030504040204" pitchFamily="50" charset="-128"/>
                      </a:endParaRPr>
                    </a:p>
                  </a:txBody>
                  <a:tcPr marL="18000" marR="18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900" dirty="0">
                          <a:solidFill>
                            <a:schemeClr val="tx1"/>
                          </a:solidFill>
                          <a:latin typeface="メイリオ" panose="020B0604030504040204" pitchFamily="50" charset="-128"/>
                          <a:ea typeface="メイリオ" panose="020B0604030504040204" pitchFamily="50" charset="-128"/>
                        </a:rPr>
                        <a:t>どちらともいえない</a:t>
                      </a:r>
                    </a:p>
                  </a:txBody>
                  <a:tcPr marL="18000" marR="18000" marT="18000" marB="18000">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a:t>
                      </a: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a:t>
                      </a: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1477121"/>
                  </a:ext>
                </a:extLst>
              </a:tr>
              <a:tr h="0">
                <a:tc>
                  <a:txBody>
                    <a:bodyPr/>
                    <a:lstStyle/>
                    <a:p>
                      <a:endParaRPr kumimoji="1" lang="ja-JP" altLang="en-US" sz="900" dirty="0">
                        <a:solidFill>
                          <a:schemeClr val="tx1"/>
                        </a:solidFill>
                        <a:latin typeface="メイリオ" panose="020B0604030504040204" pitchFamily="50" charset="-128"/>
                        <a:ea typeface="メイリオ" panose="020B0604030504040204" pitchFamily="50" charset="-128"/>
                      </a:endParaRPr>
                    </a:p>
                  </a:txBody>
                  <a:tcPr marL="18000" marR="18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900" dirty="0">
                          <a:solidFill>
                            <a:schemeClr val="tx1"/>
                          </a:solidFill>
                          <a:latin typeface="メイリオ" panose="020B0604030504040204" pitchFamily="50" charset="-128"/>
                          <a:ea typeface="メイリオ" panose="020B0604030504040204" pitchFamily="50" charset="-128"/>
                        </a:rPr>
                        <a:t>あまり関心はなかった／あまり関心を持たなかった</a:t>
                      </a:r>
                    </a:p>
                  </a:txBody>
                  <a:tcPr marL="18000" marR="18000" marT="18000" marB="18000">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a:t>
                      </a: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a:t>
                      </a: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5946644"/>
                  </a:ext>
                </a:extLst>
              </a:tr>
              <a:tr h="0">
                <a:tc>
                  <a:txBody>
                    <a:bodyPr/>
                    <a:lstStyle/>
                    <a:p>
                      <a:endParaRPr kumimoji="1" lang="ja-JP" altLang="en-US" sz="900" dirty="0">
                        <a:solidFill>
                          <a:schemeClr val="tx1"/>
                        </a:solidFill>
                        <a:latin typeface="メイリオ" panose="020B0604030504040204" pitchFamily="50" charset="-128"/>
                        <a:ea typeface="メイリオ" panose="020B0604030504040204" pitchFamily="50" charset="-128"/>
                      </a:endParaRPr>
                    </a:p>
                  </a:txBody>
                  <a:tcPr marL="18000" marR="18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900" dirty="0">
                          <a:solidFill>
                            <a:schemeClr val="tx1"/>
                          </a:solidFill>
                          <a:latin typeface="メイリオ" panose="020B0604030504040204" pitchFamily="50" charset="-128"/>
                          <a:ea typeface="メイリオ" panose="020B0604030504040204" pitchFamily="50" charset="-128"/>
                        </a:rPr>
                        <a:t>まったく関心が無かった／まったく関心を持たなかった</a:t>
                      </a:r>
                    </a:p>
                  </a:txBody>
                  <a:tcPr marL="18000" marR="18000" marT="18000" marB="18000">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a:t>
                      </a: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a:t>
                      </a: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8951601"/>
                  </a:ext>
                </a:extLst>
              </a:tr>
              <a:tr h="0">
                <a:tc>
                  <a:txBody>
                    <a:bodyPr/>
                    <a:lstStyle/>
                    <a:p>
                      <a:endParaRPr kumimoji="1" lang="ja-JP" altLang="en-US" sz="900" dirty="0">
                        <a:solidFill>
                          <a:schemeClr val="tx1"/>
                        </a:solidFill>
                        <a:latin typeface="メイリオ" panose="020B0604030504040204" pitchFamily="50" charset="-128"/>
                        <a:ea typeface="メイリオ" panose="020B0604030504040204" pitchFamily="50" charset="-128"/>
                      </a:endParaRPr>
                    </a:p>
                  </a:txBody>
                  <a:tcPr marL="18000" marR="18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900" dirty="0">
                          <a:solidFill>
                            <a:schemeClr val="tx1"/>
                          </a:solidFill>
                          <a:latin typeface="メイリオ" panose="020B0604030504040204" pitchFamily="50" charset="-128"/>
                          <a:ea typeface="メイリオ" panose="020B0604030504040204" pitchFamily="50" charset="-128"/>
                        </a:rPr>
                        <a:t>知らない・わからない</a:t>
                      </a:r>
                    </a:p>
                  </a:txBody>
                  <a:tcPr marL="18000" marR="18000" marT="18000" marB="18000">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a:t>
                      </a: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a:t>
                      </a: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1194141"/>
                  </a:ext>
                </a:extLst>
              </a:tr>
              <a:tr h="0">
                <a:tc gridSpan="2">
                  <a:txBody>
                    <a:bodyPr/>
                    <a:lstStyle/>
                    <a:p>
                      <a:r>
                        <a:rPr kumimoji="1" lang="ja-JP" altLang="en-US" sz="900" dirty="0">
                          <a:solidFill>
                            <a:schemeClr val="tx1"/>
                          </a:solidFill>
                          <a:latin typeface="メイリオ" panose="020B0604030504040204" pitchFamily="50" charset="-128"/>
                          <a:ea typeface="メイリオ" panose="020B0604030504040204" pitchFamily="50" charset="-128"/>
                        </a:rPr>
                        <a:t>◆あなた自身が行動することにより、気候変動問題は改善できると思っていましたか／思いますか。</a:t>
                      </a:r>
                    </a:p>
                  </a:txBody>
                  <a:tcPr marL="18000" marR="18000" marT="18000" marB="18000">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a:txBody>
                    <a:bodyPr/>
                    <a:lstStyle/>
                    <a:p>
                      <a:pPr algn="ctr"/>
                      <a:endParaRPr kumimoji="1" lang="ja-JP" altLang="en-US" sz="900" dirty="0">
                        <a:solidFill>
                          <a:schemeClr val="tx1"/>
                        </a:solidFill>
                        <a:latin typeface="メイリオ" panose="020B0604030504040204" pitchFamily="50" charset="-128"/>
                        <a:ea typeface="メイリオ" panose="020B0604030504040204" pitchFamily="50" charset="-128"/>
                      </a:endParaRP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kumimoji="1" lang="ja-JP" altLang="en-US" sz="900" dirty="0">
                        <a:solidFill>
                          <a:schemeClr val="tx1"/>
                        </a:solidFill>
                        <a:latin typeface="メイリオ" panose="020B0604030504040204" pitchFamily="50" charset="-128"/>
                        <a:ea typeface="メイリオ" panose="020B0604030504040204" pitchFamily="50" charset="-128"/>
                      </a:endParaRP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23781437"/>
                  </a:ext>
                </a:extLst>
              </a:tr>
              <a:tr h="0">
                <a:tc>
                  <a:txBody>
                    <a:bodyPr/>
                    <a:lstStyle/>
                    <a:p>
                      <a:endParaRPr kumimoji="1" lang="ja-JP" altLang="en-US" sz="900" dirty="0">
                        <a:latin typeface="メイリオ" panose="020B0604030504040204" pitchFamily="50" charset="-128"/>
                        <a:ea typeface="メイリオ" panose="020B0604030504040204" pitchFamily="50" charset="-128"/>
                      </a:endParaRPr>
                    </a:p>
                  </a:txBody>
                  <a:tcPr marL="18000" marR="18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900" dirty="0">
                          <a:latin typeface="メイリオ" panose="020B0604030504040204" pitchFamily="50" charset="-128"/>
                          <a:ea typeface="メイリオ" panose="020B0604030504040204" pitchFamily="50" charset="-128"/>
                        </a:rPr>
                        <a:t>とてもそう思っていた／とてもそう思う</a:t>
                      </a:r>
                    </a:p>
                  </a:txBody>
                  <a:tcPr marL="18000" marR="18000" marT="18000" marB="18000">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a:t>
                      </a:r>
                      <a:endParaRPr kumimoji="1" lang="ja-JP" altLang="en-US" sz="900" dirty="0">
                        <a:latin typeface="メイリオ" panose="020B0604030504040204" pitchFamily="50" charset="-128"/>
                        <a:ea typeface="メイリオ" panose="020B0604030504040204" pitchFamily="50" charset="-128"/>
                      </a:endParaRP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a:t>
                      </a:r>
                      <a:endParaRPr kumimoji="1" lang="ja-JP" altLang="en-US" sz="900" dirty="0">
                        <a:latin typeface="メイリオ" panose="020B0604030504040204" pitchFamily="50" charset="-128"/>
                        <a:ea typeface="メイリオ" panose="020B0604030504040204" pitchFamily="50" charset="-128"/>
                      </a:endParaRP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8442794"/>
                  </a:ext>
                </a:extLst>
              </a:tr>
              <a:tr h="0">
                <a:tc>
                  <a:txBody>
                    <a:bodyPr/>
                    <a:lstStyle/>
                    <a:p>
                      <a:endParaRPr kumimoji="1" lang="ja-JP" altLang="en-US" sz="900" dirty="0">
                        <a:latin typeface="メイリオ" panose="020B0604030504040204" pitchFamily="50" charset="-128"/>
                        <a:ea typeface="メイリオ" panose="020B0604030504040204" pitchFamily="50" charset="-128"/>
                      </a:endParaRPr>
                    </a:p>
                  </a:txBody>
                  <a:tcPr marL="18000" marR="18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900" dirty="0">
                          <a:latin typeface="メイリオ" panose="020B0604030504040204" pitchFamily="50" charset="-128"/>
                          <a:ea typeface="メイリオ" panose="020B0604030504040204" pitchFamily="50" charset="-128"/>
                        </a:rPr>
                        <a:t>そう思っていた／そう思う</a:t>
                      </a:r>
                    </a:p>
                  </a:txBody>
                  <a:tcPr marL="18000" marR="18000" marT="18000" marB="18000">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a:t>
                      </a:r>
                      <a:endParaRPr kumimoji="1" lang="ja-JP" altLang="en-US" sz="900" dirty="0">
                        <a:latin typeface="メイリオ" panose="020B0604030504040204" pitchFamily="50" charset="-128"/>
                        <a:ea typeface="メイリオ" panose="020B0604030504040204" pitchFamily="50" charset="-128"/>
                      </a:endParaRP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a:t>
                      </a:r>
                      <a:endParaRPr kumimoji="1" lang="ja-JP" altLang="en-US" sz="900" dirty="0">
                        <a:latin typeface="メイリオ" panose="020B0604030504040204" pitchFamily="50" charset="-128"/>
                        <a:ea typeface="メイリオ" panose="020B0604030504040204" pitchFamily="50" charset="-128"/>
                      </a:endParaRP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9657135"/>
                  </a:ext>
                </a:extLst>
              </a:tr>
              <a:tr h="0">
                <a:tc>
                  <a:txBody>
                    <a:bodyPr/>
                    <a:lstStyle/>
                    <a:p>
                      <a:endParaRPr kumimoji="1" lang="ja-JP" altLang="en-US" sz="900" dirty="0">
                        <a:latin typeface="メイリオ" panose="020B0604030504040204" pitchFamily="50" charset="-128"/>
                        <a:ea typeface="メイリオ" panose="020B0604030504040204" pitchFamily="50" charset="-128"/>
                      </a:endParaRPr>
                    </a:p>
                  </a:txBody>
                  <a:tcPr marL="18000" marR="18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900" dirty="0">
                          <a:latin typeface="メイリオ" panose="020B0604030504040204" pitchFamily="50" charset="-128"/>
                          <a:ea typeface="メイリオ" panose="020B0604030504040204" pitchFamily="50" charset="-128"/>
                        </a:rPr>
                        <a:t>そう思っていなかった／そう思わない</a:t>
                      </a:r>
                    </a:p>
                  </a:txBody>
                  <a:tcPr marL="18000" marR="18000" marT="18000" marB="18000">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a:t>
                      </a:r>
                      <a:endParaRPr kumimoji="1" lang="ja-JP" altLang="en-US" sz="900" dirty="0">
                        <a:latin typeface="メイリオ" panose="020B0604030504040204" pitchFamily="50" charset="-128"/>
                        <a:ea typeface="メイリオ" panose="020B0604030504040204" pitchFamily="50" charset="-128"/>
                      </a:endParaRP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a:t>
                      </a:r>
                      <a:endParaRPr kumimoji="1" lang="ja-JP" altLang="en-US" sz="900" dirty="0">
                        <a:latin typeface="メイリオ" panose="020B0604030504040204" pitchFamily="50" charset="-128"/>
                        <a:ea typeface="メイリオ" panose="020B0604030504040204" pitchFamily="50" charset="-128"/>
                      </a:endParaRP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2721118"/>
                  </a:ext>
                </a:extLst>
              </a:tr>
              <a:tr h="0">
                <a:tc>
                  <a:txBody>
                    <a:bodyPr/>
                    <a:lstStyle/>
                    <a:p>
                      <a:endParaRPr kumimoji="1" lang="ja-JP" altLang="en-US" sz="900" dirty="0">
                        <a:latin typeface="メイリオ" panose="020B0604030504040204" pitchFamily="50" charset="-128"/>
                        <a:ea typeface="メイリオ" panose="020B0604030504040204" pitchFamily="50" charset="-128"/>
                      </a:endParaRPr>
                    </a:p>
                  </a:txBody>
                  <a:tcPr marL="18000" marR="18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900" dirty="0">
                          <a:latin typeface="メイリオ" panose="020B0604030504040204" pitchFamily="50" charset="-128"/>
                          <a:ea typeface="メイリオ" panose="020B0604030504040204" pitchFamily="50" charset="-128"/>
                        </a:rPr>
                        <a:t>まったくそう思っていなかった／まったくそう思わない</a:t>
                      </a:r>
                    </a:p>
                  </a:txBody>
                  <a:tcPr marL="18000" marR="18000" marT="18000" marB="18000">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a:t>
                      </a:r>
                      <a:endParaRPr kumimoji="1" lang="ja-JP" altLang="en-US" sz="900" dirty="0">
                        <a:latin typeface="メイリオ" panose="020B0604030504040204" pitchFamily="50" charset="-128"/>
                        <a:ea typeface="メイリオ" panose="020B0604030504040204" pitchFamily="50" charset="-128"/>
                      </a:endParaRP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a:t>
                      </a:r>
                      <a:endParaRPr kumimoji="1" lang="ja-JP" altLang="en-US" sz="900" dirty="0">
                        <a:latin typeface="メイリオ" panose="020B0604030504040204" pitchFamily="50" charset="-128"/>
                        <a:ea typeface="メイリオ" panose="020B0604030504040204" pitchFamily="50" charset="-128"/>
                      </a:endParaRP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1636517"/>
                  </a:ext>
                </a:extLst>
              </a:tr>
              <a:tr h="0">
                <a:tc gridSpan="2">
                  <a:txBody>
                    <a:bodyPr/>
                    <a:lstStyle/>
                    <a:p>
                      <a:r>
                        <a:rPr kumimoji="1" lang="ja-JP" altLang="en-US" sz="900" dirty="0">
                          <a:latin typeface="メイリオ" panose="020B0604030504040204" pitchFamily="50" charset="-128"/>
                          <a:ea typeface="メイリオ" panose="020B0604030504040204" pitchFamily="50" charset="-128"/>
                        </a:rPr>
                        <a:t>◆気候変動対策（省エネ対策や再エネ導入など）は、どのようなものと考えていましたか／考えますか。</a:t>
                      </a:r>
                    </a:p>
                  </a:txBody>
                  <a:tcPr marL="18000" marR="18000" marT="18000" marB="18000">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a:txBody>
                    <a:bodyPr/>
                    <a:lstStyle/>
                    <a:p>
                      <a:pPr algn="ctr"/>
                      <a:endParaRPr kumimoji="1" lang="ja-JP" altLang="en-US" sz="900" dirty="0">
                        <a:latin typeface="メイリオ" panose="020B0604030504040204" pitchFamily="50" charset="-128"/>
                        <a:ea typeface="メイリオ" panose="020B0604030504040204" pitchFamily="50" charset="-128"/>
                      </a:endParaRP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kumimoji="1" lang="ja-JP" altLang="en-US" sz="900" dirty="0">
                        <a:latin typeface="メイリオ" panose="020B0604030504040204" pitchFamily="50" charset="-128"/>
                        <a:ea typeface="メイリオ" panose="020B0604030504040204" pitchFamily="50" charset="-128"/>
                      </a:endParaRP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92802167"/>
                  </a:ext>
                </a:extLst>
              </a:tr>
              <a:tr h="0">
                <a:tc>
                  <a:txBody>
                    <a:bodyPr/>
                    <a:lstStyle/>
                    <a:p>
                      <a:endParaRPr kumimoji="1" lang="ja-JP" altLang="en-US" sz="900" dirty="0">
                        <a:latin typeface="メイリオ" panose="020B0604030504040204" pitchFamily="50" charset="-128"/>
                        <a:ea typeface="メイリオ" panose="020B0604030504040204" pitchFamily="50" charset="-128"/>
                      </a:endParaRPr>
                    </a:p>
                  </a:txBody>
                  <a:tcPr marL="18000" marR="18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900" dirty="0">
                          <a:latin typeface="メイリオ" panose="020B0604030504040204" pitchFamily="50" charset="-128"/>
                          <a:ea typeface="メイリオ" panose="020B0604030504040204" pitchFamily="50" charset="-128"/>
                        </a:rPr>
                        <a:t>多くの場合、生活の質を脅かすものである</a:t>
                      </a:r>
                    </a:p>
                  </a:txBody>
                  <a:tcPr marL="18000" marR="18000" marT="18000" marB="18000">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a:t>
                      </a:r>
                      <a:endParaRPr kumimoji="1" lang="ja-JP" altLang="en-US" sz="900" dirty="0">
                        <a:latin typeface="メイリオ" panose="020B0604030504040204" pitchFamily="50" charset="-128"/>
                        <a:ea typeface="メイリオ" panose="020B0604030504040204" pitchFamily="50" charset="-128"/>
                      </a:endParaRP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a:t>
                      </a:r>
                      <a:endParaRPr kumimoji="1" lang="ja-JP" altLang="en-US" sz="900" dirty="0">
                        <a:latin typeface="メイリオ" panose="020B0604030504040204" pitchFamily="50" charset="-128"/>
                        <a:ea typeface="メイリオ" panose="020B0604030504040204" pitchFamily="50" charset="-128"/>
                      </a:endParaRP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176353"/>
                  </a:ext>
                </a:extLst>
              </a:tr>
              <a:tr h="0">
                <a:tc>
                  <a:txBody>
                    <a:bodyPr/>
                    <a:lstStyle/>
                    <a:p>
                      <a:endParaRPr kumimoji="1" lang="ja-JP" altLang="en-US" sz="900" dirty="0">
                        <a:latin typeface="メイリオ" panose="020B0604030504040204" pitchFamily="50" charset="-128"/>
                        <a:ea typeface="メイリオ" panose="020B0604030504040204" pitchFamily="50" charset="-128"/>
                      </a:endParaRPr>
                    </a:p>
                  </a:txBody>
                  <a:tcPr marL="18000" marR="18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900" dirty="0">
                          <a:latin typeface="メイリオ" panose="020B0604030504040204" pitchFamily="50" charset="-128"/>
                          <a:ea typeface="メイリオ" panose="020B0604030504040204" pitchFamily="50" charset="-128"/>
                        </a:rPr>
                        <a:t>多くの場合、生活の質を高めるものである</a:t>
                      </a:r>
                    </a:p>
                  </a:txBody>
                  <a:tcPr marL="18000" marR="18000" marT="18000" marB="18000">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a:t>
                      </a:r>
                      <a:endParaRPr kumimoji="1" lang="ja-JP" altLang="en-US" sz="900" dirty="0">
                        <a:latin typeface="メイリオ" panose="020B0604030504040204" pitchFamily="50" charset="-128"/>
                        <a:ea typeface="メイリオ" panose="020B0604030504040204" pitchFamily="50" charset="-128"/>
                      </a:endParaRP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a:t>
                      </a:r>
                      <a:endParaRPr kumimoji="1" lang="ja-JP" altLang="en-US" sz="900" dirty="0">
                        <a:latin typeface="メイリオ" panose="020B0604030504040204" pitchFamily="50" charset="-128"/>
                        <a:ea typeface="メイリオ" panose="020B0604030504040204" pitchFamily="50" charset="-128"/>
                      </a:endParaRP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1660493"/>
                  </a:ext>
                </a:extLst>
              </a:tr>
              <a:tr h="0">
                <a:tc>
                  <a:txBody>
                    <a:bodyPr/>
                    <a:lstStyle/>
                    <a:p>
                      <a:endParaRPr kumimoji="1" lang="ja-JP" altLang="en-US" sz="900" dirty="0">
                        <a:latin typeface="メイリオ" panose="020B0604030504040204" pitchFamily="50" charset="-128"/>
                        <a:ea typeface="メイリオ" panose="020B0604030504040204" pitchFamily="50" charset="-128"/>
                      </a:endParaRPr>
                    </a:p>
                  </a:txBody>
                  <a:tcPr marL="18000" marR="18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900" dirty="0">
                          <a:latin typeface="メイリオ" panose="020B0604030504040204" pitchFamily="50" charset="-128"/>
                          <a:ea typeface="メイリオ" panose="020B0604030504040204" pitchFamily="50" charset="-128"/>
                        </a:rPr>
                        <a:t>生活の質に影響を与えないものである</a:t>
                      </a:r>
                    </a:p>
                  </a:txBody>
                  <a:tcPr marL="18000" marR="18000" marT="18000" marB="18000">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a:t>
                      </a:r>
                      <a:endParaRPr kumimoji="1" lang="ja-JP" altLang="en-US" sz="900" dirty="0">
                        <a:latin typeface="メイリオ" panose="020B0604030504040204" pitchFamily="50" charset="-128"/>
                        <a:ea typeface="メイリオ" panose="020B0604030504040204" pitchFamily="50" charset="-128"/>
                      </a:endParaRP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a:t>
                      </a:r>
                      <a:endParaRPr kumimoji="1" lang="ja-JP" altLang="en-US" sz="900" dirty="0">
                        <a:latin typeface="メイリオ" panose="020B0604030504040204" pitchFamily="50" charset="-128"/>
                        <a:ea typeface="メイリオ" panose="020B0604030504040204" pitchFamily="50" charset="-128"/>
                      </a:endParaRP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1706042"/>
                  </a:ext>
                </a:extLst>
              </a:tr>
              <a:tr h="0">
                <a:tc>
                  <a:txBody>
                    <a:bodyPr/>
                    <a:lstStyle/>
                    <a:p>
                      <a:endParaRPr kumimoji="1" lang="ja-JP" altLang="en-US" sz="900" dirty="0">
                        <a:latin typeface="メイリオ" panose="020B0604030504040204" pitchFamily="50" charset="-128"/>
                        <a:ea typeface="メイリオ" panose="020B0604030504040204" pitchFamily="50" charset="-128"/>
                      </a:endParaRPr>
                    </a:p>
                  </a:txBody>
                  <a:tcPr marL="18000" marR="18000" marT="18000" marB="18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ja-JP" altLang="en-US" sz="900" dirty="0">
                          <a:latin typeface="メイリオ" panose="020B0604030504040204" pitchFamily="50" charset="-128"/>
                          <a:ea typeface="メイリオ" panose="020B0604030504040204" pitchFamily="50" charset="-128"/>
                        </a:rPr>
                        <a:t>わからない／答えたくない</a:t>
                      </a:r>
                    </a:p>
                  </a:txBody>
                  <a:tcPr marL="18000" marR="18000" marT="18000" marB="18000">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a:t>
                      </a:r>
                      <a:endParaRPr kumimoji="1" lang="ja-JP" altLang="en-US" sz="900" dirty="0">
                        <a:latin typeface="メイリオ" panose="020B0604030504040204" pitchFamily="50" charset="-128"/>
                        <a:ea typeface="メイリオ" panose="020B0604030504040204" pitchFamily="50" charset="-128"/>
                      </a:endParaRP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a:t>
                      </a:r>
                      <a:endParaRPr kumimoji="1" lang="ja-JP" altLang="en-US" sz="900" dirty="0">
                        <a:latin typeface="メイリオ" panose="020B0604030504040204" pitchFamily="50" charset="-128"/>
                        <a:ea typeface="メイリオ" panose="020B0604030504040204" pitchFamily="50" charset="-128"/>
                      </a:endParaRPr>
                    </a:p>
                  </a:txBody>
                  <a:tcPr marL="18000" marR="18000" marT="18000" marB="18000">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3654462"/>
                  </a:ext>
                </a:extLst>
              </a:tr>
            </a:tbl>
          </a:graphicData>
        </a:graphic>
      </p:graphicFrame>
      <p:grpSp>
        <p:nvGrpSpPr>
          <p:cNvPr id="15" name="グループ化 14">
            <a:extLst>
              <a:ext uri="{FF2B5EF4-FFF2-40B4-BE49-F238E27FC236}">
                <a16:creationId xmlns:a16="http://schemas.microsoft.com/office/drawing/2014/main" id="{32C3B3B1-DA18-49BC-A1C0-6314822FC3A7}"/>
              </a:ext>
            </a:extLst>
          </p:cNvPr>
          <p:cNvGrpSpPr/>
          <p:nvPr/>
        </p:nvGrpSpPr>
        <p:grpSpPr>
          <a:xfrm>
            <a:off x="259594" y="6498599"/>
            <a:ext cx="6498346" cy="1367474"/>
            <a:chOff x="259594" y="6554957"/>
            <a:chExt cx="6498346" cy="1367474"/>
          </a:xfrm>
        </p:grpSpPr>
        <p:sp>
          <p:nvSpPr>
            <p:cNvPr id="47" name="テキスト ボックス 46"/>
            <p:cNvSpPr txBox="1"/>
            <p:nvPr/>
          </p:nvSpPr>
          <p:spPr>
            <a:xfrm>
              <a:off x="259594" y="6892921"/>
              <a:ext cx="6300000" cy="216000"/>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ja-JP" altLang="en-US" sz="900" i="1" dirty="0">
                  <a:highlight>
                    <a:srgbClr val="E8F6CF"/>
                  </a:highlight>
                  <a:latin typeface="メイリオ" panose="020B0604030504040204" pitchFamily="50" charset="-128"/>
                  <a:ea typeface="メイリオ" panose="020B0604030504040204" pitchFamily="50" charset="-128"/>
                </a:rPr>
                <a:t>◆心配だと感じた理由</a:t>
              </a:r>
              <a:r>
                <a:rPr kumimoji="1" lang="en-US" altLang="ja-JP" sz="900" i="1" dirty="0">
                  <a:highlight>
                    <a:srgbClr val="E8F6CF"/>
                  </a:highlight>
                  <a:latin typeface="メイリオ" panose="020B0604030504040204" pitchFamily="50" charset="-128"/>
                  <a:ea typeface="メイリオ" panose="020B0604030504040204" pitchFamily="50" charset="-128"/>
                </a:rPr>
                <a:t>/</a:t>
              </a:r>
              <a:r>
                <a:rPr kumimoji="1" lang="ja-JP" altLang="en-US" sz="900" i="1" dirty="0">
                  <a:highlight>
                    <a:srgbClr val="E8F6CF"/>
                  </a:highlight>
                  <a:latin typeface="メイリオ" panose="020B0604030504040204" pitchFamily="50" charset="-128"/>
                  <a:ea typeface="メイリオ" panose="020B0604030504040204" pitchFamily="50" charset="-128"/>
                </a:rPr>
                <a:t>関心を持った理由は何ですか（</a:t>
              </a:r>
              <a:r>
                <a:rPr kumimoji="1" lang="en-US" altLang="ja-JP" sz="900" i="1" dirty="0">
                  <a:highlight>
                    <a:srgbClr val="E8F6CF"/>
                  </a:highlight>
                  <a:latin typeface="メイリオ" panose="020B0604030504040204" pitchFamily="50" charset="-128"/>
                  <a:ea typeface="メイリオ" panose="020B0604030504040204" pitchFamily="50" charset="-128"/>
                </a:rPr>
                <a:t>3</a:t>
              </a:r>
              <a:r>
                <a:rPr kumimoji="1" lang="ja-JP" altLang="en-US" sz="900" i="1" dirty="0">
                  <a:highlight>
                    <a:srgbClr val="E8F6CF"/>
                  </a:highlight>
                  <a:latin typeface="メイリオ" panose="020B0604030504040204" pitchFamily="50" charset="-128"/>
                  <a:ea typeface="メイリオ" panose="020B0604030504040204" pitchFamily="50" charset="-128"/>
                </a:rPr>
                <a:t>つまで）。</a:t>
              </a:r>
            </a:p>
          </p:txBody>
        </p:sp>
        <p:sp>
          <p:nvSpPr>
            <p:cNvPr id="49" name="テキスト ボックス 48"/>
            <p:cNvSpPr txBox="1"/>
            <p:nvPr/>
          </p:nvSpPr>
          <p:spPr>
            <a:xfrm>
              <a:off x="459712" y="7058431"/>
              <a:ext cx="6048337" cy="864000"/>
            </a:xfrm>
            <a:prstGeom prst="rect">
              <a:avLst/>
            </a:prstGeom>
            <a:noFill/>
          </p:spPr>
          <p:txBody>
            <a:bodyPr wrap="square" lIns="36000" tIns="36000" rIns="36000" bIns="36000" rtlCol="0" anchor="t" anchorCtr="0">
              <a:noAutofit/>
            </a:bodyPr>
            <a:lstStyle/>
            <a:p>
              <a:pPr>
                <a:spcBef>
                  <a:spcPts val="100"/>
                </a:spcBef>
                <a:buSzPct val="100000"/>
              </a:pPr>
              <a:r>
                <a:rPr kumimoji="1" lang="ja-JP" altLang="en-US" sz="900" dirty="0">
                  <a:latin typeface="メイリオ" panose="020B0604030504040204" pitchFamily="50" charset="-128"/>
                  <a:ea typeface="メイリオ" panose="020B0604030504040204" pitchFamily="50" charset="-128"/>
                </a:rPr>
                <a:t>□ 地球温暖化問題は「ひとごと」ではないと思ったから</a:t>
              </a:r>
            </a:p>
            <a:p>
              <a:pPr>
                <a:spcBef>
                  <a:spcPts val="100"/>
                </a:spcBef>
                <a:buSzPct val="100000"/>
              </a:pPr>
              <a:r>
                <a:rPr kumimoji="1" lang="ja-JP" altLang="en-US" sz="900" dirty="0">
                  <a:latin typeface="メイリオ" panose="020B0604030504040204" pitchFamily="50" charset="-128"/>
                  <a:ea typeface="メイリオ" panose="020B0604030504040204" pitchFamily="50" charset="-128"/>
                </a:rPr>
                <a:t>□ 自分自身が行動することにより、改善できる問題だと思ったから</a:t>
              </a:r>
            </a:p>
            <a:p>
              <a:pPr>
                <a:spcBef>
                  <a:spcPts val="100"/>
                </a:spcBef>
                <a:buSzPct val="100000"/>
              </a:pPr>
              <a:r>
                <a:rPr kumimoji="1" lang="ja-JP" altLang="en-US" sz="900" dirty="0">
                  <a:latin typeface="メイリオ" panose="020B0604030504040204" pitchFamily="50" charset="-128"/>
                  <a:ea typeface="メイリオ" panose="020B0604030504040204" pitchFamily="50" charset="-128"/>
                </a:rPr>
                <a:t>□ 気候変動対策は、自分にもメリットがあると思ったから</a:t>
              </a:r>
            </a:p>
            <a:p>
              <a:pPr>
                <a:spcBef>
                  <a:spcPts val="100"/>
                </a:spcBef>
                <a:buSzPct val="100000"/>
              </a:pPr>
              <a:r>
                <a:rPr kumimoji="1" lang="ja-JP" altLang="en-US" sz="900" dirty="0">
                  <a:latin typeface="メイリオ" panose="020B0604030504040204" pitchFamily="50" charset="-128"/>
                  <a:ea typeface="メイリオ" panose="020B0604030504040204" pitchFamily="50" charset="-128"/>
                </a:rPr>
                <a:t>□ 気候変動対策には、手軽に取り組めることもあると思ったから</a:t>
              </a:r>
              <a:endParaRPr kumimoji="1" lang="en-US" altLang="ja-JP" sz="900" dirty="0">
                <a:latin typeface="メイリオ" panose="020B0604030504040204" pitchFamily="50" charset="-128"/>
                <a:ea typeface="メイリオ" panose="020B0604030504040204" pitchFamily="50" charset="-128"/>
              </a:endParaRPr>
            </a:p>
            <a:p>
              <a:pPr>
                <a:spcBef>
                  <a:spcPts val="100"/>
                </a:spcBef>
                <a:buSzPct val="100000"/>
              </a:pPr>
              <a:r>
                <a:rPr kumimoji="1" lang="ja-JP" altLang="en-US" sz="900" dirty="0">
                  <a:latin typeface="メイリオ" panose="020B0604030504040204" pitchFamily="50" charset="-128"/>
                  <a:ea typeface="メイリオ" panose="020B0604030504040204" pitchFamily="50" charset="-128"/>
                </a:rPr>
                <a:t>□ 気候変動対策に取り組むことがかっこいいと思ったから</a:t>
              </a:r>
            </a:p>
            <a:p>
              <a:pPr>
                <a:spcBef>
                  <a:spcPts val="100"/>
                </a:spcBef>
                <a:buSzPct val="100000"/>
              </a:pPr>
              <a:r>
                <a:rPr kumimoji="1" lang="ja-JP" altLang="en-US" sz="900" dirty="0">
                  <a:latin typeface="メイリオ" panose="020B0604030504040204" pitchFamily="50" charset="-128"/>
                  <a:ea typeface="メイリオ" panose="020B0604030504040204" pitchFamily="50" charset="-128"/>
                </a:rPr>
                <a:t>□ 特に理由はない・なんとなく　     □ その他（　　　　　　　　　　　　　　　　　　　　　　　　　）</a:t>
              </a:r>
            </a:p>
          </p:txBody>
        </p:sp>
        <p:sp>
          <p:nvSpPr>
            <p:cNvPr id="85" name="テキスト ボックス 84"/>
            <p:cNvSpPr txBox="1"/>
            <p:nvPr/>
          </p:nvSpPr>
          <p:spPr>
            <a:xfrm>
              <a:off x="277940" y="6712835"/>
              <a:ext cx="6480000" cy="221510"/>
            </a:xfrm>
            <a:prstGeom prst="rect">
              <a:avLst/>
            </a:prstGeom>
            <a:noFill/>
          </p:spPr>
          <p:txBody>
            <a:bodyPr wrap="square" lIns="36000" tIns="36000" rIns="36000" bIns="36000" rtlCol="0" anchor="t" anchorCtr="0">
              <a:noAutofit/>
            </a:bodyPr>
            <a:lstStyle/>
            <a:p>
              <a:pPr>
                <a:spcBef>
                  <a:spcPts val="0"/>
                </a:spcBef>
                <a:buSzPct val="100000"/>
                <a:tabLst>
                  <a:tab pos="182563" algn="l"/>
                </a:tabLst>
              </a:pPr>
              <a:r>
                <a:rPr kumimoji="1" lang="en-US" altLang="ja-JP" sz="900" dirty="0">
                  <a:latin typeface="メイリオ" panose="020B0604030504040204" pitchFamily="50" charset="-128"/>
                  <a:ea typeface="メイリオ" panose="020B0604030504040204" pitchFamily="50" charset="-128"/>
                </a:rPr>
                <a:t>Q2</a:t>
              </a:r>
              <a:r>
                <a:rPr kumimoji="1" lang="ja-JP" altLang="en-US" sz="900" dirty="0">
                  <a:latin typeface="メイリオ" panose="020B0604030504040204" pitchFamily="50" charset="-128"/>
                  <a:ea typeface="メイリオ" panose="020B0604030504040204" pitchFamily="50" charset="-128"/>
                </a:rPr>
                <a:t>で、</a:t>
              </a:r>
              <a:r>
                <a:rPr kumimoji="1" lang="ja-JP" altLang="en-US" sz="900" b="1" dirty="0">
                  <a:solidFill>
                    <a:srgbClr val="DA291C"/>
                  </a:solidFill>
                  <a:latin typeface="メイリオ" panose="020B0604030504040204" pitchFamily="50" charset="-128"/>
                  <a:ea typeface="メイリオ" panose="020B0604030504040204" pitchFamily="50" charset="-128"/>
                </a:rPr>
                <a:t>参加後</a:t>
              </a:r>
              <a:r>
                <a:rPr kumimoji="1" lang="ja-JP" altLang="en-US" sz="900" dirty="0">
                  <a:latin typeface="メイリオ" panose="020B0604030504040204" pitchFamily="50" charset="-128"/>
                  <a:ea typeface="メイリオ" panose="020B0604030504040204" pitchFamily="50" charset="-128"/>
                </a:rPr>
                <a:t>、気候変動に対して「心配している」「関心を持った」に該当する選択肢（</a:t>
              </a:r>
              <a:r>
                <a:rPr kumimoji="1" lang="ja-JP" altLang="en-US" sz="900" dirty="0">
                  <a:solidFill>
                    <a:schemeClr val="accent1"/>
                  </a:solidFill>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）を選ばれた方にお尋ねします。</a:t>
              </a:r>
              <a:endParaRPr kumimoji="1" lang="en-US" altLang="ja-JP" sz="900" dirty="0">
                <a:latin typeface="メイリオ" panose="020B0604030504040204" pitchFamily="50" charset="-128"/>
                <a:ea typeface="メイリオ" panose="020B0604030504040204" pitchFamily="50" charset="-128"/>
              </a:endParaRPr>
            </a:p>
          </p:txBody>
        </p:sp>
        <p:sp>
          <p:nvSpPr>
            <p:cNvPr id="53" name="角丸四角形 47">
              <a:extLst>
                <a:ext uri="{FF2B5EF4-FFF2-40B4-BE49-F238E27FC236}">
                  <a16:creationId xmlns:a16="http://schemas.microsoft.com/office/drawing/2014/main" id="{F284072C-9A4F-4DFD-960A-E6089649D958}"/>
                </a:ext>
              </a:extLst>
            </p:cNvPr>
            <p:cNvSpPr/>
            <p:nvPr/>
          </p:nvSpPr>
          <p:spPr bwMode="gray">
            <a:xfrm>
              <a:off x="279000" y="6554957"/>
              <a:ext cx="6262602" cy="180000"/>
            </a:xfrm>
            <a:prstGeom prst="roundRect">
              <a:avLst/>
            </a:prstGeom>
            <a:solidFill>
              <a:schemeClr val="accent1"/>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Font typeface="Wingdings 2" pitchFamily="18" charset="2"/>
                <a:buNone/>
              </a:pPr>
              <a:r>
                <a:rPr kumimoji="1" lang="en-US" altLang="ja-JP" sz="1050" b="1" dirty="0">
                  <a:solidFill>
                    <a:schemeClr val="bg1"/>
                  </a:solidFill>
                  <a:latin typeface="メイリオ" panose="020B0604030504040204" pitchFamily="50" charset="-128"/>
                  <a:ea typeface="メイリオ" panose="020B0604030504040204" pitchFamily="50" charset="-128"/>
                </a:rPr>
                <a:t>3</a:t>
              </a:r>
              <a:r>
                <a:rPr kumimoji="1" lang="ja-JP" altLang="en-US" sz="1050" b="1" dirty="0">
                  <a:solidFill>
                    <a:schemeClr val="bg1"/>
                  </a:solidFill>
                  <a:latin typeface="メイリオ" panose="020B0604030504040204" pitchFamily="50" charset="-128"/>
                  <a:ea typeface="メイリオ" panose="020B0604030504040204" pitchFamily="50" charset="-128"/>
                </a:rPr>
                <a:t>．気候変動を心配だと思った／関心を持った理由</a:t>
              </a:r>
              <a:endParaRPr kumimoji="1" lang="ja-JP" altLang="en-US" sz="800" b="1" dirty="0">
                <a:solidFill>
                  <a:schemeClr val="bg1"/>
                </a:solidFill>
                <a:latin typeface="メイリオ" panose="020B0604030504040204" pitchFamily="50" charset="-128"/>
                <a:ea typeface="メイリオ" panose="020B0604030504040204" pitchFamily="50" charset="-128"/>
              </a:endParaRPr>
            </a:p>
          </p:txBody>
        </p:sp>
      </p:grpSp>
      <p:sp>
        <p:nvSpPr>
          <p:cNvPr id="30" name="正方形/長方形 29">
            <a:extLst>
              <a:ext uri="{FF2B5EF4-FFF2-40B4-BE49-F238E27FC236}">
                <a16:creationId xmlns:a16="http://schemas.microsoft.com/office/drawing/2014/main" id="{FA7B4B9F-41DC-4B2A-B70D-39A20CFB1A63}"/>
              </a:ext>
            </a:extLst>
          </p:cNvPr>
          <p:cNvSpPr/>
          <p:nvPr/>
        </p:nvSpPr>
        <p:spPr bwMode="gray">
          <a:xfrm>
            <a:off x="6501320" y="-3411"/>
            <a:ext cx="360000" cy="144000"/>
          </a:xfrm>
          <a:prstGeom prst="rect">
            <a:avLst/>
          </a:prstGeom>
          <a:solidFill>
            <a:schemeClr val="accent1"/>
          </a:solidFill>
          <a:ln w="12700" algn="ctr">
            <a:solidFill>
              <a:schemeClr val="accent1"/>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r>
              <a:rPr kumimoji="1" lang="ja-JP" altLang="en-US" sz="1050" b="1" dirty="0">
                <a:solidFill>
                  <a:schemeClr val="bg1"/>
                </a:solidFill>
              </a:rPr>
              <a:t>追加</a:t>
            </a:r>
          </a:p>
        </p:txBody>
      </p:sp>
    </p:spTree>
    <p:extLst>
      <p:ext uri="{BB962C8B-B14F-4D97-AF65-F5344CB8AC3E}">
        <p14:creationId xmlns:p14="http://schemas.microsoft.com/office/powerpoint/2010/main" val="1890016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T Proposal Template_J_201701">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buFont typeface="Wingdings 2" pitchFamily="18" charset="2"/>
          <a:buNone/>
          <a:defRPr kumimoji="1" sz="1200" dirty="0" smtClean="0"/>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nchor="ctr" anchorCtr="0">
        <a:spAutoFit/>
      </a:bodyPr>
      <a:lstStyle>
        <a:defPPr>
          <a:spcBef>
            <a:spcPts val="0"/>
          </a:spcBef>
          <a:buSzPct val="100000"/>
          <a:defRPr kumimoji="1" sz="1200" dirty="0" smtClean="0"/>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blank.potx" id="{0EC7C028-D4BC-4778-A7EB-DAB1F8477FC1}" vid="{AEFB859D-092C-4CED-99CE-4E4A8F4DAB0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AF98FC908FF5C4CA2B81E0ECD3EF53D" ma:contentTypeVersion="1" ma:contentTypeDescription="新しいドキュメントを作成します。" ma:contentTypeScope="" ma:versionID="0f3c324167cb9a52805f2b7dfa10bd51">
  <xsd:schema xmlns:xsd="http://www.w3.org/2001/XMLSchema" xmlns:xs="http://www.w3.org/2001/XMLSchema" xmlns:p="http://schemas.microsoft.com/office/2006/metadata/properties" xmlns:ns2="ae015e75-990b-43dd-9cf7-13d83c00d29c" targetNamespace="http://schemas.microsoft.com/office/2006/metadata/properties" ma:root="true" ma:fieldsID="cb04d65b452b72824d84a06e2ba06f0c" ns2:_="">
    <xsd:import namespace="ae015e75-990b-43dd-9cf7-13d83c00d29c"/>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015e75-990b-43dd-9cf7-13d83c00d29c"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50A3D2-C7D5-4622-BFBF-2DD71E094D5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82C6358-AEC3-4A94-8C16-127FA9EF236F}">
  <ds:schemaRefs>
    <ds:schemaRef ds:uri="http://schemas.microsoft.com/sharepoint/v3/contenttype/forms"/>
  </ds:schemaRefs>
</ds:datastoreItem>
</file>

<file path=customXml/itemProps3.xml><?xml version="1.0" encoding="utf-8"?>
<ds:datastoreItem xmlns:ds="http://schemas.openxmlformats.org/officeDocument/2006/customXml" ds:itemID="{D5BA4455-B369-4378-92E5-B8CE713FE83E}"/>
</file>

<file path=docProps/app.xml><?xml version="1.0" encoding="utf-8"?>
<Properties xmlns="http://schemas.openxmlformats.org/officeDocument/2006/extended-properties" xmlns:vt="http://schemas.openxmlformats.org/officeDocument/2006/docPropsVTypes">
  <Template>blank</Template>
  <TotalTime>0</TotalTime>
  <Words>11599</Words>
  <Application>Microsoft Office PowerPoint</Application>
  <PresentationFormat>A4 210 x 297 mm</PresentationFormat>
  <Paragraphs>895</Paragraphs>
  <Slides>16</Slides>
  <Notes>0</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2</vt:i4>
      </vt:variant>
      <vt:variant>
        <vt:lpstr>スライド タイトル</vt:lpstr>
      </vt:variant>
      <vt:variant>
        <vt:i4>16</vt:i4>
      </vt:variant>
    </vt:vector>
  </HeadingPairs>
  <TitlesOfParts>
    <vt:vector size="25" baseType="lpstr">
      <vt:lpstr>ＭＳ Ｐゴシック</vt:lpstr>
      <vt:lpstr>メイリオ</vt:lpstr>
      <vt:lpstr>Arial</vt:lpstr>
      <vt:lpstr>Verdana</vt:lpstr>
      <vt:lpstr>Wingdings</vt:lpstr>
      <vt:lpstr>Wingdings 2</vt:lpstr>
      <vt:lpstr>DT Proposal Template_J_201701</vt:lpstr>
      <vt:lpstr>think-cell スライド</vt:lpstr>
      <vt:lpstr>think-cell Slide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2019-03-25T09:32:22Z</dcterms:created>
  <dcterms:modified xsi:type="dcterms:W3CDTF">2021-03-25T06:18:51Z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0x0101002AF98FC908FF5C4CA2B81E0ECD3EF53D</vt:lpwstr>
  </property>
</Properties>
</file>