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123" d="100"/>
          <a:sy n="123" d="100"/>
        </p:scale>
        <p:origin x="18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○事業実施の代表者：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○事業実施期間：</a:t>
            </a:r>
            <a:r>
              <a:rPr lang="ja-JP" altLang="en-US" sz="1200" dirty="0" smtClean="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○補助金所要額（単位：千円）</a:t>
            </a:r>
            <a:endParaRPr lang="en-US" altLang="ja-JP" sz="12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誰</a:t>
            </a:r>
            <a:r>
              <a:rPr lang="ja-JP" altLang="en-US" sz="1400" dirty="0">
                <a:solidFill>
                  <a:srgbClr val="FF0000"/>
                </a:solidFill>
                <a:latin typeface="メイリオ" panose="020B0604030504040204" pitchFamily="50" charset="-128"/>
                <a:ea typeface="メイリオ" panose="020B0604030504040204" pitchFamily="50" charset="-128"/>
              </a:rPr>
              <a:t>から、どのように収益を得るのか、本事業のビジネスモデルを、フロー図等も用いつつ、わかりやすく、具体的に示してください。</a:t>
            </a:r>
            <a:endPar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a:t>
            </a:r>
            <a:r>
              <a:rPr lang="ja-JP" altLang="en-US" sz="1400" dirty="0">
                <a:solidFill>
                  <a:srgbClr val="FF0000"/>
                </a:solidFill>
                <a:latin typeface="メイリオ" panose="020B0604030504040204" pitchFamily="50" charset="-128"/>
                <a:ea typeface="メイリオ" panose="020B0604030504040204" pitchFamily="50" charset="-128"/>
              </a:rPr>
              <a:t>、フロー図等も用いつつ、わかりやすく、具体的に示してください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。また、各ステークホルダーの役割も明示してください（</a:t>
            </a:r>
            <a:r>
              <a:rPr kumimoji="1" lang="en-US" altLang="ja-JP" sz="1400" dirty="0" smtClean="0">
                <a:solidFill>
                  <a:srgbClr val="FF0000"/>
                </a:solidFill>
                <a:latin typeface="メイリオ" panose="020B0604030504040204" pitchFamily="50" charset="-128"/>
                <a:ea typeface="メイリオ" panose="020B0604030504040204" pitchFamily="50" charset="-128"/>
              </a:rPr>
              <a:t>PDCA</a:t>
            </a:r>
            <a:r>
              <a:rPr kumimoji="1" lang="ja-JP" altLang="en-US" sz="1400" dirty="0" smtClean="0">
                <a:solidFill>
                  <a:srgbClr val="FF0000"/>
                </a:solidFill>
                <a:latin typeface="メイリオ" panose="020B0604030504040204" pitchFamily="50" charset="-128"/>
                <a:ea typeface="メイリオ" panose="020B0604030504040204" pitchFamily="50" charset="-128"/>
              </a:rPr>
              <a:t>をまわすうえでの、ステークホルダーの役割も示してください。）</a:t>
            </a:r>
            <a:endParaRPr kumimoji="1" lang="en-US" altLang="ja-JP" sz="1400" dirty="0" smtClean="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420851777"/>
              </p:ext>
            </p:extLst>
          </p:nvPr>
        </p:nvGraphicFramePr>
        <p:xfrm>
          <a:off x="4464526" y="1168694"/>
          <a:ext cx="3428976" cy="551572"/>
        </p:xfrm>
        <a:graphic>
          <a:graphicData uri="http://schemas.openxmlformats.org/drawingml/2006/table">
            <a:tbl>
              <a:tblPr firstRow="1" bandRow="1">
                <a:tableStyleId>{5C22544A-7EE6-4342-B048-85BDC9FD1C3A}</a:tableStyleId>
              </a:tblPr>
              <a:tblGrid>
                <a:gridCol w="1142992">
                  <a:extLst>
                    <a:ext uri="{9D8B030D-6E8A-4147-A177-3AD203B41FA5}">
                      <a16:colId xmlns:a16="http://schemas.microsoft.com/office/drawing/2014/main" val="349329818"/>
                    </a:ext>
                  </a:extLst>
                </a:gridCol>
                <a:gridCol w="1142992">
                  <a:extLst>
                    <a:ext uri="{9D8B030D-6E8A-4147-A177-3AD203B41FA5}">
                      <a16:colId xmlns:a16="http://schemas.microsoft.com/office/drawing/2014/main" val="1353137808"/>
                    </a:ext>
                  </a:extLst>
                </a:gridCol>
                <a:gridCol w="1142992">
                  <a:extLst>
                    <a:ext uri="{9D8B030D-6E8A-4147-A177-3AD203B41FA5}">
                      <a16:colId xmlns:a16="http://schemas.microsoft.com/office/drawing/2014/main" val="3674819238"/>
                    </a:ext>
                  </a:extLst>
                </a:gridCol>
              </a:tblGrid>
              <a:tr h="20509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令和四年度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令和五年度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令和六年度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277252">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2" y="2144592"/>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a:t>
            </a:r>
            <a:r>
              <a:rPr lang="ja-JP" altLang="en-US" sz="1400" dirty="0" smtClean="0">
                <a:solidFill>
                  <a:srgbClr val="FF0000"/>
                </a:solidFill>
                <a:latin typeface="メイリオ" panose="020B0604030504040204" pitchFamily="50" charset="-128"/>
                <a:ea typeface="メイリオ" panose="020B0604030504040204" pitchFamily="50" charset="-128"/>
              </a:rPr>
              <a:t>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8" name="四角形吹き出し 17"/>
          <p:cNvSpPr/>
          <p:nvPr/>
        </p:nvSpPr>
        <p:spPr>
          <a:xfrm>
            <a:off x="5580112" y="1484784"/>
            <a:ext cx="3240360" cy="779844"/>
          </a:xfrm>
          <a:prstGeom prst="wedgeRectCallout">
            <a:avLst>
              <a:gd name="adj1" fmla="val -66050"/>
              <a:gd name="adj2" fmla="val -51113"/>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計画</a:t>
            </a:r>
            <a:r>
              <a:rPr lang="ja-JP" altLang="en-US" sz="1100" dirty="0">
                <a:solidFill>
                  <a:srgbClr val="FF0000"/>
                </a:solidFill>
                <a:latin typeface="メイリオ" panose="020B0604030504040204" pitchFamily="50" charset="-128"/>
                <a:ea typeface="メイリオ" panose="020B0604030504040204" pitchFamily="50" charset="-128"/>
              </a:rPr>
              <a:t>策定事業の場合は、次年度以降に設備等導入に申請した場合の想定される所要額</a:t>
            </a:r>
            <a:r>
              <a:rPr lang="ja-JP" altLang="en-US" sz="1100" dirty="0" smtClean="0">
                <a:solidFill>
                  <a:srgbClr val="FF0000"/>
                </a:solidFill>
                <a:latin typeface="メイリオ" panose="020B0604030504040204" pitchFamily="50" charset="-128"/>
                <a:ea typeface="メイリオ" panose="020B0604030504040204" pitchFamily="50" charset="-128"/>
              </a:rPr>
              <a:t>も併せて記載</a:t>
            </a:r>
            <a:r>
              <a:rPr lang="ja-JP" altLang="en-US" sz="1100" dirty="0">
                <a:solidFill>
                  <a:srgbClr val="FF0000"/>
                </a:solidFill>
                <a:latin typeface="メイリオ" panose="020B0604030504040204" pitchFamily="50" charset="-128"/>
                <a:ea typeface="メイリオ" panose="020B0604030504040204" pitchFamily="50" charset="-128"/>
              </a:rPr>
              <a:t>してください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0" name="四角形吹き出し 19"/>
          <p:cNvSpPr/>
          <p:nvPr/>
        </p:nvSpPr>
        <p:spPr>
          <a:xfrm>
            <a:off x="8460432" y="194562"/>
            <a:ext cx="3240360" cy="779902"/>
          </a:xfrm>
          <a:prstGeom prst="wedgeRectCallout">
            <a:avLst>
              <a:gd name="adj1" fmla="val -63435"/>
              <a:gd name="adj2" fmla="val 5249"/>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本補助事業の期間でなく、本補助事業を活用して実施する事業の想定する事業年数を記載してください。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337439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0" y="510046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○年間の収益合計及び内訳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設定条件、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43076845"/>
              </p:ext>
            </p:extLst>
          </p:nvPr>
        </p:nvGraphicFramePr>
        <p:xfrm>
          <a:off x="105393" y="1928043"/>
          <a:ext cx="8939365" cy="1380773"/>
        </p:xfrm>
        <a:graphic>
          <a:graphicData uri="http://schemas.openxmlformats.org/drawingml/2006/table">
            <a:tbl>
              <a:tblPr firstRow="1" firstCol="1" bandRow="1">
                <a:tableStyleId>{5C22544A-7EE6-4342-B048-85BDC9FD1C3A}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3284099"/>
            <a:ext cx="261311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194329439"/>
              </p:ext>
            </p:extLst>
          </p:nvPr>
        </p:nvGraphicFramePr>
        <p:xfrm>
          <a:off x="105393" y="5440907"/>
          <a:ext cx="5363620" cy="1380773"/>
        </p:xfrm>
        <a:graphic>
          <a:graphicData uri="http://schemas.openxmlformats.org/drawingml/2006/table">
            <a:tbl>
              <a:tblPr firstRow="1" firstCol="1" bandRow="1">
                <a:tableStyleId>{5C22544A-7EE6-4342-B048-85BDC9FD1C3A}</a:tableStyleId>
              </a:tblPr>
              <a:tblGrid>
                <a:gridCol w="1340905">
                  <a:extLst>
                    <a:ext uri="{9D8B030D-6E8A-4147-A177-3AD203B41FA5}">
                      <a16:colId xmlns:a16="http://schemas.microsoft.com/office/drawing/2014/main" val="982633341"/>
                    </a:ext>
                  </a:extLst>
                </a:gridCol>
                <a:gridCol w="1340905">
                  <a:extLst>
                    <a:ext uri="{9D8B030D-6E8A-4147-A177-3AD203B41FA5}">
                      <a16:colId xmlns:a16="http://schemas.microsoft.com/office/drawing/2014/main" val="1136592242"/>
                    </a:ext>
                  </a:extLst>
                </a:gridCol>
                <a:gridCol w="1340905">
                  <a:extLst>
                    <a:ext uri="{9D8B030D-6E8A-4147-A177-3AD203B41FA5}">
                      <a16:colId xmlns:a16="http://schemas.microsoft.com/office/drawing/2014/main" val="2347524153"/>
                    </a:ext>
                  </a:extLst>
                </a:gridCol>
                <a:gridCol w="1340905">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6" name="四角形吹き出し 35"/>
          <p:cNvSpPr/>
          <p:nvPr/>
        </p:nvSpPr>
        <p:spPr>
          <a:xfrm>
            <a:off x="5929161" y="5741371"/>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基本的にイニシャルコスト、更新費等は年間で割り戻して計上してください。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9468544" y="261842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63163947"/>
              </p:ext>
            </p:extLst>
          </p:nvPr>
        </p:nvGraphicFramePr>
        <p:xfrm>
          <a:off x="105393" y="3660046"/>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65889552"/>
              </p:ext>
            </p:extLst>
          </p:nvPr>
        </p:nvGraphicFramePr>
        <p:xfrm>
          <a:off x="4625111" y="3647891"/>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9324528" y="4350432"/>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9798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9540552" y="330377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13769935"/>
              </p:ext>
            </p:extLst>
          </p:nvPr>
        </p:nvGraphicFramePr>
        <p:xfrm>
          <a:off x="100460" y="460217"/>
          <a:ext cx="8936037" cy="1929413"/>
        </p:xfrm>
        <a:graphic>
          <a:graphicData uri="http://schemas.openxmlformats.org/drawingml/2006/table">
            <a:tbl>
              <a:tblPr firstRow="1" firstCol="1" bandRow="1">
                <a:tableStyleId>{5C22544A-7EE6-4342-B048-85BDC9FD1C3A}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smtClean="0"/>
                        <a:t>収益</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3155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また、</a:t>
            </a:r>
            <a:r>
              <a:rPr kumimoji="1" lang="ja-JP" altLang="en-US" sz="1400" b="1" dirty="0" smtClean="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 name="四角形吹き出し 6"/>
          <p:cNvSpPr/>
          <p:nvPr/>
        </p:nvSpPr>
        <p:spPr>
          <a:xfrm>
            <a:off x="9396536" y="1525956"/>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6575" y="5661248"/>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○経済波及効果</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89033" y="6014865"/>
            <a:ext cx="8939363" cy="7265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本事業の実施による経済波及効果を記載してください。なお、</a:t>
            </a:r>
            <a:r>
              <a:rPr lang="ja-JP" altLang="en-US" sz="1400" b="1" u="sng" dirty="0" smtClean="0">
                <a:solidFill>
                  <a:srgbClr val="FF0000"/>
                </a:solidFill>
                <a:latin typeface="メイリオ" panose="020B0604030504040204" pitchFamily="50" charset="-128"/>
                <a:ea typeface="メイリオ" panose="020B0604030504040204" pitchFamily="50" charset="-128"/>
              </a:rPr>
              <a:t>地域の雇用創出については可能な限り定量的に、必ず記載</a:t>
            </a:r>
            <a:r>
              <a:rPr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070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624</Words>
  <Application>Microsoft Office PowerPoint</Application>
  <PresentationFormat>画面に合わせる (4:3)</PresentationFormat>
  <Paragraphs>72</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2022-04-04T06:52:12Z</dcterms:modified>
</cp:coreProperties>
</file>