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69" d="100"/>
          <a:sy n="69" d="100"/>
        </p:scale>
        <p:origin x="185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2021/4/5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2021/4/5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○代表事業者：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4674" y="1007093"/>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○地域課題</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5496" y="3247782"/>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○目指す地域循環共生圏のイメージ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434666" y="486208"/>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97132" y="3591783"/>
            <a:ext cx="8939364"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a:t>
            </a:r>
            <a:r>
              <a:rPr lang="ja-JP" altLang="en-US" sz="1400" dirty="0">
                <a:solidFill>
                  <a:srgbClr val="FF0000"/>
                </a:solidFill>
                <a:latin typeface="メイリオ" panose="020B0604030504040204" pitchFamily="50" charset="-128"/>
                <a:ea typeface="メイリオ" panose="020B0604030504040204" pitchFamily="50" charset="-128"/>
              </a:rPr>
              <a:t>事業</a:t>
            </a:r>
            <a:r>
              <a:rPr lang="ja-JP" altLang="en-US" sz="1400" dirty="0" smtClean="0">
                <a:solidFill>
                  <a:srgbClr val="FF0000"/>
                </a:solidFill>
                <a:latin typeface="メイリオ" panose="020B0604030504040204" pitchFamily="50" charset="-128"/>
                <a:ea typeface="メイリオ" panose="020B0604030504040204" pitchFamily="50" charset="-128"/>
              </a:rPr>
              <a:t>で目指す地域循環共生圏のイメージ図を記載してください。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イメージ図が難しい場合は文章で</a:t>
            </a:r>
            <a:r>
              <a:rPr lang="ja-JP" altLang="en-US" sz="1400" dirty="0" smtClean="0">
                <a:solidFill>
                  <a:srgbClr val="FF0000"/>
                </a:solidFill>
                <a:latin typeface="メイリオ" panose="020B0604030504040204" pitchFamily="50" charset="-128"/>
                <a:ea typeface="メイリオ" panose="020B0604030504040204" pitchFamily="50" charset="-128"/>
              </a:rPr>
              <a:t>の説明</a:t>
            </a:r>
            <a:r>
              <a:rPr kumimoji="1" lang="ja-JP" altLang="en-US" sz="1400" dirty="0" smtClean="0">
                <a:solidFill>
                  <a:srgbClr val="FF0000"/>
                </a:solidFill>
                <a:latin typeface="メイリオ" panose="020B0604030504040204" pitchFamily="50" charset="-128"/>
                <a:ea typeface="メイリオ" panose="020B0604030504040204" pitchFamily="50" charset="-128"/>
              </a:rPr>
              <a:t>でも構いませんが、可能な限りイメージ図での作成のほどお願いいたします。</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1360710"/>
            <a:ext cx="8939363" cy="744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地球温暖化に限らず、地域の課題を記載してください。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443466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○共同実施者：</a:t>
            </a:r>
            <a:r>
              <a:rPr lang="ja-JP" altLang="en-US" sz="1200" dirty="0">
                <a:solidFill>
                  <a:srgbClr val="FF0000"/>
                </a:solidFill>
                <a:latin typeface="メイリオ" panose="020B0604030504040204" pitchFamily="50" charset="-128"/>
                <a:ea typeface="メイリオ" panose="020B0604030504040204" pitchFamily="50" charset="-128"/>
              </a:rPr>
              <a:t>共同実施者名</a:t>
            </a:r>
            <a:r>
              <a:rPr kumimoji="1" lang="ja-JP" altLang="en-US" sz="1200" dirty="0" smtClean="0">
                <a:solidFill>
                  <a:srgbClr val="FF0000"/>
                </a:solidFill>
                <a:latin typeface="メイリオ" panose="020B0604030504040204" pitchFamily="50" charset="-128"/>
                <a:ea typeface="メイリオ" panose="020B0604030504040204" pitchFamily="50" charset="-128"/>
              </a:rPr>
              <a:t>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5496" y="2110295"/>
            <a:ext cx="4968552"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○本事業を活用した地域課題の解決方策</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17954" y="2463911"/>
            <a:ext cx="8939363" cy="7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上記の地域課題について、本事業を用いてどのように解決を図るか記載してください。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1" name="四角形吹き出し 20"/>
          <p:cNvSpPr/>
          <p:nvPr/>
        </p:nvSpPr>
        <p:spPr>
          <a:xfrm>
            <a:off x="-1810518" y="1531000"/>
            <a:ext cx="3692027" cy="2762095"/>
          </a:xfrm>
          <a:prstGeom prst="wedgeRectCallout">
            <a:avLst>
              <a:gd name="adj1" fmla="val 58732"/>
              <a:gd name="adj2" fmla="val -80751"/>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以下の何れかから選択してください。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・自立・分散エネ </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計画策定</a:t>
            </a:r>
            <a:r>
              <a:rPr lang="en-US" altLang="ja-JP" sz="1100" dirty="0">
                <a:solidFill>
                  <a:srgbClr val="FF0000"/>
                </a:solidFill>
                <a:latin typeface="メイリオ" panose="020B0604030504040204" pitchFamily="50" charset="-128"/>
                <a:ea typeface="メイリオ" panose="020B0604030504040204" pitchFamily="50" charset="-128"/>
              </a:rPr>
              <a:t>】</a:t>
            </a:r>
          </a:p>
          <a:p>
            <a:r>
              <a:rPr lang="ja-JP" altLang="en-US" sz="1100" dirty="0">
                <a:solidFill>
                  <a:srgbClr val="FF0000"/>
                </a:solidFill>
                <a:latin typeface="メイリオ" panose="020B0604030504040204" pitchFamily="50" charset="-128"/>
                <a:ea typeface="メイリオ" panose="020B0604030504040204" pitchFamily="50" charset="-128"/>
              </a:rPr>
              <a:t>・自立・分散エネ </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設備等導入</a:t>
            </a:r>
            <a:r>
              <a:rPr lang="en-US" altLang="ja-JP" sz="1100" dirty="0">
                <a:solidFill>
                  <a:srgbClr val="FF0000"/>
                </a:solidFill>
                <a:latin typeface="メイリオ" panose="020B0604030504040204" pitchFamily="50" charset="-128"/>
                <a:ea typeface="メイリオ" panose="020B0604030504040204" pitchFamily="50" charset="-128"/>
              </a:rPr>
              <a:t>】</a:t>
            </a:r>
          </a:p>
          <a:p>
            <a:r>
              <a:rPr lang="ja-JP" altLang="en-US" sz="1100" dirty="0">
                <a:solidFill>
                  <a:srgbClr val="FF0000"/>
                </a:solidFill>
                <a:latin typeface="メイリオ" panose="020B0604030504040204" pitchFamily="50" charset="-128"/>
                <a:ea typeface="メイリオ" panose="020B0604030504040204" pitchFamily="50" charset="-128"/>
              </a:rPr>
              <a:t>・温泉熱等利活用</a:t>
            </a:r>
            <a:r>
              <a:rPr lang="en-US" altLang="zh-TW"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計画策定</a:t>
            </a:r>
            <a:r>
              <a:rPr lang="en-US" altLang="zh-TW" sz="1100" dirty="0">
                <a:solidFill>
                  <a:srgbClr val="FF0000"/>
                </a:solidFill>
                <a:latin typeface="メイリオ" panose="020B0604030504040204" pitchFamily="50" charset="-128"/>
                <a:ea typeface="メイリオ" panose="020B0604030504040204" pitchFamily="50" charset="-128"/>
              </a:rPr>
              <a:t>】</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・温泉熱等利活用</a:t>
            </a:r>
            <a:r>
              <a:rPr lang="en-US" altLang="zh-TW" sz="1100" dirty="0">
                <a:solidFill>
                  <a:srgbClr val="FF0000"/>
                </a:solidFill>
                <a:latin typeface="メイリオ" panose="020B0604030504040204" pitchFamily="50" charset="-128"/>
                <a:ea typeface="メイリオ" panose="020B0604030504040204" pitchFamily="50" charset="-128"/>
              </a:rPr>
              <a:t>【</a:t>
            </a:r>
            <a:r>
              <a:rPr lang="zh-TW" altLang="en-US" sz="1100" dirty="0">
                <a:solidFill>
                  <a:srgbClr val="FF0000"/>
                </a:solidFill>
                <a:latin typeface="メイリオ" panose="020B0604030504040204" pitchFamily="50" charset="-128"/>
                <a:ea typeface="メイリオ" panose="020B0604030504040204" pitchFamily="50" charset="-128"/>
              </a:rPr>
              <a:t>設備等導入</a:t>
            </a:r>
            <a:r>
              <a:rPr lang="en-US" altLang="zh-TW" sz="1100" dirty="0">
                <a:solidFill>
                  <a:srgbClr val="FF0000"/>
                </a:solidFill>
                <a:latin typeface="メイリオ" panose="020B0604030504040204" pitchFamily="50" charset="-128"/>
                <a:ea typeface="メイリオ" panose="020B0604030504040204" pitchFamily="50" charset="-128"/>
              </a:rPr>
              <a:t>】</a:t>
            </a:r>
          </a:p>
          <a:p>
            <a:r>
              <a:rPr lang="ja-JP" altLang="en-US" sz="1100" dirty="0">
                <a:solidFill>
                  <a:srgbClr val="FF0000"/>
                </a:solidFill>
                <a:latin typeface="メイリオ" panose="020B0604030504040204" pitchFamily="50" charset="-128"/>
                <a:ea typeface="メイリオ" panose="020B0604030504040204" pitchFamily="50" charset="-128"/>
              </a:rPr>
              <a:t>・高効率化改修</a:t>
            </a:r>
            <a:r>
              <a:rPr lang="en-US" altLang="zh-TW"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計画策定</a:t>
            </a:r>
            <a:r>
              <a:rPr lang="en-US" altLang="zh-TW" sz="1100" dirty="0">
                <a:solidFill>
                  <a:srgbClr val="FF0000"/>
                </a:solidFill>
                <a:latin typeface="メイリオ" panose="020B0604030504040204" pitchFamily="50" charset="-128"/>
                <a:ea typeface="メイリオ" panose="020B0604030504040204" pitchFamily="50" charset="-128"/>
              </a:rPr>
              <a:t>】</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・高効率化改修</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設備等導入</a:t>
            </a:r>
            <a:r>
              <a:rPr lang="en-US" altLang="ja-JP" sz="1100" dirty="0">
                <a:solidFill>
                  <a:srgbClr val="FF0000"/>
                </a:solidFill>
                <a:latin typeface="メイリオ" panose="020B0604030504040204" pitchFamily="50" charset="-128"/>
                <a:ea typeface="メイリオ" panose="020B0604030504040204" pitchFamily="50" charset="-128"/>
              </a:rPr>
              <a:t>】</a:t>
            </a:r>
          </a:p>
          <a:p>
            <a:r>
              <a:rPr lang="ja-JP" altLang="en-US" sz="1100" dirty="0">
                <a:solidFill>
                  <a:srgbClr val="FF0000"/>
                </a:solidFill>
                <a:latin typeface="メイリオ" panose="020B0604030504040204" pitchFamily="50" charset="-128"/>
                <a:ea typeface="メイリオ" panose="020B0604030504040204" pitchFamily="50" charset="-128"/>
              </a:rPr>
              <a:t>・脱炭素交通 </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計画策定</a:t>
            </a:r>
            <a:r>
              <a:rPr lang="en-US" altLang="ja-JP" sz="1100" dirty="0">
                <a:solidFill>
                  <a:srgbClr val="FF0000"/>
                </a:solidFill>
                <a:latin typeface="メイリオ" panose="020B0604030504040204" pitchFamily="50" charset="-128"/>
                <a:ea typeface="メイリオ" panose="020B0604030504040204" pitchFamily="50" charset="-128"/>
              </a:rPr>
              <a:t>】</a:t>
            </a:r>
          </a:p>
          <a:p>
            <a:r>
              <a:rPr lang="ja-JP" altLang="en-US" sz="1100" dirty="0">
                <a:solidFill>
                  <a:srgbClr val="FF0000"/>
                </a:solidFill>
                <a:latin typeface="メイリオ" panose="020B0604030504040204" pitchFamily="50" charset="-128"/>
                <a:ea typeface="メイリオ" panose="020B0604030504040204" pitchFamily="50" charset="-128"/>
              </a:rPr>
              <a:t>・脱炭素交通 </a:t>
            </a:r>
            <a:r>
              <a:rPr lang="en-US" altLang="zh-TW" sz="1100" dirty="0">
                <a:solidFill>
                  <a:srgbClr val="FF0000"/>
                </a:solidFill>
                <a:latin typeface="メイリオ" panose="020B0604030504040204" pitchFamily="50" charset="-128"/>
                <a:ea typeface="メイリオ" panose="020B0604030504040204" pitchFamily="50" charset="-128"/>
              </a:rPr>
              <a:t>【</a:t>
            </a:r>
            <a:r>
              <a:rPr lang="zh-TW" altLang="en-US" sz="1100" dirty="0">
                <a:solidFill>
                  <a:srgbClr val="FF0000"/>
                </a:solidFill>
                <a:latin typeface="メイリオ" panose="020B0604030504040204" pitchFamily="50" charset="-128"/>
                <a:ea typeface="メイリオ" panose="020B0604030504040204" pitchFamily="50" charset="-128"/>
              </a:rPr>
              <a:t>設備等導入</a:t>
            </a:r>
            <a:r>
              <a:rPr lang="en-US" altLang="zh-TW" sz="1100" dirty="0">
                <a:solidFill>
                  <a:srgbClr val="FF0000"/>
                </a:solidFill>
                <a:latin typeface="メイリオ" panose="020B0604030504040204" pitchFamily="50" charset="-128"/>
                <a:ea typeface="メイリオ" panose="020B0604030504040204" pitchFamily="50" charset="-128"/>
              </a:rPr>
              <a:t>】</a:t>
            </a:r>
            <a:endParaRPr lang="en-US" altLang="ja-JP" sz="1100" dirty="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5" name="四角形吹き出し 24"/>
          <p:cNvSpPr/>
          <p:nvPr/>
        </p:nvSpPr>
        <p:spPr>
          <a:xfrm>
            <a:off x="7020272" y="2279572"/>
            <a:ext cx="3692027" cy="2615404"/>
          </a:xfrm>
          <a:prstGeom prst="wedgeRectCallout">
            <a:avLst>
              <a:gd name="adj1" fmla="val -67068"/>
              <a:gd name="adj2" fmla="val -2192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フォントはサイズ含めて適宜変更していただいて構いません（色も赤から変えていただいて構いません）。ただし、枠の大きさは変更しないでください。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674" y="44624"/>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7294" y="2852936"/>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○導入予定の設備等のイメージ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3" y="3191490"/>
            <a:ext cx="4320481"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rgbClr val="FF0000"/>
                </a:solidFill>
                <a:latin typeface="メイリオ" panose="020B0604030504040204" pitchFamily="50" charset="-128"/>
                <a:ea typeface="メイリオ" panose="020B0604030504040204" pitchFamily="50" charset="-128"/>
              </a:rPr>
              <a:t>導入予定の設備等や、それらを組み合わせてどのようなシステムを構築するのか、イメージ図を</a:t>
            </a:r>
            <a:r>
              <a:rPr lang="ja-JP" altLang="en-US" sz="1400" dirty="0">
                <a:solidFill>
                  <a:srgbClr val="FF0000"/>
                </a:solidFill>
                <a:latin typeface="メイリオ" panose="020B0604030504040204" pitchFamily="50" charset="-128"/>
                <a:ea typeface="メイリオ" panose="020B0604030504040204" pitchFamily="50" charset="-128"/>
              </a:rPr>
              <a:t>記載</a:t>
            </a:r>
            <a:r>
              <a:rPr lang="ja-JP" altLang="en-US" sz="1400" dirty="0" smtClean="0">
                <a:solidFill>
                  <a:srgbClr val="FF0000"/>
                </a:solidFill>
                <a:latin typeface="メイリオ" panose="020B0604030504040204" pitchFamily="50" charset="-128"/>
                <a:ea typeface="メイリオ" panose="020B0604030504040204" pitchFamily="50" charset="-128"/>
              </a:rPr>
              <a:t>し</a:t>
            </a:r>
            <a:r>
              <a:rPr kumimoji="1" lang="ja-JP" altLang="en-US" sz="1400" dirty="0" smtClean="0">
                <a:solidFill>
                  <a:srgbClr val="FF0000"/>
                </a:solidFill>
                <a:latin typeface="メイリオ" panose="020B0604030504040204" pitchFamily="50" charset="-128"/>
                <a:ea typeface="メイリオ" panose="020B0604030504040204" pitchFamily="50" charset="-128"/>
              </a:rPr>
              <a:t>てください。</a:t>
            </a:r>
            <a:r>
              <a:rPr kumimoji="1" lang="ja-JP" altLang="en-US"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自営線を敷設する場合は、その範囲も明記してください。</a:t>
            </a:r>
            <a:endParaRPr kumimoji="1" lang="en-US" altLang="ja-JP"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なお、本補助事業で導入する設備等と補助対象外で導入する設備等の両方がある場合は、違いがわかるように記載してください。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398241"/>
            <a:ext cx="8939363" cy="2166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事業概要</a:t>
            </a:r>
            <a:r>
              <a:rPr lang="ja-JP" altLang="en-US" sz="1400" dirty="0">
                <a:solidFill>
                  <a:srgbClr val="FF0000"/>
                </a:solidFill>
                <a:latin typeface="メイリオ" panose="020B0604030504040204" pitchFamily="50" charset="-128"/>
                <a:ea typeface="メイリオ" panose="020B0604030504040204" pitchFamily="50" charset="-128"/>
              </a:rPr>
              <a:t>を記載してください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。本補助事業の範囲における事業概要を記載いただくと</a:t>
            </a:r>
            <a:r>
              <a:rPr lang="ja-JP" altLang="en-US" sz="1400" dirty="0">
                <a:solidFill>
                  <a:srgbClr val="FF0000"/>
                </a:solidFill>
                <a:latin typeface="メイリオ" panose="020B0604030504040204" pitchFamily="50" charset="-128"/>
                <a:ea typeface="メイリオ" panose="020B0604030504040204" pitchFamily="50" charset="-128"/>
              </a:rPr>
              <a:t>ともに、本事業を</a:t>
            </a:r>
            <a:r>
              <a:rPr lang="ja-JP" altLang="en-US" sz="1400" dirty="0" smtClean="0">
                <a:solidFill>
                  <a:srgbClr val="FF0000"/>
                </a:solidFill>
                <a:latin typeface="メイリオ" panose="020B0604030504040204" pitchFamily="50" charset="-128"/>
                <a:ea typeface="メイリオ" panose="020B0604030504040204" pitchFamily="50" charset="-128"/>
              </a:rPr>
              <a:t>活用して、どの</a:t>
            </a:r>
            <a:r>
              <a:rPr lang="ja-JP" altLang="en-US" sz="1400" dirty="0">
                <a:solidFill>
                  <a:srgbClr val="FF0000"/>
                </a:solidFill>
                <a:latin typeface="メイリオ" panose="020B0604030504040204" pitchFamily="50" charset="-128"/>
                <a:ea typeface="メイリオ" panose="020B0604030504040204" pitchFamily="50" charset="-128"/>
              </a:rPr>
              <a:t>よう</a:t>
            </a:r>
            <a:r>
              <a:rPr lang="ja-JP" altLang="en-US" sz="1400" dirty="0" smtClean="0">
                <a:solidFill>
                  <a:srgbClr val="FF0000"/>
                </a:solidFill>
                <a:latin typeface="メイリオ" panose="020B0604030504040204" pitchFamily="50" charset="-128"/>
                <a:ea typeface="メイリオ" panose="020B0604030504040204" pitchFamily="50" charset="-128"/>
              </a:rPr>
              <a:t>にして地域</a:t>
            </a:r>
            <a:r>
              <a:rPr lang="ja-JP" altLang="en-US" sz="1400" dirty="0">
                <a:solidFill>
                  <a:srgbClr val="FF0000"/>
                </a:solidFill>
                <a:latin typeface="メイリオ" panose="020B0604030504040204" pitchFamily="50" charset="-128"/>
                <a:ea typeface="メイリオ" panose="020B0604030504040204" pitchFamily="50" charset="-128"/>
              </a:rPr>
              <a:t>循環共生圏の構築を目指すの</a:t>
            </a:r>
            <a:r>
              <a:rPr lang="ja-JP" altLang="en-US" sz="1400" dirty="0" smtClean="0">
                <a:solidFill>
                  <a:srgbClr val="FF0000"/>
                </a:solidFill>
                <a:latin typeface="メイリオ" panose="020B0604030504040204" pitchFamily="50" charset="-128"/>
                <a:ea typeface="メイリオ" panose="020B0604030504040204" pitchFamily="50" charset="-128"/>
              </a:rPr>
              <a:t>かは必ず記載してください。</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644008" y="2852936"/>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716016" y="3191491"/>
            <a:ext cx="4320480"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a:t>
            </a:r>
            <a:r>
              <a:rPr lang="ja-JP" altLang="en-US" sz="1400" dirty="0">
                <a:solidFill>
                  <a:srgbClr val="FF0000"/>
                </a:solidFill>
                <a:latin typeface="メイリオ" panose="020B0604030504040204" pitchFamily="50" charset="-128"/>
                <a:ea typeface="メイリオ" panose="020B0604030504040204" pitchFamily="50" charset="-128"/>
              </a:rPr>
              <a:t>を、フロー図等も用いつつ、わかりやすく、具体的に示してください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。企業名等を公表</a:t>
            </a:r>
            <a:r>
              <a:rPr lang="ja-JP" altLang="en-US" sz="1400" dirty="0">
                <a:solidFill>
                  <a:srgbClr val="FF0000"/>
                </a:solidFill>
                <a:latin typeface="メイリオ" panose="020B0604030504040204" pitchFamily="50" charset="-128"/>
                <a:ea typeface="メイリオ" panose="020B0604030504040204" pitchFamily="50" charset="-128"/>
              </a:rPr>
              <a:t>できないステークホルダーが</a:t>
            </a:r>
            <a:r>
              <a:rPr lang="ja-JP" altLang="en-US" sz="1400" dirty="0" smtClean="0">
                <a:solidFill>
                  <a:srgbClr val="FF0000"/>
                </a:solidFill>
                <a:latin typeface="メイリオ" panose="020B0604030504040204" pitchFamily="50" charset="-128"/>
                <a:ea typeface="メイリオ" panose="020B0604030504040204" pitchFamily="50" charset="-128"/>
              </a:rPr>
              <a:t>いる場合は匿名で構いません。</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9585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448</Words>
  <Application>Microsoft Office PowerPoint</Application>
  <PresentationFormat>画面に合わせる (4:3)</PresentationFormat>
  <Paragraphs>34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Blank</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2021-04-05T01:58:00Z</dcterms:modified>
</cp:coreProperties>
</file>