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20" autoAdjust="0"/>
    <p:restoredTop sz="94660"/>
  </p:normalViewPr>
  <p:slideViewPr>
    <p:cSldViewPr>
      <p:cViewPr varScale="1">
        <p:scale>
          <a:sx n="123" d="100"/>
          <a:sy n="123" d="100"/>
        </p:scale>
        <p:origin x="195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2022/4/4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849055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2022/4/4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94747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692696"/>
            <a:ext cx="2057400" cy="5544616"/>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692696"/>
            <a:ext cx="6019800" cy="554461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2022/4/4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54847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2022/4/4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1265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2022/4/4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654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コンテンツ プレースホルダー 3"/>
          <p:cNvSpPr>
            <a:spLocks noGrp="1"/>
          </p:cNvSpPr>
          <p:nvPr>
            <p:ph sz="half" idx="2"/>
          </p:nvPr>
        </p:nvSpPr>
        <p:spPr>
          <a:xfrm>
            <a:off x="4648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2022/4/4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393050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4626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28602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テキスト プレースホルダー 4"/>
          <p:cNvSpPr>
            <a:spLocks noGrp="1"/>
          </p:cNvSpPr>
          <p:nvPr>
            <p:ph type="body" sz="quarter" idx="3"/>
          </p:nvPr>
        </p:nvSpPr>
        <p:spPr>
          <a:xfrm>
            <a:off x="4645025" y="164626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28602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D2C444-BB06-409A-9E3D-F95E97D66907}" type="datetimeFigureOut">
              <a:rPr kumimoji="1" lang="ja-JP" altLang="en-US" smtClean="0"/>
              <a:t>2022/4/4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2098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D2C444-BB06-409A-9E3D-F95E97D66907}" type="datetimeFigureOut">
              <a:rPr kumimoji="1" lang="ja-JP" altLang="en-US" smtClean="0"/>
              <a:t>2022/4/4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06852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D2C444-BB06-409A-9E3D-F95E97D66907}" type="datetimeFigureOut">
              <a:rPr kumimoji="1" lang="ja-JP" altLang="en-US" smtClean="0"/>
              <a:t>2022/4/4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555731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64704"/>
            <a:ext cx="3008313" cy="93610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764704"/>
            <a:ext cx="5111750" cy="54930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テキスト プレースホルダー 3"/>
          <p:cNvSpPr>
            <a:spLocks noGrp="1"/>
          </p:cNvSpPr>
          <p:nvPr>
            <p:ph type="body" sz="half" idx="2"/>
          </p:nvPr>
        </p:nvSpPr>
        <p:spPr>
          <a:xfrm>
            <a:off x="457200" y="1700808"/>
            <a:ext cx="3008313" cy="455696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2022/4/4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0745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93772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74989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792288" y="550445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2022/4/4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053563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548680"/>
            <a:ext cx="8229600" cy="1008112"/>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28801"/>
            <a:ext cx="8229600" cy="460851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2C444-BB06-409A-9E3D-F95E97D66907}" type="datetimeFigureOut">
              <a:rPr kumimoji="1" lang="ja-JP" altLang="en-US" smtClean="0"/>
              <a:t>2022/4/4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8950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107340"/>
            <a:ext cx="8928992" cy="369332"/>
          </a:xfrm>
          <a:prstGeom prst="rect">
            <a:avLst/>
          </a:prstGeom>
          <a:noFill/>
          <a:ln>
            <a:solidFill>
              <a:schemeClr val="tx1"/>
            </a:solidFill>
          </a:ln>
        </p:spPr>
        <p:txBody>
          <a:bodyPr wrap="square" rtlCol="0">
            <a:spAutoFit/>
          </a:bodyPr>
          <a:lstStyle/>
          <a:p>
            <a:pPr algn="ctr"/>
            <a:r>
              <a:rPr kumimoji="1" lang="ja-JP" altLang="en-US" b="1" dirty="0" smtClean="0">
                <a:solidFill>
                  <a:srgbClr val="FF0000"/>
                </a:solidFill>
                <a:latin typeface="メイリオ" panose="020B0604030504040204" pitchFamily="50" charset="-128"/>
                <a:ea typeface="メイリオ" panose="020B0604030504040204" pitchFamily="50" charset="-128"/>
              </a:rPr>
              <a:t>事業名を記載してください。</a:t>
            </a:r>
            <a:endParaRPr kumimoji="1" lang="ja-JP" altLang="en-US" b="1" dirty="0">
              <a:solidFill>
                <a:srgbClr val="FF0000"/>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35496" y="476672"/>
            <a:ext cx="3816424"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応募事業：</a:t>
            </a:r>
            <a:r>
              <a:rPr kumimoji="1" lang="ja-JP" altLang="en-US" sz="1200" dirty="0" smtClean="0">
                <a:solidFill>
                  <a:srgbClr val="FF0000"/>
                </a:solidFill>
                <a:latin typeface="メイリオ" panose="020B0604030504040204" pitchFamily="50" charset="-128"/>
                <a:ea typeface="メイリオ" panose="020B0604030504040204" pitchFamily="50" charset="-128"/>
              </a:rPr>
              <a:t>応募事業を記載して</a:t>
            </a:r>
            <a:r>
              <a:rPr lang="ja-JP" altLang="en-US" sz="1200" dirty="0">
                <a:solidFill>
                  <a:srgbClr val="FF0000"/>
                </a:solidFill>
                <a:latin typeface="メイリオ" panose="020B0604030504040204" pitchFamily="50" charset="-128"/>
                <a:ea typeface="メイリオ" panose="020B0604030504040204" pitchFamily="50" charset="-128"/>
              </a:rPr>
              <a:t>ください</a:t>
            </a:r>
            <a:r>
              <a:rPr lang="ja-JP" altLang="en-US" sz="1200" dirty="0" smtClean="0">
                <a:solidFill>
                  <a:srgbClr val="FF0000"/>
                </a:solidFill>
                <a:latin typeface="メイリオ" panose="020B0604030504040204" pitchFamily="50" charset="-128"/>
                <a:ea typeface="メイリオ" panose="020B0604030504040204" pitchFamily="50" charset="-128"/>
              </a:rPr>
              <a:t>。</a:t>
            </a:r>
            <a:endParaRPr lang="en-US" altLang="ja-JP" sz="1200" dirty="0" smtClean="0">
              <a:solidFill>
                <a:srgbClr val="FF0000"/>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5496" y="725185"/>
            <a:ext cx="410445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○代表事業者：</a:t>
            </a:r>
            <a:r>
              <a:rPr kumimoji="1" lang="ja-JP" altLang="en-US" sz="1200" dirty="0" smtClean="0">
                <a:solidFill>
                  <a:srgbClr val="FF0000"/>
                </a:solidFill>
                <a:latin typeface="メイリオ" panose="020B0604030504040204" pitchFamily="50" charset="-128"/>
                <a:ea typeface="メイリオ" panose="020B0604030504040204" pitchFamily="50" charset="-128"/>
              </a:rPr>
              <a:t>代表事業者名を記載してください。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4674" y="1007093"/>
            <a:ext cx="1749014"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○地域課題</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35496" y="3247782"/>
            <a:ext cx="3528392"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○目指す地域循環共生圏のイメージ</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4434666" y="486208"/>
            <a:ext cx="374441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○事業実施地：</a:t>
            </a:r>
            <a:r>
              <a:rPr kumimoji="1" lang="ja-JP" altLang="en-US" sz="1200" dirty="0" smtClean="0">
                <a:solidFill>
                  <a:srgbClr val="FF0000"/>
                </a:solidFill>
                <a:latin typeface="メイリオ" panose="020B0604030504040204" pitchFamily="50" charset="-128"/>
                <a:ea typeface="メイリオ" panose="020B0604030504040204" pitchFamily="50" charset="-128"/>
              </a:rPr>
              <a:t>事業実施地を記載してください。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97132" y="3591783"/>
            <a:ext cx="8939364" cy="31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本補助</a:t>
            </a:r>
            <a:r>
              <a:rPr lang="ja-JP" altLang="en-US" sz="1400" dirty="0">
                <a:solidFill>
                  <a:srgbClr val="FF0000"/>
                </a:solidFill>
                <a:latin typeface="メイリオ" panose="020B0604030504040204" pitchFamily="50" charset="-128"/>
                <a:ea typeface="メイリオ" panose="020B0604030504040204" pitchFamily="50" charset="-128"/>
              </a:rPr>
              <a:t>事業</a:t>
            </a:r>
            <a:r>
              <a:rPr lang="ja-JP" altLang="en-US" sz="1400" dirty="0" smtClean="0">
                <a:solidFill>
                  <a:srgbClr val="FF0000"/>
                </a:solidFill>
                <a:latin typeface="メイリオ" panose="020B0604030504040204" pitchFamily="50" charset="-128"/>
                <a:ea typeface="メイリオ" panose="020B0604030504040204" pitchFamily="50" charset="-128"/>
              </a:rPr>
              <a:t>で目指す地域循環共生圏のイメージ図を記載してください。</a:t>
            </a:r>
            <a:endParaRPr lang="en-US" altLang="ja-JP" sz="1400" dirty="0" smtClean="0">
              <a:solidFill>
                <a:srgbClr val="FF0000"/>
              </a:solidFill>
              <a:latin typeface="メイリオ" panose="020B0604030504040204" pitchFamily="50" charset="-128"/>
              <a:ea typeface="メイリオ" panose="020B0604030504040204" pitchFamily="50" charset="-128"/>
            </a:endParaRPr>
          </a:p>
          <a:p>
            <a:r>
              <a:rPr kumimoji="1" lang="ja-JP" altLang="en-US" sz="1400" dirty="0" smtClean="0">
                <a:solidFill>
                  <a:srgbClr val="FF0000"/>
                </a:solidFill>
                <a:latin typeface="メイリオ" panose="020B0604030504040204" pitchFamily="50" charset="-128"/>
                <a:ea typeface="メイリオ" panose="020B0604030504040204" pitchFamily="50" charset="-128"/>
              </a:rPr>
              <a:t>イメージ図が難しい場合は文章で</a:t>
            </a:r>
            <a:r>
              <a:rPr lang="ja-JP" altLang="en-US" sz="1400" dirty="0" smtClean="0">
                <a:solidFill>
                  <a:srgbClr val="FF0000"/>
                </a:solidFill>
                <a:latin typeface="メイリオ" panose="020B0604030504040204" pitchFamily="50" charset="-128"/>
                <a:ea typeface="メイリオ" panose="020B0604030504040204" pitchFamily="50" charset="-128"/>
              </a:rPr>
              <a:t>の説明</a:t>
            </a:r>
            <a:r>
              <a:rPr kumimoji="1" lang="ja-JP" altLang="en-US" sz="1400" dirty="0" smtClean="0">
                <a:solidFill>
                  <a:srgbClr val="FF0000"/>
                </a:solidFill>
                <a:latin typeface="メイリオ" panose="020B0604030504040204" pitchFamily="50" charset="-128"/>
                <a:ea typeface="メイリオ" panose="020B0604030504040204" pitchFamily="50" charset="-128"/>
              </a:rPr>
              <a:t>でも構いませんが、可能な限りイメージ図での作成のほどお願いいたします。</a:t>
            </a: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19" name="正方形/長方形 18"/>
          <p:cNvSpPr/>
          <p:nvPr/>
        </p:nvSpPr>
        <p:spPr>
          <a:xfrm>
            <a:off x="97132" y="1360710"/>
            <a:ext cx="8939363" cy="7441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地球温暖化に限らず、地域の課題を記載してください。</a:t>
            </a:r>
            <a:endParaRPr kumimoji="1" lang="ja-JP" altLang="en-US"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4434666" y="725185"/>
            <a:ext cx="410445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○共同実施者：</a:t>
            </a:r>
            <a:r>
              <a:rPr lang="ja-JP" altLang="en-US" sz="1200" dirty="0">
                <a:solidFill>
                  <a:srgbClr val="FF0000"/>
                </a:solidFill>
                <a:latin typeface="メイリオ" panose="020B0604030504040204" pitchFamily="50" charset="-128"/>
                <a:ea typeface="メイリオ" panose="020B0604030504040204" pitchFamily="50" charset="-128"/>
              </a:rPr>
              <a:t>共同実施者名</a:t>
            </a:r>
            <a:r>
              <a:rPr kumimoji="1" lang="ja-JP" altLang="en-US" sz="1200" dirty="0" smtClean="0">
                <a:solidFill>
                  <a:srgbClr val="FF0000"/>
                </a:solidFill>
                <a:latin typeface="メイリオ" panose="020B0604030504040204" pitchFamily="50" charset="-128"/>
                <a:ea typeface="メイリオ" panose="020B0604030504040204" pitchFamily="50" charset="-128"/>
              </a:rPr>
              <a:t>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35496" y="2110295"/>
            <a:ext cx="4968552"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○本事業を活用した地域課題の解決方策</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4" name="正方形/長方形 23"/>
          <p:cNvSpPr/>
          <p:nvPr/>
        </p:nvSpPr>
        <p:spPr>
          <a:xfrm>
            <a:off x="117954" y="2463911"/>
            <a:ext cx="8939363" cy="7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上記の地域課題について、本事業を用いてどのように解決を図るか記載してください。</a:t>
            </a:r>
            <a:endParaRPr kumimoji="1" lang="ja-JP" altLang="en-US"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1" name="四角形吹き出し 20"/>
          <p:cNvSpPr/>
          <p:nvPr/>
        </p:nvSpPr>
        <p:spPr>
          <a:xfrm>
            <a:off x="-1810518" y="1531000"/>
            <a:ext cx="3692027" cy="2546071"/>
          </a:xfrm>
          <a:prstGeom prst="wedgeRectCallout">
            <a:avLst>
              <a:gd name="adj1" fmla="val 58732"/>
              <a:gd name="adj2" fmla="val -80751"/>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以下の何れかから選択してください。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endParaRPr lang="en-US" altLang="ja-JP" sz="1100" dirty="0">
              <a:solidFill>
                <a:srgbClr val="FF0000"/>
              </a:solidFill>
              <a:latin typeface="メイリオ" panose="020B0604030504040204" pitchFamily="50" charset="-128"/>
              <a:ea typeface="メイリオ" panose="020B0604030504040204" pitchFamily="50" charset="-128"/>
            </a:endParaRPr>
          </a:p>
          <a:p>
            <a:r>
              <a:rPr lang="ja-JP" altLang="en-US"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自立</a:t>
            </a:r>
            <a:r>
              <a:rPr lang="ja-JP" altLang="en-US" sz="1100" dirty="0">
                <a:solidFill>
                  <a:srgbClr val="FF0000"/>
                </a:solidFill>
                <a:latin typeface="メイリオ" panose="020B0604030504040204" pitchFamily="50" charset="-128"/>
                <a:ea typeface="メイリオ" panose="020B0604030504040204" pitchFamily="50" charset="-128"/>
              </a:rPr>
              <a:t>・分散エネ </a:t>
            </a:r>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設備等導入</a:t>
            </a:r>
            <a:r>
              <a:rPr lang="en-US" altLang="ja-JP" sz="1100" dirty="0" smtClean="0">
                <a:solidFill>
                  <a:srgbClr val="FF0000"/>
                </a:solidFill>
                <a:latin typeface="メイリオ" panose="020B0604030504040204" pitchFamily="50" charset="-128"/>
                <a:ea typeface="メイリオ" panose="020B0604030504040204" pitchFamily="50" charset="-128"/>
              </a:rPr>
              <a:t>】</a:t>
            </a:r>
          </a:p>
          <a:p>
            <a:r>
              <a:rPr lang="ja-JP" altLang="en-US" sz="1100" dirty="0">
                <a:solidFill>
                  <a:srgbClr val="FF0000"/>
                </a:solidFill>
                <a:latin typeface="メイリオ" panose="020B0604030504040204" pitchFamily="50" charset="-128"/>
                <a:ea typeface="メイリオ" panose="020B0604030504040204" pitchFamily="50" charset="-128"/>
              </a:rPr>
              <a:t>・温泉熱等利活用</a:t>
            </a:r>
            <a:r>
              <a:rPr lang="en-US" altLang="zh-TW"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計画</a:t>
            </a:r>
            <a:r>
              <a:rPr lang="ja-JP" altLang="en-US" sz="1100" dirty="0">
                <a:solidFill>
                  <a:srgbClr val="FF0000"/>
                </a:solidFill>
                <a:latin typeface="メイリオ" panose="020B0604030504040204" pitchFamily="50" charset="-128"/>
                <a:ea typeface="メイリオ" panose="020B0604030504040204" pitchFamily="50" charset="-128"/>
              </a:rPr>
              <a:t>策定</a:t>
            </a:r>
            <a:r>
              <a:rPr lang="en-US" altLang="zh-TW" sz="1100" dirty="0" smtClean="0">
                <a:solidFill>
                  <a:srgbClr val="FF0000"/>
                </a:solidFill>
                <a:latin typeface="メイリオ" panose="020B0604030504040204" pitchFamily="50" charset="-128"/>
                <a:ea typeface="メイリオ" panose="020B0604030504040204" pitchFamily="50" charset="-128"/>
              </a:rPr>
              <a:t>】</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ja-JP" altLang="en-US" sz="1100" dirty="0">
                <a:solidFill>
                  <a:srgbClr val="FF0000"/>
                </a:solidFill>
                <a:latin typeface="メイリオ" panose="020B0604030504040204" pitchFamily="50" charset="-128"/>
                <a:ea typeface="メイリオ" panose="020B0604030504040204" pitchFamily="50" charset="-128"/>
              </a:rPr>
              <a:t>・温泉熱等利</a:t>
            </a:r>
            <a:r>
              <a:rPr lang="ja-JP" altLang="en-US" sz="1100" dirty="0" smtClean="0">
                <a:solidFill>
                  <a:srgbClr val="FF0000"/>
                </a:solidFill>
                <a:latin typeface="メイリオ" panose="020B0604030504040204" pitchFamily="50" charset="-128"/>
                <a:ea typeface="メイリオ" panose="020B0604030504040204" pitchFamily="50" charset="-128"/>
              </a:rPr>
              <a:t>活用</a:t>
            </a:r>
            <a:r>
              <a:rPr lang="en-US" altLang="zh-TW" sz="1100" dirty="0" smtClean="0">
                <a:solidFill>
                  <a:srgbClr val="FF0000"/>
                </a:solidFill>
                <a:latin typeface="メイリオ" panose="020B0604030504040204" pitchFamily="50" charset="-128"/>
                <a:ea typeface="メイリオ" panose="020B0604030504040204" pitchFamily="50" charset="-128"/>
              </a:rPr>
              <a:t>【</a:t>
            </a:r>
            <a:r>
              <a:rPr lang="zh-TW" altLang="en-US" sz="1100" dirty="0">
                <a:solidFill>
                  <a:srgbClr val="FF0000"/>
                </a:solidFill>
                <a:latin typeface="メイリオ" panose="020B0604030504040204" pitchFamily="50" charset="-128"/>
                <a:ea typeface="メイリオ" panose="020B0604030504040204" pitchFamily="50" charset="-128"/>
              </a:rPr>
              <a:t>設備等導入</a:t>
            </a:r>
            <a:r>
              <a:rPr lang="en-US" altLang="zh-TW" sz="1100" dirty="0" smtClean="0">
                <a:solidFill>
                  <a:srgbClr val="FF0000"/>
                </a:solidFill>
                <a:latin typeface="メイリオ" panose="020B0604030504040204" pitchFamily="50" charset="-128"/>
                <a:ea typeface="メイリオ" panose="020B0604030504040204" pitchFamily="50" charset="-128"/>
              </a:rPr>
              <a:t>】</a:t>
            </a:r>
          </a:p>
          <a:p>
            <a:r>
              <a:rPr lang="ja-JP" altLang="en-US" sz="1100" dirty="0" smtClean="0">
                <a:solidFill>
                  <a:srgbClr val="FF0000"/>
                </a:solidFill>
                <a:latin typeface="メイリオ" panose="020B0604030504040204" pitchFamily="50" charset="-128"/>
                <a:ea typeface="メイリオ" panose="020B0604030504040204" pitchFamily="50" charset="-128"/>
              </a:rPr>
              <a:t>・高効率化改修</a:t>
            </a:r>
            <a:r>
              <a:rPr lang="en-US" altLang="zh-TW" sz="1100" dirty="0" smtClean="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計</a:t>
            </a:r>
            <a:r>
              <a:rPr lang="ja-JP" altLang="en-US" sz="1100" dirty="0" smtClean="0">
                <a:solidFill>
                  <a:srgbClr val="FF0000"/>
                </a:solidFill>
                <a:latin typeface="メイリオ" panose="020B0604030504040204" pitchFamily="50" charset="-128"/>
                <a:ea typeface="メイリオ" panose="020B0604030504040204" pitchFamily="50" charset="-128"/>
              </a:rPr>
              <a:t>画策定</a:t>
            </a:r>
            <a:r>
              <a:rPr lang="en-US" altLang="zh-TW" sz="1100" dirty="0">
                <a:solidFill>
                  <a:srgbClr val="FF0000"/>
                </a:solidFill>
                <a:latin typeface="メイリオ" panose="020B0604030504040204" pitchFamily="50" charset="-128"/>
                <a:ea typeface="メイリオ" panose="020B0604030504040204" pitchFamily="50" charset="-128"/>
              </a:rPr>
              <a:t>】</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ja-JP" altLang="en-US" sz="1100" dirty="0" smtClean="0">
                <a:solidFill>
                  <a:srgbClr val="FF0000"/>
                </a:solidFill>
                <a:latin typeface="メイリオ" panose="020B0604030504040204" pitchFamily="50" charset="-128"/>
                <a:ea typeface="メイリオ" panose="020B0604030504040204" pitchFamily="50" charset="-128"/>
              </a:rPr>
              <a:t>・高効率化改修</a:t>
            </a:r>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設備等導入</a:t>
            </a:r>
            <a:r>
              <a:rPr lang="en-US" altLang="ja-JP" sz="1100" dirty="0" smtClean="0">
                <a:solidFill>
                  <a:srgbClr val="FF0000"/>
                </a:solidFill>
                <a:latin typeface="メイリオ" panose="020B0604030504040204" pitchFamily="50" charset="-128"/>
                <a:ea typeface="メイリオ" panose="020B0604030504040204" pitchFamily="50" charset="-128"/>
              </a:rPr>
              <a:t>】</a:t>
            </a:r>
          </a:p>
          <a:p>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
        <p:nvSpPr>
          <p:cNvPr id="25" name="四角形吹き出し 24"/>
          <p:cNvSpPr/>
          <p:nvPr/>
        </p:nvSpPr>
        <p:spPr>
          <a:xfrm>
            <a:off x="7020272" y="2279572"/>
            <a:ext cx="3692027" cy="2615404"/>
          </a:xfrm>
          <a:prstGeom prst="wedgeRectCallout">
            <a:avLst>
              <a:gd name="adj1" fmla="val -67068"/>
              <a:gd name="adj2" fmla="val -2192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フォントはサイズ含めて適宜変更していただいて構いません（色も赤から変えていただいて構いません）。ただし、枠の大きさは変更しないでください。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05931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4674" y="44624"/>
            <a:ext cx="1749014"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○事業概要</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7294" y="2852936"/>
            <a:ext cx="3312368"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○導入予定の設備等のイメージ</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5" name="正方形/長方形 14"/>
          <p:cNvSpPr/>
          <p:nvPr/>
        </p:nvSpPr>
        <p:spPr>
          <a:xfrm>
            <a:off x="107503" y="3191490"/>
            <a:ext cx="4320481" cy="35498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rgbClr val="FF0000"/>
                </a:solidFill>
                <a:latin typeface="メイリオ" panose="020B0604030504040204" pitchFamily="50" charset="-128"/>
                <a:ea typeface="メイリオ" panose="020B0604030504040204" pitchFamily="50" charset="-128"/>
              </a:rPr>
              <a:t>導入予定の設備等や、それらを組み合わせてどのようなシステムを構築するのか、イメージ図を</a:t>
            </a:r>
            <a:r>
              <a:rPr lang="ja-JP" altLang="en-US" sz="1400" dirty="0">
                <a:solidFill>
                  <a:srgbClr val="FF0000"/>
                </a:solidFill>
                <a:latin typeface="メイリオ" panose="020B0604030504040204" pitchFamily="50" charset="-128"/>
                <a:ea typeface="メイリオ" panose="020B0604030504040204" pitchFamily="50" charset="-128"/>
              </a:rPr>
              <a:t>記載</a:t>
            </a:r>
            <a:r>
              <a:rPr lang="ja-JP" altLang="en-US" sz="1400" dirty="0" smtClean="0">
                <a:solidFill>
                  <a:srgbClr val="FF0000"/>
                </a:solidFill>
                <a:latin typeface="メイリオ" panose="020B0604030504040204" pitchFamily="50" charset="-128"/>
                <a:ea typeface="メイリオ" panose="020B0604030504040204" pitchFamily="50" charset="-128"/>
              </a:rPr>
              <a:t>し</a:t>
            </a:r>
            <a:r>
              <a:rPr kumimoji="1" lang="ja-JP" altLang="en-US" sz="1400" dirty="0" smtClean="0">
                <a:solidFill>
                  <a:srgbClr val="FF0000"/>
                </a:solidFill>
                <a:latin typeface="メイリオ" panose="020B0604030504040204" pitchFamily="50" charset="-128"/>
                <a:ea typeface="メイリオ" panose="020B0604030504040204" pitchFamily="50" charset="-128"/>
              </a:rPr>
              <a:t>てください。</a:t>
            </a:r>
            <a:r>
              <a:rPr kumimoji="1" lang="ja-JP" altLang="en-US" sz="1400" b="1"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自営線を敷設する場合は、その範囲も明記してください。</a:t>
            </a:r>
            <a:endParaRPr kumimoji="1" lang="en-US" altLang="ja-JP" sz="1400" b="1"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r>
              <a:rPr lang="ja-JP" altLang="en-US" sz="1400" dirty="0" smtClean="0">
                <a:solidFill>
                  <a:srgbClr val="FF0000"/>
                </a:solidFill>
                <a:latin typeface="メイリオ" panose="020B0604030504040204" pitchFamily="50" charset="-128"/>
                <a:ea typeface="メイリオ" panose="020B0604030504040204" pitchFamily="50" charset="-128"/>
              </a:rPr>
              <a:t>なお、本補助事業で導入する設備等と補助対象外で導入する設備等の両方がある場合は、違いがわかるように記載してください。</a:t>
            </a: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19" name="正方形/長方形 18"/>
          <p:cNvSpPr/>
          <p:nvPr/>
        </p:nvSpPr>
        <p:spPr>
          <a:xfrm>
            <a:off x="97132" y="398241"/>
            <a:ext cx="8939363" cy="21666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事業概要</a:t>
            </a:r>
            <a:r>
              <a:rPr lang="ja-JP" altLang="en-US" sz="1400" dirty="0">
                <a:solidFill>
                  <a:srgbClr val="FF0000"/>
                </a:solidFill>
                <a:latin typeface="メイリオ" panose="020B0604030504040204" pitchFamily="50" charset="-128"/>
                <a:ea typeface="メイリオ" panose="020B0604030504040204" pitchFamily="50" charset="-128"/>
              </a:rPr>
              <a:t>を記載してください</a:t>
            </a:r>
            <a:r>
              <a:rPr lang="ja-JP" altLang="en-US" sz="1400" dirty="0" smtClean="0">
                <a:solidFill>
                  <a:srgbClr val="FF0000"/>
                </a:solidFill>
                <a:latin typeface="メイリオ" panose="020B0604030504040204" pitchFamily="50" charset="-128"/>
                <a:ea typeface="メイリオ" panose="020B0604030504040204" pitchFamily="50" charset="-128"/>
              </a:rPr>
              <a:t>。本補助事業の範囲における事業概要を記載いただくと</a:t>
            </a:r>
            <a:r>
              <a:rPr lang="ja-JP" altLang="en-US" sz="1400" dirty="0">
                <a:solidFill>
                  <a:srgbClr val="FF0000"/>
                </a:solidFill>
                <a:latin typeface="メイリオ" panose="020B0604030504040204" pitchFamily="50" charset="-128"/>
                <a:ea typeface="メイリオ" panose="020B0604030504040204" pitchFamily="50" charset="-128"/>
              </a:rPr>
              <a:t>ともに、本事業を</a:t>
            </a:r>
            <a:r>
              <a:rPr lang="ja-JP" altLang="en-US" sz="1400" dirty="0" smtClean="0">
                <a:solidFill>
                  <a:srgbClr val="FF0000"/>
                </a:solidFill>
                <a:latin typeface="メイリオ" panose="020B0604030504040204" pitchFamily="50" charset="-128"/>
                <a:ea typeface="メイリオ" panose="020B0604030504040204" pitchFamily="50" charset="-128"/>
              </a:rPr>
              <a:t>活用して、どの</a:t>
            </a:r>
            <a:r>
              <a:rPr lang="ja-JP" altLang="en-US" sz="1400" dirty="0">
                <a:solidFill>
                  <a:srgbClr val="FF0000"/>
                </a:solidFill>
                <a:latin typeface="メイリオ" panose="020B0604030504040204" pitchFamily="50" charset="-128"/>
                <a:ea typeface="メイリオ" panose="020B0604030504040204" pitchFamily="50" charset="-128"/>
              </a:rPr>
              <a:t>よう</a:t>
            </a:r>
            <a:r>
              <a:rPr lang="ja-JP" altLang="en-US" sz="1400" dirty="0" smtClean="0">
                <a:solidFill>
                  <a:srgbClr val="FF0000"/>
                </a:solidFill>
                <a:latin typeface="メイリオ" panose="020B0604030504040204" pitchFamily="50" charset="-128"/>
                <a:ea typeface="メイリオ" panose="020B0604030504040204" pitchFamily="50" charset="-128"/>
              </a:rPr>
              <a:t>にして地域</a:t>
            </a:r>
            <a:r>
              <a:rPr lang="ja-JP" altLang="en-US" sz="1400" dirty="0">
                <a:solidFill>
                  <a:srgbClr val="FF0000"/>
                </a:solidFill>
                <a:latin typeface="メイリオ" panose="020B0604030504040204" pitchFamily="50" charset="-128"/>
                <a:ea typeface="メイリオ" panose="020B0604030504040204" pitchFamily="50" charset="-128"/>
              </a:rPr>
              <a:t>循環共生圏の構築を目指すの</a:t>
            </a:r>
            <a:r>
              <a:rPr lang="ja-JP" altLang="en-US" sz="1400" dirty="0" smtClean="0">
                <a:solidFill>
                  <a:srgbClr val="FF0000"/>
                </a:solidFill>
                <a:latin typeface="メイリオ" panose="020B0604030504040204" pitchFamily="50" charset="-128"/>
                <a:ea typeface="メイリオ" panose="020B0604030504040204" pitchFamily="50" charset="-128"/>
              </a:rPr>
              <a:t>かは必ず記載してください。</a:t>
            </a:r>
            <a:endParaRPr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4644008" y="2852936"/>
            <a:ext cx="3528392"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○事業の実施体制</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6" name="正方形/長方形 25"/>
          <p:cNvSpPr/>
          <p:nvPr/>
        </p:nvSpPr>
        <p:spPr>
          <a:xfrm>
            <a:off x="4716016" y="3191491"/>
            <a:ext cx="4320480" cy="35498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本補助事業の代表事業者及び共同実施者だけでなく、本事業に関係する主たるステークホルダー</a:t>
            </a:r>
            <a:r>
              <a:rPr lang="ja-JP" altLang="en-US" sz="1400" dirty="0">
                <a:solidFill>
                  <a:srgbClr val="FF0000"/>
                </a:solidFill>
                <a:latin typeface="メイリオ" panose="020B0604030504040204" pitchFamily="50" charset="-128"/>
                <a:ea typeface="メイリオ" panose="020B0604030504040204" pitchFamily="50" charset="-128"/>
              </a:rPr>
              <a:t>を、フロー図等も用いつつ、わかりやすく、具体的に示してください</a:t>
            </a:r>
            <a:r>
              <a:rPr lang="ja-JP" altLang="en-US" sz="1400" dirty="0" smtClean="0">
                <a:solidFill>
                  <a:srgbClr val="FF0000"/>
                </a:solidFill>
                <a:latin typeface="メイリオ" panose="020B0604030504040204" pitchFamily="50" charset="-128"/>
                <a:ea typeface="メイリオ" panose="020B0604030504040204" pitchFamily="50" charset="-128"/>
              </a:rPr>
              <a:t>。企業名等を公表</a:t>
            </a:r>
            <a:r>
              <a:rPr lang="ja-JP" altLang="en-US" sz="1400" dirty="0">
                <a:solidFill>
                  <a:srgbClr val="FF0000"/>
                </a:solidFill>
                <a:latin typeface="メイリオ" panose="020B0604030504040204" pitchFamily="50" charset="-128"/>
                <a:ea typeface="メイリオ" panose="020B0604030504040204" pitchFamily="50" charset="-128"/>
              </a:rPr>
              <a:t>できないステークホルダーが</a:t>
            </a:r>
            <a:r>
              <a:rPr lang="ja-JP" altLang="en-US" sz="1400" dirty="0" smtClean="0">
                <a:solidFill>
                  <a:srgbClr val="FF0000"/>
                </a:solidFill>
                <a:latin typeface="メイリオ" panose="020B0604030504040204" pitchFamily="50" charset="-128"/>
                <a:ea typeface="メイリオ" panose="020B0604030504040204" pitchFamily="50" charset="-128"/>
              </a:rPr>
              <a:t>いる場合は匿名で構いません。</a:t>
            </a: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79585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8E969926-C35E-4B9C-93F7-57A51276E4E6}" vid="{CB478695-38CA-4AB5-81A7-0DBA352C8849}"/>
    </a:ext>
  </a:extLst>
</a:theme>
</file>

<file path=docProps/app.xml><?xml version="1.0" encoding="utf-8"?>
<Properties xmlns="http://schemas.openxmlformats.org/officeDocument/2006/extended-properties" xmlns:vt="http://schemas.openxmlformats.org/officeDocument/2006/docPropsVTypes">
  <Template>blank</Template>
  <TotalTime>0</TotalTime>
  <Words>424</Words>
  <Application>Microsoft Office PowerPoint</Application>
  <PresentationFormat>画面に合わせる (4:3)</PresentationFormat>
  <Paragraphs>31</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メイリオ</vt:lpstr>
      <vt:lpstr>Arial</vt:lpstr>
      <vt:lpstr>Calibri</vt:lpstr>
      <vt:lpstr>Blank</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2019-08-06T08:15:10Z</dcterms:created>
  <dcterms:modified xsi:type="dcterms:W3CDTF">2022-04-04T05:04:57Z</dcterms:modified>
</cp:coreProperties>
</file>