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Lst>
  <p:notesMasterIdLst>
    <p:notesMasterId r:id="rId3"/>
  </p:notesMasterIdLst>
  <p:sldIdLst>
    <p:sldId id="282" r:id="rId2"/>
  </p:sldIdLst>
  <p:sldSz cx="6858000" cy="9906000" type="A4"/>
  <p:notesSz cx="6807200" cy="9939338"/>
  <p:custDataLst>
    <p:tags r:id="rId4"/>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2160" userDrawn="1">
          <p15:clr>
            <a:srgbClr val="A4A3A4"/>
          </p15:clr>
        </p15:guide>
        <p15:guide id="3" orient="horz" pos="309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C1D"/>
    <a:srgbClr val="1C94D3"/>
    <a:srgbClr val="7DC1E4"/>
    <a:srgbClr val="25D85C"/>
    <a:srgbClr val="019FDE"/>
    <a:srgbClr val="7FC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5" autoAdjust="0"/>
    <p:restoredTop sz="94660"/>
  </p:normalViewPr>
  <p:slideViewPr>
    <p:cSldViewPr snapToGrid="0" showGuides="1">
      <p:cViewPr varScale="1">
        <p:scale>
          <a:sx n="49" d="100"/>
          <a:sy n="49" d="100"/>
        </p:scale>
        <p:origin x="2268" y="42"/>
      </p:cViewPr>
      <p:guideLst>
        <p:guide pos="2160"/>
        <p:guide orient="horz" pos="3097"/>
      </p:guideLst>
    </p:cSldViewPr>
  </p:slideViewPr>
  <p:notesTextViewPr>
    <p:cViewPr>
      <p:scale>
        <a:sx n="1" d="1"/>
        <a:sy n="1" d="1"/>
      </p:scale>
      <p:origin x="0" y="0"/>
    </p:cViewPr>
  </p:notesTextViewPr>
  <p:sorterViewPr>
    <p:cViewPr>
      <p:scale>
        <a:sx n="100" d="100"/>
        <a:sy n="100" d="100"/>
      </p:scale>
      <p:origin x="0" y="-4764"/>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6" tIns="46113" rIns="92226"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6" tIns="46113" rIns="92226" bIns="46113" rtlCol="0"/>
          <a:lstStyle>
            <a:lvl1pPr algn="r">
              <a:defRPr sz="1200"/>
            </a:lvl1pPr>
          </a:lstStyle>
          <a:p>
            <a:fld id="{AAE2C4BB-DD5D-4EF0-8811-528209874544}" type="datetimeFigureOut">
              <a:rPr kumimoji="1" lang="ja-JP" altLang="en-US" smtClean="0"/>
              <a:t>2019/6/20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26" tIns="46113" rIns="92226" bIns="46113" rtlCol="0" anchor="ctr"/>
          <a:lstStyle/>
          <a:p>
            <a:endParaRPr lang="ja-JP" altLang="en-US" dirty="0"/>
          </a:p>
        </p:txBody>
      </p:sp>
      <p:sp>
        <p:nvSpPr>
          <p:cNvPr id="5" name="ノート プレースホルダー 4"/>
          <p:cNvSpPr>
            <a:spLocks noGrp="1"/>
          </p:cNvSpPr>
          <p:nvPr>
            <p:ph type="body" sz="quarter" idx="3"/>
          </p:nvPr>
        </p:nvSpPr>
        <p:spPr>
          <a:xfrm>
            <a:off x="680240" y="4783358"/>
            <a:ext cx="5446723" cy="3913364"/>
          </a:xfrm>
          <a:prstGeom prst="rect">
            <a:avLst/>
          </a:prstGeom>
        </p:spPr>
        <p:txBody>
          <a:bodyPr vert="horz" lIns="92226" tIns="46113" rIns="92226" bIns="46113"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2" y="9440373"/>
            <a:ext cx="2950375" cy="498966"/>
          </a:xfrm>
          <a:prstGeom prst="rect">
            <a:avLst/>
          </a:prstGeom>
        </p:spPr>
        <p:txBody>
          <a:bodyPr vert="horz" lIns="92226" tIns="46113" rIns="92226"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6" tIns="46113" rIns="92226" bIns="46113"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706821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91" name="think-cell Slide" r:id="rId4" imgW="563" imgH="564" progId="TCLayout.ActiveDocument.1">
                  <p:embed/>
                </p:oleObj>
              </mc:Choice>
              <mc:Fallback>
                <p:oleObj name="think-cell Slide" r:id="rId4" imgW="563" imgH="564"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383826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2049642230"/>
              </p:ext>
            </p:extLst>
          </p:nvPr>
        </p:nvGraphicFramePr>
        <p:xfrm>
          <a:off x="1100" y="2295"/>
          <a:ext cx="1099" cy="2292"/>
        </p:xfrm>
        <a:graphic>
          <a:graphicData uri="http://schemas.openxmlformats.org/presentationml/2006/ole">
            <mc:AlternateContent xmlns:mc="http://schemas.openxmlformats.org/markup-compatibility/2006">
              <mc:Choice xmlns:v="urn:schemas-microsoft-com:vml" Requires="v">
                <p:oleObj spid="_x0000_s2192" name="think-cell Slide" r:id="rId5" imgW="444" imgH="443" progId="TCLayout.ActiveDocument.1">
                  <p:embed/>
                </p:oleObj>
              </mc:Choice>
              <mc:Fallback>
                <p:oleObj name="think-cell Slide" r:id="rId5" imgW="444" imgH="443" progId="TCLayout.ActiveDocument.1">
                  <p:embed/>
                  <p:pic>
                    <p:nvPicPr>
                      <p:cNvPr id="0" name=""/>
                      <p:cNvPicPr/>
                      <p:nvPr/>
                    </p:nvPicPr>
                    <p:blipFill>
                      <a:blip r:embed="rId6"/>
                      <a:stretch>
                        <a:fillRect/>
                      </a:stretch>
                    </p:blipFill>
                    <p:spPr>
                      <a:xfrm>
                        <a:off x="1100" y="2295"/>
                        <a:ext cx="1099" cy="2292"/>
                      </a:xfrm>
                      <a:prstGeom prst="rect">
                        <a:avLst/>
                      </a:prstGeom>
                    </p:spPr>
                  </p:pic>
                </p:oleObj>
              </mc:Fallback>
            </mc:AlternateContent>
          </a:graphicData>
        </a:graphic>
      </p:graphicFrame>
      <p:sp>
        <p:nvSpPr>
          <p:cNvPr id="2" name="Title Placeholder 1"/>
          <p:cNvSpPr>
            <a:spLocks noGrp="1"/>
          </p:cNvSpPr>
          <p:nvPr>
            <p:ph type="title"/>
          </p:nvPr>
        </p:nvSpPr>
        <p:spPr bwMode="gray">
          <a:xfrm>
            <a:off x="288693" y="197600"/>
            <a:ext cx="6280615" cy="9412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3" name="テキスト プレースホルダー 2"/>
          <p:cNvSpPr>
            <a:spLocks noGrp="1"/>
          </p:cNvSpPr>
          <p:nvPr>
            <p:ph type="body" idx="1"/>
          </p:nvPr>
        </p:nvSpPr>
        <p:spPr bwMode="gray">
          <a:xfrm>
            <a:off x="288692" y="2132000"/>
            <a:ext cx="3015692" cy="6968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9" r:id="rId1"/>
  </p:sldLayoutIdLst>
  <mc:AlternateContent xmlns:mc="http://schemas.openxmlformats.org/markup-compatibility/2006" xmlns:p14="http://schemas.microsoft.com/office/powerpoint/2010/main">
    <mc:Choice Requires="p14">
      <p:transition p14:dur="0"/>
    </mc:Choice>
    <mc:Fallback xmlns="">
      <p:transition/>
    </mc:Fallback>
  </mc:AlternateContent>
  <p:hf hdr="0" dt="0"/>
  <p:txStyles>
    <p:titleStyle>
      <a:lvl1pPr algn="l" defTabSz="685767" rtl="0" eaLnBrk="1" latinLnBrk="0" hangingPunct="1">
        <a:spcBef>
          <a:spcPct val="0"/>
        </a:spcBef>
        <a:buNone/>
        <a:defRPr kumimoji="1" sz="1385" b="1" kern="1200" baseline="0">
          <a:solidFill>
            <a:schemeClr val="tx1"/>
          </a:solidFill>
          <a:latin typeface="+mj-lt"/>
          <a:ea typeface="+mj-ea"/>
          <a:cs typeface="+mj-cs"/>
        </a:defRPr>
      </a:lvl1pPr>
    </p:titleStyle>
    <p:bodyStyle>
      <a:lvl1pPr marL="0" marR="0" indent="0" algn="l" defTabSz="685767" rtl="0" eaLnBrk="1" fontAlgn="auto" latinLnBrk="0" hangingPunct="1">
        <a:lnSpc>
          <a:spcPct val="106000"/>
        </a:lnSpc>
        <a:spcBef>
          <a:spcPts val="731"/>
        </a:spcBef>
        <a:spcAft>
          <a:spcPts val="0"/>
        </a:spcAft>
        <a:buClrTx/>
        <a:buSzPct val="100000"/>
        <a:buFont typeface="Arial" panose="020B0604020202020204" pitchFamily="34" charset="0"/>
        <a:buNone/>
        <a:tabLst/>
        <a:defRPr kumimoji="1" sz="831" b="0" kern="1200">
          <a:solidFill>
            <a:schemeClr val="tx1"/>
          </a:solidFill>
          <a:latin typeface="+mn-lt"/>
          <a:ea typeface="+mn-ea"/>
          <a:cs typeface="+mn-cs"/>
        </a:defRPr>
      </a:lvl1pPr>
      <a:lvl2pPr marL="119629" marR="0" indent="-119629" algn="l" defTabSz="685767" rtl="0" eaLnBrk="1" fontAlgn="auto" latinLnBrk="0" hangingPunct="1">
        <a:lnSpc>
          <a:spcPct val="106000"/>
        </a:lnSpc>
        <a:spcBef>
          <a:spcPts val="731"/>
        </a:spcBef>
        <a:spcAft>
          <a:spcPts val="0"/>
        </a:spcAft>
        <a:buClrTx/>
        <a:buSzPct val="100000"/>
        <a:buFont typeface="Wingdings" panose="05000000000000000000" pitchFamily="2" charset="2"/>
        <a:buChar char="n"/>
        <a:tabLst/>
        <a:defRPr kumimoji="1" lang="en-US" sz="831" b="0" kern="1200" dirty="0" smtClean="0">
          <a:solidFill>
            <a:schemeClr val="tx1"/>
          </a:solidFill>
          <a:latin typeface="+mn-lt"/>
          <a:ea typeface="+mn-ea"/>
          <a:cs typeface="+mn-cs"/>
        </a:defRPr>
      </a:lvl2pPr>
      <a:lvl3pPr marL="239259" marR="0" indent="-119629" algn="l" defTabSz="685767" rtl="0" eaLnBrk="1" fontAlgn="auto" latinLnBrk="0" hangingPunct="1">
        <a:lnSpc>
          <a:spcPct val="106000"/>
        </a:lnSpc>
        <a:spcBef>
          <a:spcPts val="332"/>
        </a:spcBef>
        <a:spcAft>
          <a:spcPts val="0"/>
        </a:spcAft>
        <a:buClrTx/>
        <a:buSzPct val="100000"/>
        <a:buFont typeface="Wingdings" panose="05000000000000000000" pitchFamily="2" charset="2"/>
        <a:buChar char="Ø"/>
        <a:tabLst/>
        <a:defRPr kumimoji="1" lang="en-US" sz="831" b="0" kern="1200" dirty="0" smtClean="0">
          <a:solidFill>
            <a:schemeClr val="tx1"/>
          </a:solidFill>
          <a:latin typeface="+mn-lt"/>
          <a:ea typeface="+mn-ea"/>
          <a:cs typeface="+mn-cs"/>
        </a:defRPr>
      </a:lvl3pPr>
      <a:lvl4pPr marL="358888" marR="0" indent="-119629" algn="l" defTabSz="685767" rtl="0" eaLnBrk="1" fontAlgn="auto" latinLnBrk="0" hangingPunct="1">
        <a:lnSpc>
          <a:spcPct val="106000"/>
        </a:lnSpc>
        <a:spcBef>
          <a:spcPts val="166"/>
        </a:spcBef>
        <a:spcAft>
          <a:spcPts val="0"/>
        </a:spcAft>
        <a:buClrTx/>
        <a:buSzPct val="100000"/>
        <a:buFont typeface="Arial" panose="020B0604020202020204" pitchFamily="34" charset="0"/>
        <a:buChar char="•"/>
        <a:tabLst/>
        <a:defRPr kumimoji="1" lang="en-US" sz="831" b="0" kern="1200" baseline="0" dirty="0" smtClean="0">
          <a:solidFill>
            <a:schemeClr val="tx1"/>
          </a:solidFill>
          <a:latin typeface="+mn-lt"/>
          <a:ea typeface="+mn-ea"/>
          <a:cs typeface="+mn-cs"/>
        </a:defRPr>
      </a:lvl4pPr>
      <a:lvl5pPr marL="399581" indent="-132294" algn="l" defTabSz="598856" rtl="0" eaLnBrk="1" latinLnBrk="0" hangingPunct="1">
        <a:spcBef>
          <a:spcPts val="0"/>
        </a:spcBef>
        <a:spcAft>
          <a:spcPts val="750"/>
        </a:spcAft>
        <a:buClrTx/>
        <a:buSzPct val="100000"/>
        <a:buFont typeface="Verdana" panose="020B0604030504040204" pitchFamily="34" charset="0"/>
        <a:buChar char="−"/>
        <a:tabLst/>
        <a:defRPr kumimoji="1" lang="en-US" sz="825" kern="1200" baseline="0" dirty="0" smtClean="0">
          <a:solidFill>
            <a:schemeClr val="tx1"/>
          </a:solidFill>
          <a:latin typeface="+mn-lt"/>
          <a:ea typeface="+mn-ea"/>
          <a:cs typeface="+mn-cs"/>
        </a:defRPr>
      </a:lvl5pPr>
      <a:lvl6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6pPr>
      <a:lvl7pPr marL="399581" indent="-132294" algn="l" defTabSz="685767" rtl="0" eaLnBrk="1" latinLnBrk="0" hangingPunct="1">
        <a:spcBef>
          <a:spcPts val="0"/>
        </a:spcBef>
        <a:spcAft>
          <a:spcPts val="750"/>
        </a:spcAft>
        <a:buFont typeface="Verdana" panose="020B0604030504040204" pitchFamily="34" charset="0"/>
        <a:buChar char="−"/>
        <a:defRPr kumimoji="1" sz="900" kern="1200">
          <a:solidFill>
            <a:schemeClr val="tx1"/>
          </a:solidFill>
          <a:latin typeface="+mn-lt"/>
          <a:ea typeface="+mn-ea"/>
          <a:cs typeface="+mn-cs"/>
        </a:defRPr>
      </a:lvl7pPr>
      <a:lvl8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8pPr>
      <a:lvl9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9pPr>
    </p:bodyStyle>
    <p:otherStyle>
      <a:defPPr>
        <a:defRPr lang="en-US"/>
      </a:defPPr>
      <a:lvl1pPr marL="0" algn="l" defTabSz="685767" rtl="0" eaLnBrk="1" latinLnBrk="0" hangingPunct="1">
        <a:defRPr kumimoji="1" sz="1350" kern="1200">
          <a:solidFill>
            <a:schemeClr val="tx1"/>
          </a:solidFill>
          <a:latin typeface="+mn-lt"/>
          <a:ea typeface="+mn-ea"/>
          <a:cs typeface="+mn-cs"/>
        </a:defRPr>
      </a:lvl1pPr>
      <a:lvl2pPr marL="342884" algn="l" defTabSz="685767" rtl="0" eaLnBrk="1" latinLnBrk="0" hangingPunct="1">
        <a:defRPr kumimoji="1" sz="1350" kern="1200">
          <a:solidFill>
            <a:schemeClr val="tx1"/>
          </a:solidFill>
          <a:latin typeface="+mn-lt"/>
          <a:ea typeface="+mn-ea"/>
          <a:cs typeface="+mn-cs"/>
        </a:defRPr>
      </a:lvl2pPr>
      <a:lvl3pPr marL="685767" algn="l" defTabSz="685767" rtl="0" eaLnBrk="1" latinLnBrk="0" hangingPunct="1">
        <a:defRPr kumimoji="1" sz="1350" kern="1200">
          <a:solidFill>
            <a:schemeClr val="tx1"/>
          </a:solidFill>
          <a:latin typeface="+mn-lt"/>
          <a:ea typeface="+mn-ea"/>
          <a:cs typeface="+mn-cs"/>
        </a:defRPr>
      </a:lvl3pPr>
      <a:lvl4pPr marL="1028651" algn="l" defTabSz="685767" rtl="0" eaLnBrk="1" latinLnBrk="0" hangingPunct="1">
        <a:defRPr kumimoji="1" sz="1350" kern="1200">
          <a:solidFill>
            <a:schemeClr val="tx1"/>
          </a:solidFill>
          <a:latin typeface="+mn-lt"/>
          <a:ea typeface="+mn-ea"/>
          <a:cs typeface="+mn-cs"/>
        </a:defRPr>
      </a:lvl4pPr>
      <a:lvl5pPr marL="1371534" algn="l" defTabSz="685767" rtl="0" eaLnBrk="1" latinLnBrk="0" hangingPunct="1">
        <a:defRPr kumimoji="1" sz="1350" kern="1200">
          <a:solidFill>
            <a:schemeClr val="tx1"/>
          </a:solidFill>
          <a:latin typeface="+mn-lt"/>
          <a:ea typeface="+mn-ea"/>
          <a:cs typeface="+mn-cs"/>
        </a:defRPr>
      </a:lvl5pPr>
      <a:lvl6pPr marL="1714419" algn="l" defTabSz="685767" rtl="0" eaLnBrk="1" latinLnBrk="0" hangingPunct="1">
        <a:defRPr kumimoji="1" sz="1350" kern="1200">
          <a:solidFill>
            <a:schemeClr val="tx1"/>
          </a:solidFill>
          <a:latin typeface="+mn-lt"/>
          <a:ea typeface="+mn-ea"/>
          <a:cs typeface="+mn-cs"/>
        </a:defRPr>
      </a:lvl6pPr>
      <a:lvl7pPr marL="2057302" algn="l" defTabSz="685767" rtl="0" eaLnBrk="1" latinLnBrk="0" hangingPunct="1">
        <a:defRPr kumimoji="1" sz="1350" kern="1200">
          <a:solidFill>
            <a:schemeClr val="tx1"/>
          </a:solidFill>
          <a:latin typeface="+mn-lt"/>
          <a:ea typeface="+mn-ea"/>
          <a:cs typeface="+mn-cs"/>
        </a:defRPr>
      </a:lvl7pPr>
      <a:lvl8pPr marL="2400185" algn="l" defTabSz="685767" rtl="0" eaLnBrk="1" latinLnBrk="0" hangingPunct="1">
        <a:defRPr kumimoji="1" sz="1350" kern="1200">
          <a:solidFill>
            <a:schemeClr val="tx1"/>
          </a:solidFill>
          <a:latin typeface="+mn-lt"/>
          <a:ea typeface="+mn-ea"/>
          <a:cs typeface="+mn-cs"/>
        </a:defRPr>
      </a:lvl8pPr>
      <a:lvl9pPr marL="2743069" algn="l" defTabSz="685767" rtl="0" eaLnBrk="1" latinLnBrk="0" hangingPunct="1">
        <a:defRPr kumimoji="1"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2160" userDrawn="1">
          <p15:clr>
            <a:srgbClr val="A4A3A4"/>
          </p15:clr>
        </p15:guide>
        <p15:guide id="1" orient="horz" pos="139" userDrawn="1">
          <p15:clr>
            <a:srgbClr val="A4A3A4"/>
          </p15:clr>
        </p15:guide>
        <p15:guide id="2" pos="2082" userDrawn="1">
          <p15:clr>
            <a:srgbClr val="A4A3A4"/>
          </p15:clr>
        </p15:guide>
        <p15:guide id="3" pos="2238" userDrawn="1">
          <p15:clr>
            <a:srgbClr val="A4A3A4"/>
          </p15:clr>
        </p15:guide>
        <p15:guide id="4" pos="4139" userDrawn="1">
          <p15:clr>
            <a:srgbClr val="A4A3A4"/>
          </p15:clr>
        </p15:guide>
        <p15:guide id="5" pos="181" userDrawn="1">
          <p15:clr>
            <a:srgbClr val="A4A3A4"/>
          </p15:clr>
        </p15:guide>
        <p15:guide id="6" orient="horz" pos="728" userDrawn="1">
          <p15:clr>
            <a:srgbClr val="A4A3A4"/>
          </p15:clr>
        </p15:guide>
        <p15:guide id="7" orient="horz" pos="924" userDrawn="1">
          <p15:clr>
            <a:srgbClr val="A4A3A4"/>
          </p15:clr>
        </p15:guide>
        <p15:guide id="8" orient="horz" pos="1351" userDrawn="1">
          <p15:clr>
            <a:srgbClr val="A4A3A4"/>
          </p15:clr>
        </p15:guide>
        <p15:guide id="9" orient="horz" pos="5740" userDrawn="1">
          <p15:clr>
            <a:srgbClr val="A4A3A4"/>
          </p15:clr>
        </p15:guide>
        <p15:guide id="10" orient="horz" pos="6003" userDrawn="1">
          <p15:clr>
            <a:srgbClr val="A4A3A4"/>
          </p15:clr>
        </p15:guide>
        <p15:guide id="11" orient="horz" pos="6166"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867" y="126242"/>
            <a:ext cx="916389" cy="752437"/>
          </a:xfrm>
          <a:prstGeom prst="rect">
            <a:avLst/>
          </a:prstGeom>
          <a:solidFill>
            <a:srgbClr val="7DC1E4"/>
          </a:solidFill>
        </p:spPr>
      </p:pic>
      <p:sp>
        <p:nvSpPr>
          <p:cNvPr id="5" name="角丸四角形 4"/>
          <p:cNvSpPr/>
          <p:nvPr/>
        </p:nvSpPr>
        <p:spPr bwMode="gray">
          <a:xfrm>
            <a:off x="279000" y="972782"/>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7" name="角丸四角形 6"/>
          <p:cNvSpPr/>
          <p:nvPr/>
        </p:nvSpPr>
        <p:spPr bwMode="gray">
          <a:xfrm>
            <a:off x="279000" y="1668533"/>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２．宅配便の受取頻度について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1918910"/>
            <a:ext cx="6300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あなたご自身で、</a:t>
            </a:r>
            <a:r>
              <a:rPr kumimoji="1" lang="ja-JP" altLang="en-US" sz="1100" b="1" u="sng" dirty="0">
                <a:latin typeface="メイリオ" panose="020B0604030504040204" pitchFamily="50" charset="-128"/>
                <a:ea typeface="メイリオ" panose="020B0604030504040204" pitchFamily="50" charset="-128"/>
              </a:rPr>
              <a:t>宅配を受け取る頻度</a:t>
            </a:r>
            <a:r>
              <a:rPr kumimoji="1" lang="ja-JP" altLang="en-US" sz="1100" dirty="0">
                <a:latin typeface="メイリオ" panose="020B0604030504040204" pitchFamily="50" charset="-128"/>
                <a:ea typeface="メイリオ" panose="020B0604030504040204" pitchFamily="50" charset="-128"/>
              </a:rPr>
              <a:t>についてお答えください。</a:t>
            </a:r>
            <a:r>
              <a:rPr kumimoji="1" lang="en-US" altLang="ja-JP" sz="1100" dirty="0">
                <a:latin typeface="メイリオ" panose="020B0604030504040204" pitchFamily="50" charset="-128"/>
                <a:ea typeface="メイリオ" panose="020B0604030504040204" pitchFamily="50" charset="-128"/>
              </a:rPr>
              <a:t/>
            </a:r>
            <a:br>
              <a:rPr kumimoji="1" lang="en-US" altLang="ja-JP" sz="1100" dirty="0">
                <a:latin typeface="メイリオ" panose="020B0604030504040204" pitchFamily="50" charset="-128"/>
                <a:ea typeface="メイリオ" panose="020B0604030504040204" pitchFamily="50" charset="-128"/>
              </a:rPr>
            </a:b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（同居ご家族あての宅配も含む）</a:t>
            </a:r>
          </a:p>
        </p:txBody>
      </p:sp>
      <p:sp>
        <p:nvSpPr>
          <p:cNvPr id="100" name="角丸四角形 99"/>
          <p:cNvSpPr/>
          <p:nvPr/>
        </p:nvSpPr>
        <p:spPr bwMode="gray">
          <a:xfrm>
            <a:off x="279000" y="3021836"/>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３．再配達の頻度について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1" name="テキスト ボックス 100"/>
          <p:cNvSpPr txBox="1"/>
          <p:nvPr/>
        </p:nvSpPr>
        <p:spPr>
          <a:xfrm>
            <a:off x="279000" y="3283099"/>
            <a:ext cx="6300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あなたのご自宅で、荷物の受取の際に</a:t>
            </a:r>
            <a:r>
              <a:rPr kumimoji="1" lang="ja-JP" altLang="en-US" sz="1100" b="1" u="sng" dirty="0">
                <a:latin typeface="メイリオ" panose="020B0604030504040204" pitchFamily="50" charset="-128"/>
                <a:ea typeface="メイリオ" panose="020B0604030504040204" pitchFamily="50" charset="-128"/>
              </a:rPr>
              <a:t>再配達となる割合</a:t>
            </a:r>
            <a:r>
              <a:rPr kumimoji="1" lang="ja-JP" altLang="en-US" sz="1100" dirty="0">
                <a:latin typeface="メイリオ" panose="020B0604030504040204" pitchFamily="50" charset="-128"/>
                <a:ea typeface="メイリオ" panose="020B0604030504040204" pitchFamily="50" charset="-128"/>
              </a:rPr>
              <a:t>をお答えください。</a:t>
            </a:r>
            <a:endParaRPr kumimoji="1" lang="en-US" altLang="ja-JP" sz="1100" dirty="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（同居ご家族あての宅配も含む）</a:t>
            </a:r>
          </a:p>
        </p:txBody>
      </p:sp>
      <p:sp>
        <p:nvSpPr>
          <p:cNvPr id="102" name="テキスト ボックス 101"/>
          <p:cNvSpPr txBox="1"/>
          <p:nvPr/>
        </p:nvSpPr>
        <p:spPr>
          <a:xfrm>
            <a:off x="279000" y="3665159"/>
            <a:ext cx="3276001" cy="86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ほぼ</a:t>
            </a:r>
            <a:r>
              <a:rPr kumimoji="1" lang="ja-JP" altLang="en-US" sz="900" dirty="0">
                <a:latin typeface="メイリオ" panose="020B0604030504040204" pitchFamily="50" charset="-128"/>
                <a:ea typeface="メイリオ" panose="020B0604030504040204" pitchFamily="50" charset="-128"/>
              </a:rPr>
              <a:t>すべての荷物で再配達をお願いしていた（９割以上）</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半分</a:t>
            </a:r>
            <a:r>
              <a:rPr kumimoji="1" lang="ja-JP" altLang="en-US" sz="900" dirty="0">
                <a:latin typeface="メイリオ" panose="020B0604030504040204" pitchFamily="50" charset="-128"/>
                <a:ea typeface="メイリオ" panose="020B0604030504040204" pitchFamily="50" charset="-128"/>
              </a:rPr>
              <a:t>以上の荷物で再配達をお願いしていた（５割以上）</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３割</a:t>
            </a:r>
            <a:r>
              <a:rPr kumimoji="1" lang="ja-JP" altLang="en-US" sz="900" dirty="0">
                <a:latin typeface="メイリオ" panose="020B0604030504040204" pitchFamily="50" charset="-128"/>
                <a:ea typeface="メイリオ" panose="020B0604030504040204" pitchFamily="50" charset="-128"/>
              </a:rPr>
              <a:t>程度の荷物で再配達をお願いしていた（３割以上</a:t>
            </a:r>
            <a:r>
              <a:rPr kumimoji="1" lang="ja-JP" altLang="en-US" sz="900" dirty="0" smtClean="0">
                <a:latin typeface="メイリオ" panose="020B0604030504040204" pitchFamily="50" charset="-128"/>
                <a:ea typeface="メイリオ" panose="020B0604030504040204" pitchFamily="50" charset="-128"/>
              </a:rPr>
              <a:t>）</a:t>
            </a:r>
          </a:p>
        </p:txBody>
      </p:sp>
      <p:sp>
        <p:nvSpPr>
          <p:cNvPr id="19" name="テキスト ボックス 18"/>
          <p:cNvSpPr txBox="1"/>
          <p:nvPr/>
        </p:nvSpPr>
        <p:spPr>
          <a:xfrm>
            <a:off x="279001" y="8567700"/>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grpSp>
        <p:nvGrpSpPr>
          <p:cNvPr id="16" name="グループ化 15"/>
          <p:cNvGrpSpPr/>
          <p:nvPr/>
        </p:nvGrpSpPr>
        <p:grpSpPr>
          <a:xfrm>
            <a:off x="279000" y="7471506"/>
            <a:ext cx="6300001" cy="1018115"/>
            <a:chOff x="278999" y="7174415"/>
            <a:chExt cx="6300001" cy="1018115"/>
          </a:xfrm>
        </p:grpSpPr>
        <p:sp>
          <p:nvSpPr>
            <p:cNvPr id="10" name="角丸四角形 9"/>
            <p:cNvSpPr/>
            <p:nvPr/>
          </p:nvSpPr>
          <p:spPr bwMode="gray">
            <a:xfrm>
              <a:off x="279000" y="7174415"/>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６．</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457452"/>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4268892" y="7688689"/>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79000" y="7965939"/>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69" name="直線コネクタ 68"/>
            <p:cNvCxnSpPr/>
            <p:nvPr/>
          </p:nvCxnSpPr>
          <p:spPr>
            <a:xfrm>
              <a:off x="278999" y="7915280"/>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71" name="テキスト ボックス 70"/>
          <p:cNvSpPr txBox="1"/>
          <p:nvPr/>
        </p:nvSpPr>
        <p:spPr>
          <a:xfrm>
            <a:off x="324775" y="6240574"/>
            <a:ext cx="6300000" cy="1008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CO</a:t>
            </a:r>
            <a:r>
              <a:rPr kumimoji="1" lang="ja-JP" altLang="en-US" sz="900" dirty="0">
                <a:latin typeface="メイリオ" panose="020B0604030504040204" pitchFamily="50" charset="-128"/>
                <a:ea typeface="メイリオ" panose="020B0604030504040204" pitchFamily="50" charset="-128"/>
              </a:rPr>
              <a:t>２削減に貢献するため</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再配達</a:t>
            </a:r>
            <a:r>
              <a:rPr kumimoji="1" lang="ja-JP" altLang="en-US" sz="900" dirty="0">
                <a:latin typeface="メイリオ" panose="020B0604030504040204" pitchFamily="50" charset="-128"/>
                <a:ea typeface="メイリオ" panose="020B0604030504040204" pitchFamily="50" charset="-128"/>
              </a:rPr>
              <a:t>を削減するための具体的な方法がわかったため（事前通知サービスの活用等）</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宅配便</a:t>
            </a:r>
            <a:r>
              <a:rPr kumimoji="1" lang="ja-JP" altLang="en-US" sz="900" dirty="0">
                <a:latin typeface="メイリオ" panose="020B0604030504040204" pitchFamily="50" charset="-128"/>
                <a:ea typeface="メイリオ" panose="020B0604030504040204" pitchFamily="50" charset="-128"/>
              </a:rPr>
              <a:t>の約２割が再配達になっていることを知ったため</a:t>
            </a:r>
          </a:p>
          <a:p>
            <a:pPr>
              <a:spcBef>
                <a:spcPts val="0"/>
              </a:spcBef>
              <a:buSzPct val="100000"/>
              <a:tabLst>
                <a:tab pos="182563" algn="l"/>
              </a:tabLst>
            </a:pPr>
            <a:r>
              <a:rPr kumimoji="1" lang="ja-JP" altLang="en-US" sz="900" dirty="0" smtClean="0">
                <a:latin typeface="メイリオ" panose="020B0604030504040204" pitchFamily="50" charset="-128"/>
                <a:ea typeface="メイリオ" panose="020B0604030504040204" pitchFamily="50" charset="-128"/>
              </a:rPr>
              <a:t>□ 再配達</a:t>
            </a:r>
            <a:r>
              <a:rPr kumimoji="1" lang="ja-JP" altLang="en-US" sz="900" dirty="0">
                <a:latin typeface="メイリオ" panose="020B0604030504040204" pitchFamily="50" charset="-128"/>
                <a:ea typeface="メイリオ" panose="020B0604030504040204" pitchFamily="50" charset="-128"/>
              </a:rPr>
              <a:t>の増加により、配達ドライバー１０人のうち１人は一日中再配達を担当して</a:t>
            </a:r>
            <a:r>
              <a:rPr kumimoji="1" lang="ja-JP" altLang="en-US" sz="900" dirty="0" smtClean="0">
                <a:latin typeface="メイリオ" panose="020B0604030504040204" pitchFamily="50" charset="-128"/>
                <a:ea typeface="メイリオ" panose="020B0604030504040204" pitchFamily="50" charset="-128"/>
              </a:rPr>
              <a:t>いる計算</a:t>
            </a:r>
            <a:r>
              <a:rPr kumimoji="1" lang="ja-JP" altLang="en-US" sz="900" dirty="0">
                <a:latin typeface="メイリオ" panose="020B0604030504040204" pitchFamily="50" charset="-128"/>
                <a:ea typeface="メイリオ" panose="020B0604030504040204" pitchFamily="50" charset="-128"/>
              </a:rPr>
              <a:t>に</a:t>
            </a:r>
            <a:r>
              <a:rPr kumimoji="1" lang="ja-JP" altLang="en-US" sz="900" dirty="0" smtClean="0">
                <a:latin typeface="メイリオ" panose="020B0604030504040204" pitchFamily="50" charset="-128"/>
                <a:ea typeface="メイリオ" panose="020B0604030504040204" pitchFamily="50" charset="-128"/>
              </a:rPr>
              <a:t>なること</a:t>
            </a:r>
            <a:r>
              <a:rPr kumimoji="1" lang="ja-JP" altLang="en-US" sz="900" dirty="0">
                <a:latin typeface="メイリオ" panose="020B0604030504040204" pitchFamily="50" charset="-128"/>
                <a:ea typeface="メイリオ" panose="020B0604030504040204" pitchFamily="50" charset="-128"/>
              </a:rPr>
              <a:t>を知ったため　</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１回</a:t>
            </a:r>
            <a:r>
              <a:rPr kumimoji="1" lang="ja-JP" altLang="en-US" sz="900" dirty="0">
                <a:latin typeface="メイリオ" panose="020B0604030504040204" pitchFamily="50" charset="-128"/>
                <a:ea typeface="メイリオ" panose="020B0604030504040204" pitchFamily="50" charset="-128"/>
              </a:rPr>
              <a:t>で受け取ることによりポイントがもらえるため</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送料</a:t>
            </a:r>
            <a:r>
              <a:rPr kumimoji="1" lang="ja-JP" altLang="en-US" sz="900" dirty="0">
                <a:latin typeface="メイリオ" panose="020B0604030504040204" pitchFamily="50" charset="-128"/>
                <a:ea typeface="メイリオ" panose="020B0604030504040204" pitchFamily="50" charset="-128"/>
              </a:rPr>
              <a:t>が値上げされるなど自分の生活に影響があると嫌だと思うため</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多く</a:t>
            </a:r>
            <a:r>
              <a:rPr kumimoji="1" lang="ja-JP" altLang="en-US" sz="900" dirty="0">
                <a:latin typeface="メイリオ" panose="020B0604030504040204" pitchFamily="50" charset="-128"/>
                <a:ea typeface="メイリオ" panose="020B0604030504040204" pitchFamily="50" charset="-128"/>
              </a:rPr>
              <a:t>の人が１回で受け取っており、自分もそうする必要があると思ったため</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その他</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316437" y="5797524"/>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．受取意向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の理由について</a:t>
            </a:r>
          </a:p>
        </p:txBody>
      </p:sp>
      <p:sp>
        <p:nvSpPr>
          <p:cNvPr id="72" name="テキスト ボックス 71"/>
          <p:cNvSpPr txBox="1"/>
          <p:nvPr/>
        </p:nvSpPr>
        <p:spPr>
          <a:xfrm>
            <a:off x="316437" y="6047903"/>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なぜ宅配便を１回で受け取りたいと思いましたか</a:t>
            </a:r>
            <a:r>
              <a:rPr kumimoji="1" lang="ja-JP" altLang="en-US" sz="1100" dirty="0" smtClean="0">
                <a:latin typeface="メイリオ" panose="020B0604030504040204" pitchFamily="50" charset="-128"/>
                <a:ea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rPr>
              <a:t>3</a:t>
            </a:r>
            <a:r>
              <a:rPr kumimoji="1" lang="ja-JP" altLang="en-US" sz="1100" dirty="0" smtClean="0">
                <a:latin typeface="メイリオ" panose="020B0604030504040204" pitchFamily="50" charset="-128"/>
                <a:ea typeface="メイリオ" panose="020B0604030504040204" pitchFamily="50" charset="-128"/>
              </a:rPr>
              <a:t>つまで）</a:t>
            </a:r>
            <a:r>
              <a:rPr kumimoji="1" lang="ja-JP" altLang="en-US" sz="1100" dirty="0">
                <a:latin typeface="メイリオ" panose="020B0604030504040204" pitchFamily="50" charset="-128"/>
                <a:ea typeface="メイリオ" panose="020B0604030504040204" pitchFamily="50" charset="-128"/>
              </a:rPr>
              <a:t>。</a:t>
            </a:r>
          </a:p>
        </p:txBody>
      </p:sp>
      <p:sp>
        <p:nvSpPr>
          <p:cNvPr id="57" name="角丸四角形 56"/>
          <p:cNvSpPr/>
          <p:nvPr/>
        </p:nvSpPr>
        <p:spPr bwMode="gray">
          <a:xfrm>
            <a:off x="316437" y="4228891"/>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a:t>
            </a:r>
            <a:r>
              <a:rPr kumimoji="1" lang="ja-JP" altLang="en-US" sz="1400" b="1" dirty="0">
                <a:solidFill>
                  <a:schemeClr val="bg1"/>
                </a:solidFill>
                <a:latin typeface="メイリオ" panose="020B0604030504040204" pitchFamily="50" charset="-128"/>
                <a:ea typeface="メイリオ" panose="020B0604030504040204" pitchFamily="50" charset="-128"/>
              </a:rPr>
              <a:t>今後</a:t>
            </a:r>
            <a:r>
              <a:rPr kumimoji="1" lang="ja-JP" altLang="en-US" sz="1400" b="1" dirty="0" smtClean="0">
                <a:solidFill>
                  <a:schemeClr val="bg1"/>
                </a:solidFill>
                <a:latin typeface="メイリオ" panose="020B0604030504040204" pitchFamily="50" charset="-128"/>
                <a:ea typeface="メイリオ" panose="020B0604030504040204" pitchFamily="50" charset="-128"/>
              </a:rPr>
              <a:t>の</a:t>
            </a:r>
            <a:r>
              <a:rPr kumimoji="1" lang="ja-JP" altLang="en-US" sz="1400" b="1" dirty="0">
                <a:solidFill>
                  <a:schemeClr val="bg1"/>
                </a:solidFill>
                <a:latin typeface="メイリオ" panose="020B0604030504040204" pitchFamily="50" charset="-128"/>
                <a:ea typeface="メイリオ" panose="020B0604030504040204" pitchFamily="50" charset="-128"/>
              </a:rPr>
              <a:t>宅配便</a:t>
            </a:r>
            <a:r>
              <a:rPr kumimoji="1" lang="ja-JP" altLang="en-US" sz="1400" b="1" dirty="0" smtClean="0">
                <a:solidFill>
                  <a:schemeClr val="bg1"/>
                </a:solidFill>
                <a:latin typeface="メイリオ" panose="020B0604030504040204" pitchFamily="50" charset="-128"/>
                <a:ea typeface="メイリオ" panose="020B0604030504040204" pitchFamily="50" charset="-128"/>
              </a:rPr>
              <a:t>の受取意向につ</a:t>
            </a:r>
            <a:r>
              <a:rPr kumimoji="1" lang="ja-JP" altLang="en-US" sz="1400" b="1" dirty="0">
                <a:solidFill>
                  <a:schemeClr val="bg1"/>
                </a:solidFill>
                <a:latin typeface="メイリオ" panose="020B0604030504040204" pitchFamily="50" charset="-128"/>
                <a:ea typeface="メイリオ" panose="020B0604030504040204" pitchFamily="50" charset="-128"/>
              </a:rPr>
              <a:t>いて</a:t>
            </a:r>
          </a:p>
        </p:txBody>
      </p:sp>
      <p:sp>
        <p:nvSpPr>
          <p:cNvPr id="66" name="テキスト ボックス 65"/>
          <p:cNvSpPr txBox="1"/>
          <p:nvPr/>
        </p:nvSpPr>
        <p:spPr>
          <a:xfrm>
            <a:off x="316437" y="4490151"/>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	</a:t>
            </a:r>
            <a:r>
              <a:rPr kumimoji="1" lang="ja-JP" altLang="en-US" sz="1100" b="1" u="sng" dirty="0">
                <a:latin typeface="メイリオ" panose="020B0604030504040204" pitchFamily="50" charset="-128"/>
                <a:ea typeface="メイリオ" panose="020B0604030504040204" pitchFamily="50" charset="-128"/>
              </a:rPr>
              <a:t>イベントに参加されて</a:t>
            </a:r>
            <a:r>
              <a:rPr kumimoji="1" lang="ja-JP" altLang="en-US" sz="1100" dirty="0">
                <a:latin typeface="メイリオ" panose="020B0604030504040204" pitchFamily="50" charset="-128"/>
                <a:ea typeface="メイリオ" panose="020B0604030504040204" pitchFamily="50" charset="-128"/>
              </a:rPr>
              <a:t>、今後は宅配便を１回で受け取ろうと思いましたか（</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つ回答）。</a:t>
            </a:r>
          </a:p>
        </p:txBody>
      </p:sp>
      <p:sp>
        <p:nvSpPr>
          <p:cNvPr id="68" name="テキスト ボックス 67"/>
          <p:cNvSpPr txBox="1"/>
          <p:nvPr/>
        </p:nvSpPr>
        <p:spPr>
          <a:xfrm>
            <a:off x="316436" y="4715481"/>
            <a:ext cx="6300000" cy="828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これ</a:t>
            </a:r>
            <a:r>
              <a:rPr kumimoji="1" lang="ja-JP" altLang="en-US" sz="900" dirty="0">
                <a:latin typeface="メイリオ" panose="020B0604030504040204" pitchFamily="50" charset="-128"/>
                <a:ea typeface="メイリオ" panose="020B0604030504040204" pitchFamily="50" charset="-128"/>
              </a:rPr>
              <a:t>までもほとんど１回で受け取っている</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これ</a:t>
            </a:r>
            <a:r>
              <a:rPr kumimoji="1" lang="ja-JP" altLang="en-US" sz="900" dirty="0">
                <a:latin typeface="メイリオ" panose="020B0604030504040204" pitchFamily="50" charset="-128"/>
                <a:ea typeface="メイリオ" panose="020B0604030504040204" pitchFamily="50" charset="-128"/>
              </a:rPr>
              <a:t>までもできるだけ１回で受け取りたいと思っており、今後はそのための対策も行おうと思う</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これ</a:t>
            </a:r>
            <a:r>
              <a:rPr kumimoji="1" lang="ja-JP" altLang="en-US" sz="900" dirty="0">
                <a:latin typeface="メイリオ" panose="020B0604030504040204" pitchFamily="50" charset="-128"/>
                <a:ea typeface="メイリオ" panose="020B0604030504040204" pitchFamily="50" charset="-128"/>
              </a:rPr>
              <a:t>までもできるだけ１回で受け取りたいと思っているが、特に対策は行わない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１回</a:t>
            </a:r>
            <a:r>
              <a:rPr kumimoji="1" lang="ja-JP" altLang="en-US" sz="900" dirty="0">
                <a:latin typeface="メイリオ" panose="020B0604030504040204" pitchFamily="50" charset="-128"/>
                <a:ea typeface="メイリオ" panose="020B0604030504040204" pitchFamily="50" charset="-128"/>
              </a:rPr>
              <a:t>で受け取りたいと思うようになったので、今後はそのための対策を行おうと思う</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１回</a:t>
            </a:r>
            <a:r>
              <a:rPr kumimoji="1" lang="ja-JP" altLang="en-US" sz="900" dirty="0">
                <a:latin typeface="メイリオ" panose="020B0604030504040204" pitchFamily="50" charset="-128"/>
                <a:ea typeface="メイリオ" panose="020B0604030504040204" pitchFamily="50" charset="-128"/>
              </a:rPr>
              <a:t>で受け取りたいと思うようになったが、特に対策は行わない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１回</a:t>
            </a:r>
            <a:r>
              <a:rPr kumimoji="1" lang="ja-JP" altLang="en-US" sz="900" dirty="0">
                <a:latin typeface="メイリオ" panose="020B0604030504040204" pitchFamily="50" charset="-128"/>
                <a:ea typeface="メイリオ" panose="020B0604030504040204" pitchFamily="50" charset="-128"/>
              </a:rPr>
              <a:t>で受け取りたいと思うようになったが、どうしたら受け取れるのかわからない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特</a:t>
            </a:r>
            <a:r>
              <a:rPr kumimoji="1" lang="ja-JP" altLang="en-US" sz="900" dirty="0">
                <a:latin typeface="メイリオ" panose="020B0604030504040204" pitchFamily="50" charset="-128"/>
                <a:ea typeface="メイリオ" panose="020B0604030504040204" pitchFamily="50" charset="-128"/>
              </a:rPr>
              <a:t>に１回で受け取りたいと</a:t>
            </a:r>
            <a:r>
              <a:rPr kumimoji="1" lang="ja-JP" altLang="en-US" sz="900" dirty="0" smtClean="0">
                <a:latin typeface="メイリオ" panose="020B0604030504040204" pitchFamily="50" charset="-128"/>
                <a:ea typeface="メイリオ" panose="020B0604030504040204" pitchFamily="50" charset="-128"/>
              </a:rPr>
              <a:t>思わない（</a:t>
            </a:r>
            <a:r>
              <a:rPr kumimoji="1" lang="en-US" altLang="ja-JP" sz="900" dirty="0" smtClean="0">
                <a:latin typeface="メイリオ" panose="020B0604030504040204" pitchFamily="50" charset="-128"/>
                <a:ea typeface="メイリオ" panose="020B0604030504040204" pitchFamily="50" charset="-128"/>
              </a:rPr>
              <a:t>Q6</a:t>
            </a:r>
            <a:r>
              <a:rPr kumimoji="1" lang="ja-JP" altLang="en-US" sz="900" dirty="0" smtClean="0">
                <a:latin typeface="メイリオ" panose="020B0604030504040204" pitchFamily="50" charset="-128"/>
                <a:ea typeface="メイリオ" panose="020B0604030504040204" pitchFamily="50" charset="-128"/>
              </a:rPr>
              <a:t>へ）</a:t>
            </a:r>
          </a:p>
        </p:txBody>
      </p:sp>
      <p:grpSp>
        <p:nvGrpSpPr>
          <p:cNvPr id="6" name="グループ化 5"/>
          <p:cNvGrpSpPr/>
          <p:nvPr/>
        </p:nvGrpSpPr>
        <p:grpSpPr>
          <a:xfrm>
            <a:off x="1288256" y="81035"/>
            <a:ext cx="5282407" cy="837910"/>
            <a:chOff x="1288256" y="81035"/>
            <a:chExt cx="5282407" cy="837910"/>
          </a:xfrm>
        </p:grpSpPr>
        <p:sp>
          <p:nvSpPr>
            <p:cNvPr id="74" name="正方形/長方形 73"/>
            <p:cNvSpPr/>
            <p:nvPr/>
          </p:nvSpPr>
          <p:spPr bwMode="gray">
            <a:xfrm>
              <a:off x="1854059" y="339583"/>
              <a:ext cx="41508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a:solidFill>
                    <a:srgbClr val="1C94D3"/>
                  </a:solidFill>
                  <a:latin typeface="メイリオ" panose="020B0604030504040204" pitchFamily="50" charset="-128"/>
                  <a:ea typeface="メイリオ" panose="020B0604030504040204" pitchFamily="50" charset="-128"/>
                </a:rPr>
                <a:t>宅配便</a:t>
              </a:r>
              <a:r>
                <a:rPr kumimoji="1" lang="ja-JP" altLang="en-US" sz="2000" b="1" dirty="0" smtClean="0">
                  <a:solidFill>
                    <a:srgbClr val="1C94D3"/>
                  </a:solidFill>
                  <a:latin typeface="メイリオ" panose="020B0604030504040204" pitchFamily="50" charset="-128"/>
                  <a:ea typeface="メイリオ" panose="020B0604030504040204" pitchFamily="50" charset="-128"/>
                </a:rPr>
                <a:t>の利用実態アンケート</a:t>
              </a:r>
              <a:endParaRPr kumimoji="1" lang="ja-JP" altLang="en-US" sz="2000" b="1" dirty="0">
                <a:solidFill>
                  <a:srgbClr val="1C94D3"/>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288256" y="81035"/>
              <a:ext cx="5282407"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smtClean="0">
                  <a:latin typeface="メイリオ" panose="020B0604030504040204" pitchFamily="50" charset="-128"/>
                  <a:ea typeface="メイリオ" panose="020B0604030504040204" pitchFamily="50" charset="-128"/>
                </a:rPr>
                <a:t>本アンケートは</a:t>
              </a:r>
              <a:r>
                <a:rPr kumimoji="1" lang="ja-JP" altLang="en-US" sz="800" dirty="0">
                  <a:latin typeface="メイリオ" panose="020B0604030504040204" pitchFamily="50" charset="-128"/>
                  <a:ea typeface="メイリオ" panose="020B0604030504040204" pitchFamily="50" charset="-128"/>
                </a:rPr>
                <a:t>、環境省「地域における地球温暖化防止活動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1854059" y="692354"/>
              <a:ext cx="415080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宅配便の利用状況を調査しています。わかる範囲でお答えください。</a:t>
              </a:r>
            </a:p>
          </p:txBody>
        </p:sp>
      </p:grpSp>
      <p:sp>
        <p:nvSpPr>
          <p:cNvPr id="99" name="テキスト ボックス 98"/>
          <p:cNvSpPr txBox="1"/>
          <p:nvPr/>
        </p:nvSpPr>
        <p:spPr>
          <a:xfrm>
            <a:off x="279000" y="1234047"/>
            <a:ext cx="6300000" cy="401618"/>
          </a:xfrm>
          <a:prstGeom prst="rect">
            <a:avLst/>
          </a:prstGeom>
          <a:noFill/>
        </p:spPr>
        <p:txBody>
          <a:bodyPr wrap="square" lIns="36000" tIns="36000" rIns="36000" bIns="36000" rtlCol="0" anchor="t" anchorCtr="0">
            <a:noAutofit/>
          </a:bodyPr>
          <a:lstStyle/>
          <a:p>
            <a:pPr>
              <a:spcBef>
                <a:spcPts val="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性別　</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男性　□ 女性　□ その他</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年齢　</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10</a:t>
            </a:r>
            <a:r>
              <a:rPr kumimoji="1" lang="ja-JP" altLang="en-US" sz="900" dirty="0" smtClean="0">
                <a:latin typeface="メイリオ" panose="020B0604030504040204" pitchFamily="50" charset="-128"/>
                <a:ea typeface="メイリオ" panose="020B0604030504040204" pitchFamily="50" charset="-128"/>
              </a:rPr>
              <a:t>代以下　□ </a:t>
            </a:r>
            <a:r>
              <a:rPr kumimoji="1" lang="en-US" altLang="ja-JP" sz="900" dirty="0" smtClean="0">
                <a:latin typeface="メイリオ" panose="020B0604030504040204" pitchFamily="50" charset="-128"/>
                <a:ea typeface="メイリオ" panose="020B0604030504040204" pitchFamily="50" charset="-128"/>
              </a:rPr>
              <a:t>20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30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40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50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60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70</a:t>
            </a:r>
            <a:r>
              <a:rPr kumimoji="1" lang="ja-JP" altLang="en-US" sz="900" dirty="0" smtClean="0">
                <a:latin typeface="メイリオ" panose="020B0604030504040204" pitchFamily="50" charset="-128"/>
                <a:ea typeface="メイリオ" panose="020B0604030504040204" pitchFamily="50" charset="-128"/>
              </a:rPr>
              <a:t>代以上</a:t>
            </a:r>
            <a:endParaRPr kumimoji="1" lang="en-US" altLang="ja-JP" sz="900" dirty="0" smtClean="0">
              <a:latin typeface="メイリオ" panose="020B0604030504040204" pitchFamily="50" charset="-128"/>
              <a:ea typeface="メイリオ" panose="020B0604030504040204" pitchFamily="50" charset="-128"/>
            </a:endParaRPr>
          </a:p>
        </p:txBody>
      </p:sp>
      <p:sp>
        <p:nvSpPr>
          <p:cNvPr id="59" name="テキスト ボックス 58"/>
          <p:cNvSpPr txBox="1"/>
          <p:nvPr/>
        </p:nvSpPr>
        <p:spPr>
          <a:xfrm>
            <a:off x="279000" y="2350910"/>
            <a:ext cx="3024000" cy="68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毎日</a:t>
            </a:r>
            <a:r>
              <a:rPr kumimoji="1" lang="ja-JP" altLang="en-US" sz="900" dirty="0">
                <a:latin typeface="メイリオ" panose="020B0604030504040204" pitchFamily="50" charset="-128"/>
                <a:ea typeface="メイリオ" panose="020B0604030504040204" pitchFamily="50" charset="-128"/>
              </a:rPr>
              <a:t>１個程度	</a:t>
            </a:r>
            <a:endParaRPr kumimoji="1" lang="ja-JP" altLang="en-US"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週に４～６ 個程度	</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週</a:t>
            </a:r>
            <a:r>
              <a:rPr kumimoji="1" lang="ja-JP" altLang="en-US" sz="900" dirty="0">
                <a:latin typeface="メイリオ" panose="020B0604030504040204" pitchFamily="50" charset="-128"/>
                <a:ea typeface="メイリオ" panose="020B0604030504040204" pitchFamily="50" charset="-128"/>
              </a:rPr>
              <a:t>に１～３個程度	</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１か月</a:t>
            </a:r>
            <a:r>
              <a:rPr kumimoji="1" lang="ja-JP" altLang="en-US" sz="900" dirty="0">
                <a:latin typeface="メイリオ" panose="020B0604030504040204" pitchFamily="50" charset="-128"/>
                <a:ea typeface="メイリオ" panose="020B0604030504040204" pitchFamily="50" charset="-128"/>
              </a:rPr>
              <a:t>に１～３個</a:t>
            </a:r>
            <a:r>
              <a:rPr kumimoji="1" lang="ja-JP" altLang="en-US" sz="900" dirty="0" smtClean="0">
                <a:latin typeface="メイリオ" panose="020B0604030504040204" pitchFamily="50" charset="-128"/>
                <a:ea typeface="メイリオ" panose="020B0604030504040204" pitchFamily="50" charset="-128"/>
              </a:rPr>
              <a:t>程度</a:t>
            </a:r>
            <a:endParaRPr kumimoji="1" lang="en-US" altLang="ja-JP" sz="900" dirty="0" smtClean="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3467913" y="2350910"/>
            <a:ext cx="3024000" cy="68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２</a:t>
            </a:r>
            <a:r>
              <a:rPr kumimoji="1" lang="ja-JP" altLang="en-US" sz="900" dirty="0">
                <a:latin typeface="メイリオ" panose="020B0604030504040204" pitchFamily="50" charset="-128"/>
                <a:ea typeface="メイリオ" panose="020B0604030504040204" pitchFamily="50" charset="-128"/>
              </a:rPr>
              <a:t>～３か月に１個</a:t>
            </a:r>
            <a:r>
              <a:rPr kumimoji="1" lang="ja-JP" altLang="en-US" sz="900" dirty="0" smtClean="0">
                <a:latin typeface="メイリオ" panose="020B0604030504040204" pitchFamily="50" charset="-128"/>
                <a:ea typeface="メイリオ" panose="020B0604030504040204" pitchFamily="50" charset="-128"/>
              </a:rPr>
              <a:t>程度</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半年に１個程度  </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上記以下の頻度</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ほとんど</a:t>
            </a:r>
            <a:r>
              <a:rPr kumimoji="1" lang="ja-JP" altLang="en-US" sz="900" dirty="0">
                <a:latin typeface="メイリオ" panose="020B0604030504040204" pitchFamily="50" charset="-128"/>
                <a:ea typeface="メイリオ" panose="020B0604030504040204" pitchFamily="50" charset="-128"/>
              </a:rPr>
              <a:t>利用</a:t>
            </a:r>
            <a:r>
              <a:rPr kumimoji="1" lang="ja-JP" altLang="en-US" sz="900" dirty="0" smtClean="0">
                <a:latin typeface="メイリオ" panose="020B0604030504040204" pitchFamily="50" charset="-128"/>
                <a:ea typeface="メイリオ" panose="020B0604030504040204" pitchFamily="50" charset="-128"/>
              </a:rPr>
              <a:t>しない　➡アンケート終了です。</a:t>
            </a:r>
          </a:p>
        </p:txBody>
      </p:sp>
      <p:sp>
        <p:nvSpPr>
          <p:cNvPr id="65" name="テキスト ボックス 64"/>
          <p:cNvSpPr txBox="1"/>
          <p:nvPr/>
        </p:nvSpPr>
        <p:spPr>
          <a:xfrm>
            <a:off x="3467913" y="3665159"/>
            <a:ext cx="3303000" cy="86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ほとんど</a:t>
            </a:r>
            <a:r>
              <a:rPr kumimoji="1" lang="ja-JP" altLang="en-US" sz="900" dirty="0">
                <a:latin typeface="メイリオ" panose="020B0604030504040204" pitchFamily="50" charset="-128"/>
                <a:ea typeface="メイリオ" panose="020B0604030504040204" pitchFamily="50" charset="-128"/>
              </a:rPr>
              <a:t>再配達をお願いしたことはない（１～２割）</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再配達</a:t>
            </a:r>
            <a:r>
              <a:rPr kumimoji="1" lang="ja-JP" altLang="en-US" sz="900" dirty="0">
                <a:latin typeface="メイリオ" panose="020B0604030504040204" pitchFamily="50" charset="-128"/>
                <a:ea typeface="メイリオ" panose="020B0604030504040204" pitchFamily="50" charset="-128"/>
              </a:rPr>
              <a:t>をお願いしたことはない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宅配便</a:t>
            </a:r>
            <a:r>
              <a:rPr kumimoji="1" lang="ja-JP" altLang="en-US" sz="900" dirty="0">
                <a:latin typeface="メイリオ" panose="020B0604030504040204" pitchFamily="50" charset="-128"/>
                <a:ea typeface="メイリオ" panose="020B0604030504040204" pitchFamily="50" charset="-128"/>
              </a:rPr>
              <a:t>の荷物を受け取って</a:t>
            </a:r>
            <a:r>
              <a:rPr kumimoji="1" lang="ja-JP" altLang="en-US" sz="900" dirty="0" smtClean="0">
                <a:latin typeface="メイリオ" panose="020B0604030504040204" pitchFamily="50" charset="-128"/>
                <a:ea typeface="メイリオ" panose="020B0604030504040204" pitchFamily="50" charset="-128"/>
              </a:rPr>
              <a:t>いない　➡アンケート終了です。</a:t>
            </a:r>
          </a:p>
        </p:txBody>
      </p:sp>
      <p:grpSp>
        <p:nvGrpSpPr>
          <p:cNvPr id="67" name="グループ化 66"/>
          <p:cNvGrpSpPr/>
          <p:nvPr/>
        </p:nvGrpSpPr>
        <p:grpSpPr>
          <a:xfrm>
            <a:off x="279000" y="8831721"/>
            <a:ext cx="6300000" cy="956350"/>
            <a:chOff x="279000" y="8831721"/>
            <a:chExt cx="6300000" cy="956350"/>
          </a:xfrm>
        </p:grpSpPr>
        <p:sp>
          <p:nvSpPr>
            <p:cNvPr id="70" name="正方形/長方形 69"/>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73" name="テキスト ボックス 72"/>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cxnSp>
        <p:nvCxnSpPr>
          <p:cNvPr id="37" name="カギ線コネクタ 36"/>
          <p:cNvCxnSpPr/>
          <p:nvPr/>
        </p:nvCxnSpPr>
        <p:spPr>
          <a:xfrm>
            <a:off x="230057" y="5625844"/>
            <a:ext cx="76877" cy="1970946"/>
          </a:xfrm>
          <a:prstGeom prst="bentConnector3">
            <a:avLst>
              <a:gd name="adj1" fmla="val -4251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右中かっこ 37"/>
          <p:cNvSpPr/>
          <p:nvPr/>
        </p:nvSpPr>
        <p:spPr>
          <a:xfrm flipH="1">
            <a:off x="230057" y="5553641"/>
            <a:ext cx="93245" cy="142623"/>
          </a:xfrm>
          <a:prstGeom prst="rightBrace">
            <a:avLst>
              <a:gd name="adj1" fmla="val 8333"/>
              <a:gd name="adj2" fmla="val 4803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46722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17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blank.potx" id="{0EC7C028-D4BC-4778-A7EB-DAB1F8477FC1}" vid="{AEFB859D-092C-4CED-99CE-4E4A8F4DAB0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415</Words>
  <Application>Microsoft Office PowerPoint</Application>
  <PresentationFormat>A4 210 x 297 mm</PresentationFormat>
  <Paragraphs>54</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ＭＳ Ｐゴシック</vt:lpstr>
      <vt:lpstr>メイリオ</vt:lpstr>
      <vt:lpstr>Arial</vt:lpstr>
      <vt:lpstr>Verdana</vt:lpstr>
      <vt:lpstr>Wingdings</vt:lpstr>
      <vt:lpstr>Wingdings 2</vt:lpstr>
      <vt:lpstr>DT Proposal Template_J_201701</vt:lpstr>
      <vt:lpstr>think-cell Slide</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2019-03-25T09:32:22Z</dcterms:created>
  <dcterms:modified xsi:type="dcterms:W3CDTF">2019-06-20T06:44:20Z</dcterms:modified>
  <cp:contentStatus/>
</cp:coreProperties>
</file>