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3"/>
  </p:notesMasterIdLst>
  <p:sldIdLst>
    <p:sldId id="276" r:id="rId2"/>
  </p:sldIdLst>
  <p:sldSz cx="6858000" cy="9906000" type="A4"/>
  <p:notesSz cx="6807200" cy="9939338"/>
  <p:custDataLst>
    <p:tags r:id="rId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2160" userDrawn="1">
          <p15:clr>
            <a:srgbClr val="A4A3A4"/>
          </p15:clr>
        </p15:guide>
        <p15:guide id="3" orient="horz" pos="309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C1D"/>
    <a:srgbClr val="1C94D3"/>
    <a:srgbClr val="7DC1E4"/>
    <a:srgbClr val="25D85C"/>
    <a:srgbClr val="019FDE"/>
    <a:srgbClr val="7FC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5" autoAdjust="0"/>
    <p:restoredTop sz="94660"/>
  </p:normalViewPr>
  <p:slideViewPr>
    <p:cSldViewPr snapToGrid="0" showGuides="1">
      <p:cViewPr varScale="1">
        <p:scale>
          <a:sx n="49" d="100"/>
          <a:sy n="49" d="100"/>
        </p:scale>
        <p:origin x="2268" y="42"/>
      </p:cViewPr>
      <p:guideLst>
        <p:guide pos="2160"/>
        <p:guide orient="horz" pos="3097"/>
      </p:guideLst>
    </p:cSldViewPr>
  </p:slideViewPr>
  <p:notesTextViewPr>
    <p:cViewPr>
      <p:scale>
        <a:sx n="1" d="1"/>
        <a:sy n="1" d="1"/>
      </p:scale>
      <p:origin x="0" y="0"/>
    </p:cViewPr>
  </p:notesTextViewPr>
  <p:sorterViewPr>
    <p:cViewPr>
      <p:scale>
        <a:sx n="100" d="100"/>
        <a:sy n="100" d="100"/>
      </p:scale>
      <p:origin x="0" y="-4764"/>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AAE2C4BB-DD5D-4EF0-8811-528209874544}" type="datetimeFigureOut">
              <a:rPr kumimoji="1" lang="ja-JP" altLang="en-US" smtClean="0"/>
              <a:t>2019/6/20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706821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90" name="think-cell Slide" r:id="rId4" imgW="563" imgH="564" progId="TCLayout.ActiveDocument.1">
                  <p:embed/>
                </p:oleObj>
              </mc:Choice>
              <mc:Fallback>
                <p:oleObj name="think-cell Slide"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2049642230"/>
              </p:ext>
            </p:extLst>
          </p:nvPr>
        </p:nvGraphicFramePr>
        <p:xfrm>
          <a:off x="1100" y="2295"/>
          <a:ext cx="1099" cy="2292"/>
        </p:xfrm>
        <a:graphic>
          <a:graphicData uri="http://schemas.openxmlformats.org/presentationml/2006/ole">
            <mc:AlternateContent xmlns:mc="http://schemas.openxmlformats.org/markup-compatibility/2006">
              <mc:Choice xmlns:v="urn:schemas-microsoft-com:vml" Requires="v">
                <p:oleObj spid="_x0000_s2191" name="think-cell Slide" r:id="rId5" imgW="444" imgH="443" progId="TCLayout.ActiveDocument.1">
                  <p:embed/>
                </p:oleObj>
              </mc:Choice>
              <mc:Fallback>
                <p:oleObj name="think-cell Slide" r:id="rId5" imgW="444" imgH="443" progId="TCLayout.ActiveDocument.1">
                  <p:embed/>
                  <p:pic>
                    <p:nvPicPr>
                      <p:cNvPr id="0" name=""/>
                      <p:cNvPicPr/>
                      <p:nvPr/>
                    </p:nvPicPr>
                    <p:blipFill>
                      <a:blip r:embed="rId6"/>
                      <a:stretch>
                        <a:fillRect/>
                      </a:stretch>
                    </p:blipFill>
                    <p:spPr>
                      <a:xfrm>
                        <a:off x="1100" y="2295"/>
                        <a:ext cx="1099"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8693" y="197600"/>
            <a:ext cx="6280615" cy="9412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3" name="テキスト プレースホルダー 2"/>
          <p:cNvSpPr>
            <a:spLocks noGrp="1"/>
          </p:cNvSpPr>
          <p:nvPr>
            <p:ph type="body" idx="1"/>
          </p:nvPr>
        </p:nvSpPr>
        <p:spPr bwMode="gray">
          <a:xfrm>
            <a:off x="288692" y="2132000"/>
            <a:ext cx="3015692" cy="6968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9" r:id="rId1"/>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685767" rtl="0" eaLnBrk="1" latinLnBrk="0" hangingPunct="1">
        <a:spcBef>
          <a:spcPct val="0"/>
        </a:spcBef>
        <a:buNone/>
        <a:defRPr kumimoji="1" sz="1385" b="1" kern="1200" baseline="0">
          <a:solidFill>
            <a:schemeClr val="tx1"/>
          </a:solidFill>
          <a:latin typeface="+mj-lt"/>
          <a:ea typeface="+mj-ea"/>
          <a:cs typeface="+mj-cs"/>
        </a:defRPr>
      </a:lvl1pPr>
    </p:titleStyle>
    <p:bodyStyle>
      <a:lvl1pPr marL="0" marR="0" indent="0" algn="l" defTabSz="685767" rtl="0" eaLnBrk="1" fontAlgn="auto" latinLnBrk="0" hangingPunct="1">
        <a:lnSpc>
          <a:spcPct val="106000"/>
        </a:lnSpc>
        <a:spcBef>
          <a:spcPts val="731"/>
        </a:spcBef>
        <a:spcAft>
          <a:spcPts val="0"/>
        </a:spcAft>
        <a:buClrTx/>
        <a:buSzPct val="100000"/>
        <a:buFont typeface="Arial" panose="020B0604020202020204" pitchFamily="34" charset="0"/>
        <a:buNone/>
        <a:tabLst/>
        <a:defRPr kumimoji="1" sz="831" b="0" kern="1200">
          <a:solidFill>
            <a:schemeClr val="tx1"/>
          </a:solidFill>
          <a:latin typeface="+mn-lt"/>
          <a:ea typeface="+mn-ea"/>
          <a:cs typeface="+mn-cs"/>
        </a:defRPr>
      </a:lvl1pPr>
      <a:lvl2pPr marL="119629" marR="0" indent="-119629" algn="l" defTabSz="685767" rtl="0" eaLnBrk="1" fontAlgn="auto" latinLnBrk="0" hangingPunct="1">
        <a:lnSpc>
          <a:spcPct val="106000"/>
        </a:lnSpc>
        <a:spcBef>
          <a:spcPts val="731"/>
        </a:spcBef>
        <a:spcAft>
          <a:spcPts val="0"/>
        </a:spcAft>
        <a:buClrTx/>
        <a:buSzPct val="100000"/>
        <a:buFont typeface="Wingdings" panose="05000000000000000000" pitchFamily="2" charset="2"/>
        <a:buChar char="n"/>
        <a:tabLst/>
        <a:defRPr kumimoji="1" lang="en-US" sz="831" b="0" kern="1200" dirty="0" smtClean="0">
          <a:solidFill>
            <a:schemeClr val="tx1"/>
          </a:solidFill>
          <a:latin typeface="+mn-lt"/>
          <a:ea typeface="+mn-ea"/>
          <a:cs typeface="+mn-cs"/>
        </a:defRPr>
      </a:lvl2pPr>
      <a:lvl3pPr marL="239259" marR="0" indent="-119629" algn="l" defTabSz="685767" rtl="0" eaLnBrk="1" fontAlgn="auto" latinLnBrk="0" hangingPunct="1">
        <a:lnSpc>
          <a:spcPct val="106000"/>
        </a:lnSpc>
        <a:spcBef>
          <a:spcPts val="332"/>
        </a:spcBef>
        <a:spcAft>
          <a:spcPts val="0"/>
        </a:spcAft>
        <a:buClrTx/>
        <a:buSzPct val="100000"/>
        <a:buFont typeface="Wingdings" panose="05000000000000000000" pitchFamily="2" charset="2"/>
        <a:buChar char="Ø"/>
        <a:tabLst/>
        <a:defRPr kumimoji="1" lang="en-US" sz="831" b="0" kern="1200" dirty="0" smtClean="0">
          <a:solidFill>
            <a:schemeClr val="tx1"/>
          </a:solidFill>
          <a:latin typeface="+mn-lt"/>
          <a:ea typeface="+mn-ea"/>
          <a:cs typeface="+mn-cs"/>
        </a:defRPr>
      </a:lvl3pPr>
      <a:lvl4pPr marL="358888" marR="0" indent="-119629" algn="l" defTabSz="685767" rtl="0" eaLnBrk="1" fontAlgn="auto" latinLnBrk="0" hangingPunct="1">
        <a:lnSpc>
          <a:spcPct val="106000"/>
        </a:lnSpc>
        <a:spcBef>
          <a:spcPts val="166"/>
        </a:spcBef>
        <a:spcAft>
          <a:spcPts val="0"/>
        </a:spcAft>
        <a:buClrTx/>
        <a:buSzPct val="100000"/>
        <a:buFont typeface="Arial" panose="020B0604020202020204" pitchFamily="34" charset="0"/>
        <a:buChar char="•"/>
        <a:tabLst/>
        <a:defRPr kumimoji="1" lang="en-US" sz="831" b="0" kern="1200" baseline="0" dirty="0" smtClean="0">
          <a:solidFill>
            <a:schemeClr val="tx1"/>
          </a:solidFill>
          <a:latin typeface="+mn-lt"/>
          <a:ea typeface="+mn-ea"/>
          <a:cs typeface="+mn-cs"/>
        </a:defRPr>
      </a:lvl4pPr>
      <a:lvl5pPr marL="399581" indent="-132294" algn="l" defTabSz="598856" rtl="0" eaLnBrk="1" latinLnBrk="0" hangingPunct="1">
        <a:spcBef>
          <a:spcPts val="0"/>
        </a:spcBef>
        <a:spcAft>
          <a:spcPts val="750"/>
        </a:spcAft>
        <a:buClrTx/>
        <a:buSzPct val="100000"/>
        <a:buFont typeface="Verdana" panose="020B0604030504040204" pitchFamily="34" charset="0"/>
        <a:buChar char="−"/>
        <a:tabLst/>
        <a:defRPr kumimoji="1" lang="en-US" sz="825" kern="1200" baseline="0" dirty="0" smtClean="0">
          <a:solidFill>
            <a:schemeClr val="tx1"/>
          </a:solidFill>
          <a:latin typeface="+mn-lt"/>
          <a:ea typeface="+mn-ea"/>
          <a:cs typeface="+mn-cs"/>
        </a:defRPr>
      </a:lvl5pPr>
      <a:lvl6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6pPr>
      <a:lvl7pPr marL="399581" indent="-132294" algn="l" defTabSz="685767" rtl="0" eaLnBrk="1" latinLnBrk="0" hangingPunct="1">
        <a:spcBef>
          <a:spcPts val="0"/>
        </a:spcBef>
        <a:spcAft>
          <a:spcPts val="750"/>
        </a:spcAft>
        <a:buFont typeface="Verdana" panose="020B0604030504040204" pitchFamily="34" charset="0"/>
        <a:buChar char="−"/>
        <a:defRPr kumimoji="1" sz="900" kern="1200">
          <a:solidFill>
            <a:schemeClr val="tx1"/>
          </a:solidFill>
          <a:latin typeface="+mn-lt"/>
          <a:ea typeface="+mn-ea"/>
          <a:cs typeface="+mn-cs"/>
        </a:defRPr>
      </a:lvl7pPr>
      <a:lvl8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8pPr>
      <a:lvl9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9pPr>
    </p:bodyStyle>
    <p:otherStyle>
      <a:defPPr>
        <a:defRPr lang="en-US"/>
      </a:defPPr>
      <a:lvl1pPr marL="0" algn="l" defTabSz="685767" rtl="0" eaLnBrk="1" latinLnBrk="0" hangingPunct="1">
        <a:defRPr kumimoji="1" sz="1350" kern="1200">
          <a:solidFill>
            <a:schemeClr val="tx1"/>
          </a:solidFill>
          <a:latin typeface="+mn-lt"/>
          <a:ea typeface="+mn-ea"/>
          <a:cs typeface="+mn-cs"/>
        </a:defRPr>
      </a:lvl1pPr>
      <a:lvl2pPr marL="342884" algn="l" defTabSz="685767" rtl="0" eaLnBrk="1" latinLnBrk="0" hangingPunct="1">
        <a:defRPr kumimoji="1" sz="1350" kern="1200">
          <a:solidFill>
            <a:schemeClr val="tx1"/>
          </a:solidFill>
          <a:latin typeface="+mn-lt"/>
          <a:ea typeface="+mn-ea"/>
          <a:cs typeface="+mn-cs"/>
        </a:defRPr>
      </a:lvl2pPr>
      <a:lvl3pPr marL="685767" algn="l" defTabSz="685767" rtl="0" eaLnBrk="1" latinLnBrk="0" hangingPunct="1">
        <a:defRPr kumimoji="1" sz="1350" kern="1200">
          <a:solidFill>
            <a:schemeClr val="tx1"/>
          </a:solidFill>
          <a:latin typeface="+mn-lt"/>
          <a:ea typeface="+mn-ea"/>
          <a:cs typeface="+mn-cs"/>
        </a:defRPr>
      </a:lvl3pPr>
      <a:lvl4pPr marL="1028651" algn="l" defTabSz="685767" rtl="0" eaLnBrk="1" latinLnBrk="0" hangingPunct="1">
        <a:defRPr kumimoji="1" sz="1350" kern="1200">
          <a:solidFill>
            <a:schemeClr val="tx1"/>
          </a:solidFill>
          <a:latin typeface="+mn-lt"/>
          <a:ea typeface="+mn-ea"/>
          <a:cs typeface="+mn-cs"/>
        </a:defRPr>
      </a:lvl4pPr>
      <a:lvl5pPr marL="1371534" algn="l" defTabSz="685767" rtl="0" eaLnBrk="1" latinLnBrk="0" hangingPunct="1">
        <a:defRPr kumimoji="1" sz="1350" kern="1200">
          <a:solidFill>
            <a:schemeClr val="tx1"/>
          </a:solidFill>
          <a:latin typeface="+mn-lt"/>
          <a:ea typeface="+mn-ea"/>
          <a:cs typeface="+mn-cs"/>
        </a:defRPr>
      </a:lvl5pPr>
      <a:lvl6pPr marL="1714419" algn="l" defTabSz="685767" rtl="0" eaLnBrk="1" latinLnBrk="0" hangingPunct="1">
        <a:defRPr kumimoji="1" sz="1350" kern="1200">
          <a:solidFill>
            <a:schemeClr val="tx1"/>
          </a:solidFill>
          <a:latin typeface="+mn-lt"/>
          <a:ea typeface="+mn-ea"/>
          <a:cs typeface="+mn-cs"/>
        </a:defRPr>
      </a:lvl6pPr>
      <a:lvl7pPr marL="2057302" algn="l" defTabSz="685767" rtl="0" eaLnBrk="1" latinLnBrk="0" hangingPunct="1">
        <a:defRPr kumimoji="1" sz="1350" kern="1200">
          <a:solidFill>
            <a:schemeClr val="tx1"/>
          </a:solidFill>
          <a:latin typeface="+mn-lt"/>
          <a:ea typeface="+mn-ea"/>
          <a:cs typeface="+mn-cs"/>
        </a:defRPr>
      </a:lvl7pPr>
      <a:lvl8pPr marL="2400185" algn="l" defTabSz="685767" rtl="0" eaLnBrk="1" latinLnBrk="0" hangingPunct="1">
        <a:defRPr kumimoji="1" sz="1350" kern="1200">
          <a:solidFill>
            <a:schemeClr val="tx1"/>
          </a:solidFill>
          <a:latin typeface="+mn-lt"/>
          <a:ea typeface="+mn-ea"/>
          <a:cs typeface="+mn-cs"/>
        </a:defRPr>
      </a:lvl8pPr>
      <a:lvl9pPr marL="2743069" algn="l" defTabSz="685767"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160" userDrawn="1">
          <p15:clr>
            <a:srgbClr val="A4A3A4"/>
          </p15:clr>
        </p15:guide>
        <p15:guide id="1" orient="horz" pos="139" userDrawn="1">
          <p15:clr>
            <a:srgbClr val="A4A3A4"/>
          </p15:clr>
        </p15:guide>
        <p15:guide id="2" pos="2082" userDrawn="1">
          <p15:clr>
            <a:srgbClr val="A4A3A4"/>
          </p15:clr>
        </p15:guide>
        <p15:guide id="3" pos="2238" userDrawn="1">
          <p15:clr>
            <a:srgbClr val="A4A3A4"/>
          </p15:clr>
        </p15:guide>
        <p15:guide id="4" pos="4139" userDrawn="1">
          <p15:clr>
            <a:srgbClr val="A4A3A4"/>
          </p15:clr>
        </p15:guide>
        <p15:guide id="5" pos="181" userDrawn="1">
          <p15:clr>
            <a:srgbClr val="A4A3A4"/>
          </p15:clr>
        </p15:guide>
        <p15:guide id="6" orient="horz" pos="728" userDrawn="1">
          <p15:clr>
            <a:srgbClr val="A4A3A4"/>
          </p15:clr>
        </p15:guide>
        <p15:guide id="7" orient="horz" pos="924" userDrawn="1">
          <p15:clr>
            <a:srgbClr val="A4A3A4"/>
          </p15:clr>
        </p15:guide>
        <p15:guide id="8" orient="horz" pos="1351" userDrawn="1">
          <p15:clr>
            <a:srgbClr val="A4A3A4"/>
          </p15:clr>
        </p15:guide>
        <p15:guide id="9" orient="horz" pos="5740" userDrawn="1">
          <p15:clr>
            <a:srgbClr val="A4A3A4"/>
          </p15:clr>
        </p15:guide>
        <p15:guide id="10" orient="horz" pos="6003" userDrawn="1">
          <p15:clr>
            <a:srgbClr val="A4A3A4"/>
          </p15:clr>
        </p15:guide>
        <p15:guide id="11" orient="horz" pos="6166"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oleObject" Target="../embeddings/oleObject4.bin"/><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39042364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74" name="think-cell Slide" r:id="rId5" imgW="563" imgH="564" progId="TCLayout.ActiveDocument.1">
                  <p:embed/>
                </p:oleObj>
              </mc:Choice>
              <mc:Fallback>
                <p:oleObj name="think-cell Slide" r:id="rId5" imgW="563" imgH="564"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graphicFrame>
        <p:nvGraphicFramePr>
          <p:cNvPr id="2" name="オブジェクト 1" hidden="1"/>
          <p:cNvGraphicFramePr>
            <a:graphicFrameLocks noChangeAspect="1"/>
          </p:cNvGraphicFramePr>
          <p:nvPr>
            <p:custDataLst>
              <p:tags r:id="rId3"/>
            </p:custDataLst>
            <p:extLst>
              <p:ext uri="{D42A27DB-BD31-4B8C-83A1-F6EECF244321}">
                <p14:modId xmlns:p14="http://schemas.microsoft.com/office/powerpoint/2010/main" val="34434933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75" name="think-cell Slide" r:id="rId7" imgW="563" imgH="564" progId="TCLayout.ActiveDocument.1">
                  <p:embed/>
                </p:oleObj>
              </mc:Choice>
              <mc:Fallback>
                <p:oleObj name="think-cell Slide" r:id="rId7" imgW="563" imgH="564"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bwMode="gray">
          <a:xfrm>
            <a:off x="2427141"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00B050"/>
                </a:solidFill>
                <a:latin typeface="メイリオ" panose="020B0604030504040204" pitchFamily="50" charset="-128"/>
                <a:ea typeface="メイリオ" panose="020B0604030504040204" pitchFamily="50" charset="-128"/>
              </a:rPr>
              <a:t>自動車利用状況実態アンケート</a:t>
            </a:r>
            <a:endParaRPr kumimoji="1" lang="ja-JP" altLang="en-US" sz="2000" b="1" dirty="0">
              <a:solidFill>
                <a:srgbClr val="00B05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51855" y="701492"/>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自動車の利用状況を調査しています。わかる範囲でお答えください。</a:t>
            </a:r>
          </a:p>
        </p:txBody>
      </p:sp>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48206"/>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32" name="グループ化 31"/>
          <p:cNvGrpSpPr/>
          <p:nvPr/>
        </p:nvGrpSpPr>
        <p:grpSpPr>
          <a:xfrm>
            <a:off x="279000" y="972782"/>
            <a:ext cx="6300000" cy="1363037"/>
            <a:chOff x="279000" y="972782"/>
            <a:chExt cx="6300000" cy="1363037"/>
          </a:xfrm>
        </p:grpSpPr>
        <p:sp>
          <p:nvSpPr>
            <p:cNvPr id="5" name="角丸四角形 4"/>
            <p:cNvSpPr/>
            <p:nvPr/>
          </p:nvSpPr>
          <p:spPr bwMode="gray">
            <a:xfrm>
              <a:off x="279000" y="972782"/>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79000" y="1255819"/>
              <a:ext cx="6300000" cy="1080000"/>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□女性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pPr>
              <a:r>
                <a:rPr kumimoji="1" lang="ja-JP" altLang="en-US" sz="1050" dirty="0" smtClean="0">
                  <a:latin typeface="メイリオ" panose="020B0604030504040204" pitchFamily="50" charset="-128"/>
                  <a:ea typeface="メイリオ" panose="020B0604030504040204" pitchFamily="50" charset="-128"/>
                </a:rPr>
                <a:t>所有車（いくつでも）</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ガソリン車　□ ハイブリッド車</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電気自動車　□ ディーゼル車　</a:t>
              </a: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燃料</a:t>
              </a:r>
              <a:r>
                <a:rPr kumimoji="1" lang="ja-JP" altLang="en-US" sz="1050" dirty="0">
                  <a:latin typeface="メイリオ" panose="020B0604030504040204" pitchFamily="50" charset="-128"/>
                  <a:ea typeface="メイリオ" panose="020B0604030504040204" pitchFamily="50" charset="-128"/>
                </a:rPr>
                <a:t>電池車</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プラグインハイブリッド車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その他（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持っていない</a:t>
              </a:r>
              <a:endParaRPr kumimoji="1" lang="en-US" altLang="ja-JP" sz="1050" dirty="0" smtClean="0">
                <a:latin typeface="メイリオ" panose="020B0604030504040204" pitchFamily="50" charset="-128"/>
                <a:ea typeface="メイリオ" panose="020B0604030504040204" pitchFamily="50" charset="-128"/>
              </a:endParaRPr>
            </a:p>
          </p:txBody>
        </p:sp>
      </p:grpSp>
      <p:grpSp>
        <p:nvGrpSpPr>
          <p:cNvPr id="39" name="グループ化 38"/>
          <p:cNvGrpSpPr/>
          <p:nvPr/>
        </p:nvGrpSpPr>
        <p:grpSpPr>
          <a:xfrm>
            <a:off x="278999" y="2464703"/>
            <a:ext cx="6300001" cy="1405020"/>
            <a:chOff x="278999" y="2570427"/>
            <a:chExt cx="6300001" cy="1405020"/>
          </a:xfrm>
        </p:grpSpPr>
        <p:grpSp>
          <p:nvGrpSpPr>
            <p:cNvPr id="31" name="グループ化 30"/>
            <p:cNvGrpSpPr/>
            <p:nvPr/>
          </p:nvGrpSpPr>
          <p:grpSpPr>
            <a:xfrm>
              <a:off x="279000" y="2570427"/>
              <a:ext cx="6300000" cy="509628"/>
              <a:chOff x="279000" y="2570427"/>
              <a:chExt cx="6300000" cy="509628"/>
            </a:xfrm>
          </p:grpSpPr>
          <p:sp>
            <p:nvSpPr>
              <p:cNvPr id="7" name="角丸四角形 6"/>
              <p:cNvSpPr/>
              <p:nvPr/>
            </p:nvSpPr>
            <p:spPr bwMode="gray">
              <a:xfrm>
                <a:off x="279000" y="2570427"/>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２．これまでのエコドライブ実施状況について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2853464"/>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a:latin typeface="メイリオ" panose="020B0604030504040204" pitchFamily="50" charset="-128"/>
                    <a:ea typeface="メイリオ" panose="020B0604030504040204" pitchFamily="50" charset="-128"/>
                  </a:rPr>
                  <a:t>現在</a:t>
                </a:r>
                <a:r>
                  <a:rPr kumimoji="1" lang="ja-JP" altLang="en-US" sz="1200" dirty="0">
                    <a:latin typeface="メイリオ" panose="020B0604030504040204" pitchFamily="50" charset="-128"/>
                    <a:ea typeface="メイリオ" panose="020B0604030504040204" pitchFamily="50" charset="-128"/>
                  </a:rPr>
                  <a:t>のエコドライブの実施状況についてお聞かせください</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59" name="テキスト ボックス 58"/>
            <p:cNvSpPr txBox="1"/>
            <p:nvPr/>
          </p:nvSpPr>
          <p:spPr>
            <a:xfrm>
              <a:off x="278999" y="3111447"/>
              <a:ext cx="6300000"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常に行っている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気づいたときに</a:t>
              </a:r>
              <a:r>
                <a:rPr kumimoji="1" lang="ja-JP" altLang="en-US" sz="1050" dirty="0">
                  <a:latin typeface="メイリオ" panose="020B0604030504040204" pitchFamily="50" charset="-128"/>
                  <a:ea typeface="メイリオ" panose="020B0604030504040204" pitchFamily="50" charset="-128"/>
                </a:rPr>
                <a:t>行</a:t>
              </a:r>
              <a:r>
                <a:rPr kumimoji="1" lang="ja-JP" altLang="en-US" sz="1050" dirty="0" smtClean="0">
                  <a:latin typeface="メイリオ" panose="020B0604030504040204" pitchFamily="50" charset="-128"/>
                  <a:ea typeface="メイリオ" panose="020B0604030504040204" pitchFamily="50" charset="-128"/>
                </a:rPr>
                <a:t>ってい</a:t>
              </a:r>
              <a:r>
                <a:rPr kumimoji="1" lang="ja-JP" altLang="en-US" sz="1050" dirty="0">
                  <a:latin typeface="メイリオ" panose="020B0604030504040204" pitchFamily="50" charset="-128"/>
                  <a:ea typeface="メイリオ" panose="020B0604030504040204" pitchFamily="50" charset="-128"/>
                </a:rPr>
                <a:t>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行っていないが、行いたいと思っている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行っておらず、行いたいとも思わない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当てはまらない（自動車運転免許を持っていない／普段運転しないなど）➡アンケート終了です。</a:t>
              </a:r>
            </a:p>
          </p:txBody>
        </p:sp>
      </p:grpSp>
      <p:grpSp>
        <p:nvGrpSpPr>
          <p:cNvPr id="8" name="グループ化 7"/>
          <p:cNvGrpSpPr/>
          <p:nvPr/>
        </p:nvGrpSpPr>
        <p:grpSpPr>
          <a:xfrm>
            <a:off x="278999" y="7174415"/>
            <a:ext cx="6300001" cy="509628"/>
            <a:chOff x="278999" y="7174415"/>
            <a:chExt cx="6300001" cy="509628"/>
          </a:xfrm>
        </p:grpSpPr>
        <p:sp>
          <p:nvSpPr>
            <p:cNvPr id="10" name="角丸四角形 9"/>
            <p:cNvSpPr/>
            <p:nvPr/>
          </p:nvSpPr>
          <p:spPr bwMode="gray">
            <a:xfrm>
              <a:off x="279000" y="7174415"/>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５．</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457452"/>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grpSp>
        <p:nvGrpSpPr>
          <p:cNvPr id="37" name="グループ化 36"/>
          <p:cNvGrpSpPr/>
          <p:nvPr/>
        </p:nvGrpSpPr>
        <p:grpSpPr>
          <a:xfrm>
            <a:off x="279000" y="5496511"/>
            <a:ext cx="6308338" cy="1549020"/>
            <a:chOff x="279000" y="5448299"/>
            <a:chExt cx="6308338" cy="1549020"/>
          </a:xfrm>
        </p:grpSpPr>
        <p:sp>
          <p:nvSpPr>
            <p:cNvPr id="71" name="テキスト ボックス 70"/>
            <p:cNvSpPr txBox="1"/>
            <p:nvPr/>
          </p:nvSpPr>
          <p:spPr>
            <a:xfrm>
              <a:off x="287338" y="5989319"/>
              <a:ext cx="6300000" cy="100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CO2</a:t>
              </a:r>
              <a:r>
                <a:rPr kumimoji="1" lang="ja-JP" altLang="en-US" sz="1050" dirty="0">
                  <a:latin typeface="メイリオ" panose="020B0604030504040204" pitchFamily="50" charset="-128"/>
                  <a:ea typeface="メイリオ" panose="020B0604030504040204" pitchFamily="50" charset="-128"/>
                </a:rPr>
                <a:t>の削減に貢献</a:t>
              </a:r>
              <a:r>
                <a:rPr kumimoji="1" lang="ja-JP" altLang="en-US" sz="1050" dirty="0" smtClean="0">
                  <a:latin typeface="メイリオ" panose="020B0604030504040204" pitchFamily="50" charset="-128"/>
                  <a:ea typeface="メイリオ" panose="020B0604030504040204" pitchFamily="50" charset="-128"/>
                </a:rPr>
                <a:t>するため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a:t>
              </a:r>
              <a:r>
                <a:rPr kumimoji="1" lang="ja-JP" altLang="en-US" sz="1050" dirty="0" smtClean="0">
                  <a:latin typeface="メイリオ" panose="020B0604030504040204" pitchFamily="50" charset="-128"/>
                  <a:ea typeface="メイリオ" panose="020B0604030504040204" pitchFamily="50" charset="-128"/>
                </a:rPr>
                <a:t>の</a:t>
              </a:r>
              <a:r>
                <a:rPr kumimoji="1" lang="ja-JP" altLang="en-US" sz="1050" dirty="0">
                  <a:latin typeface="メイリオ" panose="020B0604030504040204" pitchFamily="50" charset="-128"/>
                  <a:ea typeface="メイリオ" panose="020B0604030504040204" pitchFamily="50" charset="-128"/>
                </a:rPr>
                <a:t>運転</a:t>
              </a:r>
              <a:r>
                <a:rPr kumimoji="1" lang="ja-JP" altLang="en-US" sz="1050" dirty="0" smtClean="0">
                  <a:latin typeface="メイリオ" panose="020B0604030504040204" pitchFamily="50" charset="-128"/>
                  <a:ea typeface="メイリオ" panose="020B0604030504040204" pitchFamily="50" charset="-128"/>
                </a:rPr>
                <a:t>よりもガソリン代などの燃料代が安くなると思ったため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a:t>
              </a:r>
              <a:r>
                <a:rPr kumimoji="1" lang="ja-JP" altLang="en-US" sz="1050" dirty="0" smtClean="0">
                  <a:latin typeface="メイリオ" panose="020B0604030504040204" pitchFamily="50" charset="-128"/>
                  <a:ea typeface="メイリオ" panose="020B0604030504040204" pitchFamily="50" charset="-128"/>
                </a:rPr>
                <a:t>の運転よりも安全運転になると思ったため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みんな</a:t>
              </a:r>
              <a:r>
                <a:rPr kumimoji="1" lang="ja-JP" altLang="en-US" sz="1050" dirty="0">
                  <a:latin typeface="メイリオ" panose="020B0604030504040204" pitchFamily="50" charset="-128"/>
                  <a:ea typeface="メイリオ" panose="020B0604030504040204" pitchFamily="50" charset="-128"/>
                </a:rPr>
                <a:t>（周りの人）</a:t>
              </a:r>
              <a:r>
                <a:rPr kumimoji="1" lang="ja-JP" altLang="en-US" sz="1050" dirty="0" smtClean="0">
                  <a:latin typeface="メイリオ" panose="020B0604030504040204" pitchFamily="50" charset="-128"/>
                  <a:ea typeface="メイリオ" panose="020B0604030504040204" pitchFamily="50" charset="-128"/>
                </a:rPr>
                <a:t>がエコドライブを行っているため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その他</a:t>
              </a:r>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具体的に　</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特</a:t>
              </a:r>
              <a:r>
                <a:rPr kumimoji="1" lang="ja-JP" altLang="en-US" sz="1050" dirty="0">
                  <a:latin typeface="メイリオ" panose="020B0604030504040204" pitchFamily="50" charset="-128"/>
                  <a:ea typeface="メイリオ" panose="020B0604030504040204" pitchFamily="50" charset="-128"/>
                </a:rPr>
                <a:t>に理由は</a:t>
              </a:r>
              <a:r>
                <a:rPr kumimoji="1" lang="ja-JP" altLang="en-US" sz="1050" dirty="0" smtClean="0">
                  <a:latin typeface="メイリオ" panose="020B0604030504040204" pitchFamily="50" charset="-128"/>
                  <a:ea typeface="メイリオ" panose="020B0604030504040204" pitchFamily="50" charset="-128"/>
                </a:rPr>
                <a:t>ない・なん</a:t>
              </a:r>
              <a:r>
                <a:rPr kumimoji="1" lang="ja-JP" altLang="en-US" sz="1050" dirty="0">
                  <a:latin typeface="メイリオ" panose="020B0604030504040204" pitchFamily="50" charset="-128"/>
                  <a:ea typeface="メイリオ" panose="020B0604030504040204" pitchFamily="50" charset="-128"/>
                </a:rPr>
                <a:t>と</a:t>
              </a:r>
              <a:r>
                <a:rPr kumimoji="1" lang="ja-JP" altLang="en-US" sz="1050" dirty="0" smtClean="0">
                  <a:latin typeface="メイリオ" panose="020B0604030504040204" pitchFamily="50" charset="-128"/>
                  <a:ea typeface="メイリオ" panose="020B0604030504040204" pitchFamily="50" charset="-128"/>
                </a:rPr>
                <a:t>なく</a:t>
              </a:r>
              <a:endParaRPr kumimoji="1" lang="en-US" altLang="ja-JP" sz="1050" dirty="0" smtClean="0">
                <a:latin typeface="メイリオ" panose="020B0604030504040204" pitchFamily="50" charset="-128"/>
                <a:ea typeface="メイリオ" panose="020B0604030504040204" pitchFamily="50" charset="-128"/>
              </a:endParaRPr>
            </a:p>
          </p:txBody>
        </p:sp>
        <p:grpSp>
          <p:nvGrpSpPr>
            <p:cNvPr id="15" name="グループ化 14"/>
            <p:cNvGrpSpPr/>
            <p:nvPr/>
          </p:nvGrpSpPr>
          <p:grpSpPr>
            <a:xfrm>
              <a:off x="279000" y="5448299"/>
              <a:ext cx="6300000" cy="525103"/>
              <a:chOff x="279000" y="5448299"/>
              <a:chExt cx="6300000" cy="525103"/>
            </a:xfrm>
          </p:grpSpPr>
          <p:sp>
            <p:nvSpPr>
              <p:cNvPr id="9" name="角丸四角形 8"/>
              <p:cNvSpPr/>
              <p:nvPr/>
            </p:nvSpPr>
            <p:spPr bwMode="gray">
              <a:xfrm>
                <a:off x="279000" y="5448299"/>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279000" y="5731336"/>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な</a:t>
                </a:r>
                <a:r>
                  <a:rPr kumimoji="1" lang="ja-JP" altLang="en-US" sz="1200" dirty="0">
                    <a:latin typeface="メイリオ" panose="020B0604030504040204" pitchFamily="50" charset="-128"/>
                    <a:ea typeface="メイリオ" panose="020B0604030504040204" pitchFamily="50" charset="-128"/>
                  </a:rPr>
                  <a:t>ぜ</a:t>
                </a:r>
                <a:r>
                  <a:rPr kumimoji="1" lang="ja-JP" altLang="en-US" sz="1200" dirty="0" smtClean="0">
                    <a:latin typeface="メイリオ" panose="020B0604030504040204" pitchFamily="50" charset="-128"/>
                    <a:ea typeface="メイリオ" panose="020B0604030504040204" pitchFamily="50" charset="-128"/>
                  </a:rPr>
                  <a:t>、エコドライブを実施していますか</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実施したいと思いましたか（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a:t>
                </a:r>
              </a:p>
            </p:txBody>
          </p:sp>
        </p:grpSp>
      </p:grpSp>
      <p:pic>
        <p:nvPicPr>
          <p:cNvPr id="61" name="図 60"/>
          <p:cNvPicPr>
            <a:picLocks noChangeAspect="1"/>
          </p:cNvPicPr>
          <p:nvPr/>
        </p:nvPicPr>
        <p:blipFill>
          <a:blip r:embed="rId8"/>
          <a:stretch>
            <a:fillRect/>
          </a:stretch>
        </p:blipFill>
        <p:spPr>
          <a:xfrm>
            <a:off x="279000" y="344666"/>
            <a:ext cx="2082960" cy="498262"/>
          </a:xfrm>
          <a:prstGeom prst="rect">
            <a:avLst/>
          </a:prstGeom>
        </p:spPr>
      </p:pic>
      <p:grpSp>
        <p:nvGrpSpPr>
          <p:cNvPr id="43" name="グループ化 42"/>
          <p:cNvGrpSpPr/>
          <p:nvPr/>
        </p:nvGrpSpPr>
        <p:grpSpPr>
          <a:xfrm>
            <a:off x="278999" y="3998607"/>
            <a:ext cx="6300001" cy="1369020"/>
            <a:chOff x="278999" y="3913408"/>
            <a:chExt cx="6300001" cy="1369020"/>
          </a:xfrm>
        </p:grpSpPr>
        <p:grpSp>
          <p:nvGrpSpPr>
            <p:cNvPr id="30" name="グループ化 29"/>
            <p:cNvGrpSpPr/>
            <p:nvPr/>
          </p:nvGrpSpPr>
          <p:grpSpPr>
            <a:xfrm>
              <a:off x="279000" y="3913408"/>
              <a:ext cx="6300000" cy="509628"/>
              <a:chOff x="279000" y="3913408"/>
              <a:chExt cx="6300000" cy="509628"/>
            </a:xfrm>
          </p:grpSpPr>
          <p:sp>
            <p:nvSpPr>
              <p:cNvPr id="57" name="角丸四角形 56"/>
              <p:cNvSpPr/>
              <p:nvPr/>
            </p:nvSpPr>
            <p:spPr bwMode="gray">
              <a:xfrm>
                <a:off x="279000" y="3913408"/>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a:t>
                </a:r>
                <a:r>
                  <a:rPr kumimoji="1" lang="ja-JP" altLang="en-US" sz="1400" b="1" dirty="0">
                    <a:solidFill>
                      <a:schemeClr val="bg1"/>
                    </a:solidFill>
                    <a:latin typeface="メイリオ" panose="020B0604030504040204" pitchFamily="50" charset="-128"/>
                    <a:ea typeface="メイリオ" panose="020B0604030504040204" pitchFamily="50" charset="-128"/>
                  </a:rPr>
                  <a:t>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のエコドライブ実施意向につ</a:t>
                </a:r>
                <a:r>
                  <a:rPr kumimoji="1" lang="ja-JP" altLang="en-US" sz="1400" b="1" dirty="0">
                    <a:solidFill>
                      <a:schemeClr val="bg1"/>
                    </a:solidFill>
                    <a:latin typeface="メイリオ" panose="020B0604030504040204" pitchFamily="50" charset="-128"/>
                    <a:ea typeface="メイリオ" panose="020B0604030504040204" pitchFamily="50" charset="-128"/>
                  </a:rPr>
                  <a:t>いて</a:t>
                </a:r>
              </a:p>
            </p:txBody>
          </p:sp>
          <p:sp>
            <p:nvSpPr>
              <p:cNvPr id="66" name="テキスト ボックス 65"/>
              <p:cNvSpPr txBox="1"/>
              <p:nvPr/>
            </p:nvSpPr>
            <p:spPr>
              <a:xfrm>
                <a:off x="279000" y="4196445"/>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イベントに参加されて</a:t>
                </a:r>
                <a:r>
                  <a:rPr kumimoji="1" lang="ja-JP" altLang="en-US" sz="1200" dirty="0" smtClean="0">
                    <a:latin typeface="メイリオ" panose="020B0604030504040204" pitchFamily="50" charset="-128"/>
                    <a:ea typeface="メイリオ" panose="020B0604030504040204" pitchFamily="50" charset="-128"/>
                  </a:rPr>
                  <a:t>、エコドライブを実施したいと思いましたか（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68" name="テキスト ボックス 67"/>
            <p:cNvSpPr txBox="1"/>
            <p:nvPr/>
          </p:nvSpPr>
          <p:spPr>
            <a:xfrm>
              <a:off x="278999" y="4454428"/>
              <a:ext cx="6300000" cy="82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現在も常に行っており、今後も行いたい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これまで行う頻度は少なかったが、今後は常に行いたい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行いたいとは思わない　➡</a:t>
              </a:r>
              <a:r>
                <a:rPr kumimoji="1" lang="en-US" altLang="ja-JP" sz="1050" dirty="0" smtClean="0">
                  <a:latin typeface="メイリオ" panose="020B0604030504040204" pitchFamily="50" charset="-128"/>
                  <a:ea typeface="メイリオ" panose="020B0604030504040204" pitchFamily="50" charset="-128"/>
                </a:rPr>
                <a:t>Q5</a:t>
              </a:r>
              <a:r>
                <a:rPr kumimoji="1" lang="ja-JP" altLang="en-US" sz="1050" dirty="0" smtClean="0">
                  <a:latin typeface="メイリオ" panose="020B0604030504040204" pitchFamily="50" charset="-128"/>
                  <a:ea typeface="メイリオ" panose="020B0604030504040204" pitchFamily="50" charset="-128"/>
                </a:rPr>
                <a:t>へ</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Q5</a:t>
              </a:r>
              <a:r>
                <a:rPr kumimoji="1" lang="ja-JP" altLang="en-US" sz="1050" dirty="0">
                  <a:latin typeface="メイリオ" panose="020B0604030504040204" pitchFamily="50" charset="-128"/>
                  <a:ea typeface="メイリオ" panose="020B0604030504040204" pitchFamily="50" charset="-128"/>
                </a:rPr>
                <a:t>へ</a:t>
              </a:r>
              <a:endParaRPr kumimoji="1" lang="ja-JP" altLang="en-US" sz="1050" dirty="0" smtClean="0">
                <a:latin typeface="メイリオ" panose="020B0604030504040204" pitchFamily="50" charset="-128"/>
                <a:ea typeface="メイリオ" panose="020B0604030504040204" pitchFamily="50" charset="-128"/>
              </a:endParaRPr>
            </a:p>
          </p:txBody>
        </p:sp>
      </p:grpSp>
      <p:grpSp>
        <p:nvGrpSpPr>
          <p:cNvPr id="76" name="グループ化 75"/>
          <p:cNvGrpSpPr/>
          <p:nvPr/>
        </p:nvGrpSpPr>
        <p:grpSpPr>
          <a:xfrm>
            <a:off x="278999" y="7788853"/>
            <a:ext cx="6300001" cy="503841"/>
            <a:chOff x="278999" y="7885586"/>
            <a:chExt cx="6300001" cy="503841"/>
          </a:xfrm>
        </p:grpSpPr>
        <p:sp>
          <p:nvSpPr>
            <p:cNvPr id="80" name="テキスト ボックス 79"/>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86" name="直線コネクタ 85"/>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41" name="カギ線コネクタ 40"/>
          <p:cNvCxnSpPr/>
          <p:nvPr/>
        </p:nvCxnSpPr>
        <p:spPr>
          <a:xfrm>
            <a:off x="223191" y="5185759"/>
            <a:ext cx="76877" cy="2113121"/>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p:cNvSpPr/>
          <p:nvPr/>
        </p:nvSpPr>
        <p:spPr>
          <a:xfrm flipH="1">
            <a:off x="223191" y="5034240"/>
            <a:ext cx="93245" cy="311870"/>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924041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7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blank.potx" id="{0EC7C028-D4BC-4778-A7EB-DAB1F8477FC1}" vid="{AEFB859D-092C-4CED-99CE-4E4A8F4DAB0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261</Words>
  <Application>Microsoft Office PowerPoint</Application>
  <PresentationFormat>A4 210 x 297 mm</PresentationFormat>
  <Paragraphs>41</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Ｐゴシック</vt:lpstr>
      <vt:lpstr>メイリオ</vt:lpstr>
      <vt:lpstr>Arial</vt:lpstr>
      <vt:lpstr>Verdana</vt:lpstr>
      <vt:lpstr>Wingdings</vt:lpstr>
      <vt:lpstr>Wingdings 2</vt:lpstr>
      <vt:lpstr>DT Proposal Template_J_201701</vt:lpstr>
      <vt:lpstr>think-cell Slide</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2019-03-25T09:32:22Z</dcterms:created>
  <dcterms:modified xsi:type="dcterms:W3CDTF">2019-06-20T06:43:34Z</dcterms:modified>
  <cp:contentStatus/>
</cp:coreProperties>
</file>