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08" r:id="rId1"/>
  </p:sldMasterIdLst>
  <p:notesMasterIdLst>
    <p:notesMasterId r:id="rId5"/>
  </p:notesMasterIdLst>
  <p:sldIdLst>
    <p:sldId id="284" r:id="rId2"/>
    <p:sldId id="283" r:id="rId3"/>
    <p:sldId id="285" r:id="rId4"/>
  </p:sldIdLst>
  <p:sldSz cx="6858000" cy="9906000" type="A4"/>
  <p:notesSz cx="6807200" cy="9939338"/>
  <p:custDataLst>
    <p:tags r:id="rId6"/>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2" pos="2160" userDrawn="1">
          <p15:clr>
            <a:srgbClr val="A4A3A4"/>
          </p15:clr>
        </p15:guide>
        <p15:guide id="3" orient="horz" pos="309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AC1D"/>
    <a:srgbClr val="1C94D3"/>
    <a:srgbClr val="7DC1E4"/>
    <a:srgbClr val="25D85C"/>
    <a:srgbClr val="019FDE"/>
    <a:srgbClr val="7FC4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5" autoAdjust="0"/>
    <p:restoredTop sz="94660"/>
  </p:normalViewPr>
  <p:slideViewPr>
    <p:cSldViewPr snapToGrid="0" showGuides="1">
      <p:cViewPr varScale="1">
        <p:scale>
          <a:sx n="49" d="100"/>
          <a:sy n="49" d="100"/>
        </p:scale>
        <p:origin x="2268" y="42"/>
      </p:cViewPr>
      <p:guideLst>
        <p:guide pos="2160"/>
        <p:guide orient="horz" pos="3097"/>
      </p:guideLst>
    </p:cSldViewPr>
  </p:slideViewPr>
  <p:notesTextViewPr>
    <p:cViewPr>
      <p:scale>
        <a:sx n="1" d="1"/>
        <a:sy n="1" d="1"/>
      </p:scale>
      <p:origin x="0" y="0"/>
    </p:cViewPr>
  </p:notesTextViewPr>
  <p:sorterViewPr>
    <p:cViewPr>
      <p:scale>
        <a:sx n="100" d="100"/>
        <a:sy n="100" d="100"/>
      </p:scale>
      <p:origin x="0" y="-4764"/>
    </p:cViewPr>
  </p:sorterViewPr>
  <p:notesViewPr>
    <p:cSldViewPr snapToGrid="0"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50375" cy="498966"/>
          </a:xfrm>
          <a:prstGeom prst="rect">
            <a:avLst/>
          </a:prstGeom>
        </p:spPr>
        <p:txBody>
          <a:bodyPr vert="horz" lIns="92226" tIns="46113" rIns="92226" bIns="461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26" tIns="46113" rIns="92226" bIns="46113" rtlCol="0"/>
          <a:lstStyle>
            <a:lvl1pPr algn="r">
              <a:defRPr sz="1200"/>
            </a:lvl1pPr>
          </a:lstStyle>
          <a:p>
            <a:fld id="{AAE2C4BB-DD5D-4EF0-8811-528209874544}" type="datetimeFigureOut">
              <a:rPr kumimoji="1" lang="ja-JP" altLang="en-US" smtClean="0"/>
              <a:t>2019/6/20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2800"/>
          </a:xfrm>
          <a:prstGeom prst="rect">
            <a:avLst/>
          </a:prstGeom>
          <a:noFill/>
          <a:ln w="12700">
            <a:solidFill>
              <a:prstClr val="black"/>
            </a:solidFill>
          </a:ln>
        </p:spPr>
        <p:txBody>
          <a:bodyPr vert="horz" lIns="92226" tIns="46113" rIns="92226" bIns="46113" rtlCol="0" anchor="ctr"/>
          <a:lstStyle/>
          <a:p>
            <a:endParaRPr lang="ja-JP" altLang="en-US" dirty="0"/>
          </a:p>
        </p:txBody>
      </p:sp>
      <p:sp>
        <p:nvSpPr>
          <p:cNvPr id="5" name="ノート プレースホルダー 4"/>
          <p:cNvSpPr>
            <a:spLocks noGrp="1"/>
          </p:cNvSpPr>
          <p:nvPr>
            <p:ph type="body" sz="quarter" idx="3"/>
          </p:nvPr>
        </p:nvSpPr>
        <p:spPr>
          <a:xfrm>
            <a:off x="680240" y="4783358"/>
            <a:ext cx="5446723" cy="3913364"/>
          </a:xfrm>
          <a:prstGeom prst="rect">
            <a:avLst/>
          </a:prstGeom>
        </p:spPr>
        <p:txBody>
          <a:bodyPr vert="horz" lIns="92226" tIns="46113" rIns="92226" bIns="46113" rtlCol="0"/>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ー 5"/>
          <p:cNvSpPr>
            <a:spLocks noGrp="1"/>
          </p:cNvSpPr>
          <p:nvPr>
            <p:ph type="ftr" sz="quarter" idx="4"/>
          </p:nvPr>
        </p:nvSpPr>
        <p:spPr>
          <a:xfrm>
            <a:off x="2" y="9440373"/>
            <a:ext cx="2950375" cy="498966"/>
          </a:xfrm>
          <a:prstGeom prst="rect">
            <a:avLst/>
          </a:prstGeom>
        </p:spPr>
        <p:txBody>
          <a:bodyPr vert="horz" lIns="92226" tIns="46113" rIns="92226" bIns="461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3"/>
            <a:ext cx="2950374" cy="498966"/>
          </a:xfrm>
          <a:prstGeom prst="rect">
            <a:avLst/>
          </a:prstGeom>
        </p:spPr>
        <p:txBody>
          <a:bodyPr vert="horz" lIns="92226" tIns="46113" rIns="92226" bIns="46113" rtlCol="0" anchor="b"/>
          <a:lstStyle>
            <a:lvl1pPr algn="r">
              <a:defRPr sz="1200"/>
            </a:lvl1pPr>
          </a:lstStyle>
          <a:p>
            <a:fld id="{24DE13BB-FCB6-4491-A87D-1E9BA7500F8E}" type="slidenum">
              <a:rPr kumimoji="1" lang="ja-JP" altLang="en-US" smtClean="0"/>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Arial" panose="020B0604020202020204" pitchFamily="34" charset="0"/>
        <a:ea typeface="+mn-ea"/>
        <a:cs typeface="+mn-cs"/>
      </a:defRPr>
    </a:lvl1pPr>
    <a:lvl2pPr marL="457200" algn="l" defTabSz="914400" rtl="0" eaLnBrk="1" latinLnBrk="0" hangingPunct="1">
      <a:defRPr kumimoji="1" sz="1200" kern="1200">
        <a:solidFill>
          <a:schemeClr val="tx1"/>
        </a:solidFill>
        <a:latin typeface="Arial" panose="020B0604020202020204" pitchFamily="34" charset="0"/>
        <a:ea typeface="+mn-ea"/>
        <a:cs typeface="+mn-cs"/>
      </a:defRPr>
    </a:lvl2pPr>
    <a:lvl3pPr marL="914400" algn="l" defTabSz="914400" rtl="0" eaLnBrk="1" latinLnBrk="0" hangingPunct="1">
      <a:defRPr kumimoji="1" sz="1200" kern="1200">
        <a:solidFill>
          <a:schemeClr val="tx1"/>
        </a:solidFill>
        <a:latin typeface="Arial" panose="020B0604020202020204" pitchFamily="34" charset="0"/>
        <a:ea typeface="+mn-ea"/>
        <a:cs typeface="+mn-cs"/>
      </a:defRPr>
    </a:lvl3pPr>
    <a:lvl4pPr marL="1371600" algn="l" defTabSz="914400" rtl="0" eaLnBrk="1" latinLnBrk="0" hangingPunct="1">
      <a:defRPr kumimoji="1" sz="1200" kern="1200">
        <a:solidFill>
          <a:schemeClr val="tx1"/>
        </a:solidFill>
        <a:latin typeface="Arial" panose="020B0604020202020204" pitchFamily="34" charset="0"/>
        <a:ea typeface="+mn-ea"/>
        <a:cs typeface="+mn-cs"/>
      </a:defRPr>
    </a:lvl4pPr>
    <a:lvl5pPr marL="1828800" algn="l" defTabSz="914400" rtl="0" eaLnBrk="1" latinLnBrk="0" hangingPunct="1">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基本版） コンテンツ全面_レベル_Proposal">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ext uri="{D42A27DB-BD31-4B8C-83A1-F6EECF244321}">
                <p14:modId xmlns:p14="http://schemas.microsoft.com/office/powerpoint/2010/main" val="370682119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589" name="think-cell Slide" r:id="rId4" imgW="563" imgH="564" progId="TCLayout.ActiveDocument.1">
                  <p:embed/>
                </p:oleObj>
              </mc:Choice>
              <mc:Fallback>
                <p:oleObj name="think-cell Slide" r:id="rId4" imgW="563" imgH="564"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Tree>
    <p:extLst>
      <p:ext uri="{BB962C8B-B14F-4D97-AF65-F5344CB8AC3E}">
        <p14:creationId xmlns:p14="http://schemas.microsoft.com/office/powerpoint/2010/main" val="1383826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vmlDrawing" Target="../drawings/vmlDrawing1.vm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4"/>
            </p:custDataLst>
            <p:extLst>
              <p:ext uri="{D42A27DB-BD31-4B8C-83A1-F6EECF244321}">
                <p14:modId xmlns:p14="http://schemas.microsoft.com/office/powerpoint/2010/main" val="2049642230"/>
              </p:ext>
            </p:extLst>
          </p:nvPr>
        </p:nvGraphicFramePr>
        <p:xfrm>
          <a:off x="1100" y="2295"/>
          <a:ext cx="1099" cy="2292"/>
        </p:xfrm>
        <a:graphic>
          <a:graphicData uri="http://schemas.openxmlformats.org/presentationml/2006/ole">
            <mc:AlternateContent xmlns:mc="http://schemas.openxmlformats.org/markup-compatibility/2006">
              <mc:Choice xmlns:v="urn:schemas-microsoft-com:vml" Requires="v">
                <p:oleObj spid="_x0000_s2190" name="think-cell Slide" r:id="rId5" imgW="444" imgH="443" progId="TCLayout.ActiveDocument.1">
                  <p:embed/>
                </p:oleObj>
              </mc:Choice>
              <mc:Fallback>
                <p:oleObj name="think-cell Slide" r:id="rId5" imgW="444" imgH="443" progId="TCLayout.ActiveDocument.1">
                  <p:embed/>
                  <p:pic>
                    <p:nvPicPr>
                      <p:cNvPr id="0" name=""/>
                      <p:cNvPicPr/>
                      <p:nvPr/>
                    </p:nvPicPr>
                    <p:blipFill>
                      <a:blip r:embed="rId6"/>
                      <a:stretch>
                        <a:fillRect/>
                      </a:stretch>
                    </p:blipFill>
                    <p:spPr>
                      <a:xfrm>
                        <a:off x="1100" y="2295"/>
                        <a:ext cx="1099" cy="2292"/>
                      </a:xfrm>
                      <a:prstGeom prst="rect">
                        <a:avLst/>
                      </a:prstGeom>
                    </p:spPr>
                  </p:pic>
                </p:oleObj>
              </mc:Fallback>
            </mc:AlternateContent>
          </a:graphicData>
        </a:graphic>
      </p:graphicFrame>
      <p:sp>
        <p:nvSpPr>
          <p:cNvPr id="2" name="Title Placeholder 1"/>
          <p:cNvSpPr>
            <a:spLocks noGrp="1"/>
          </p:cNvSpPr>
          <p:nvPr>
            <p:ph type="title"/>
          </p:nvPr>
        </p:nvSpPr>
        <p:spPr bwMode="gray">
          <a:xfrm>
            <a:off x="288693" y="197600"/>
            <a:ext cx="6280615" cy="941200"/>
          </a:xfrm>
          <a:prstGeom prst="rect">
            <a:avLst/>
          </a:prstGeom>
        </p:spPr>
        <p:txBody>
          <a:bodyPr vert="horz" lIns="0" tIns="0" rIns="0" bIns="0" rtlCol="0" anchor="b" anchorCtr="0">
            <a:noAutofit/>
          </a:bodyPr>
          <a:lstStyle/>
          <a:p>
            <a:r>
              <a:rPr lang="ja-JP" altLang="en-US" noProof="0" dirty="0" smtClean="0"/>
              <a:t>キーメッセージを入力（本スライドで一番伝えたいこと＜名詞止め・体言止め不可＞）</a:t>
            </a:r>
            <a:endParaRPr lang="en-US" noProof="0" dirty="0"/>
          </a:p>
        </p:txBody>
      </p:sp>
      <p:sp>
        <p:nvSpPr>
          <p:cNvPr id="3" name="テキスト プレースホルダー 2"/>
          <p:cNvSpPr>
            <a:spLocks noGrp="1"/>
          </p:cNvSpPr>
          <p:nvPr>
            <p:ph type="body" idx="1"/>
          </p:nvPr>
        </p:nvSpPr>
        <p:spPr bwMode="gray">
          <a:xfrm>
            <a:off x="288692" y="2132000"/>
            <a:ext cx="3015692" cy="6968000"/>
          </a:xfrm>
          <a:prstGeom prst="rect">
            <a:avLst/>
          </a:prstGeom>
        </p:spPr>
        <p:txBody>
          <a:bodyPr vert="horz" lIns="72000" tIns="0" rIns="0" bIns="0" rtlCol="0">
            <a:no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1 </a:t>
            </a:r>
            <a:r>
              <a:rPr kumimoji="1" lang="ja-JP" altLang="en-US" dirty="0" smtClean="0"/>
              <a:t>レベル</a:t>
            </a:r>
          </a:p>
          <a:p>
            <a:pPr lvl="2"/>
            <a:r>
              <a:rPr kumimoji="1" lang="ja-JP" altLang="en-US" dirty="0" smtClean="0"/>
              <a:t>第 </a:t>
            </a:r>
            <a:r>
              <a:rPr kumimoji="1" lang="en-US" altLang="ja-JP" dirty="0" smtClean="0"/>
              <a:t>2 </a:t>
            </a:r>
            <a:r>
              <a:rPr kumimoji="1" lang="ja-JP" altLang="en-US" dirty="0" smtClean="0"/>
              <a:t>レベル</a:t>
            </a:r>
          </a:p>
          <a:p>
            <a:pPr lvl="3"/>
            <a:r>
              <a:rPr kumimoji="1" lang="ja-JP" altLang="en-US" dirty="0" smtClean="0"/>
              <a:t>第 </a:t>
            </a:r>
            <a:r>
              <a:rPr kumimoji="1" lang="en-US" altLang="ja-JP" dirty="0" smtClean="0"/>
              <a:t>3 </a:t>
            </a:r>
            <a:r>
              <a:rPr kumimoji="1" lang="ja-JP" altLang="en-US" dirty="0" smtClean="0"/>
              <a:t>レベル</a:t>
            </a:r>
          </a:p>
        </p:txBody>
      </p:sp>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39" r:id="rId1"/>
  </p:sldLayoutIdLst>
  <mc:AlternateContent xmlns:mc="http://schemas.openxmlformats.org/markup-compatibility/2006" xmlns:p14="http://schemas.microsoft.com/office/powerpoint/2010/main">
    <mc:Choice Requires="p14">
      <p:transition p14:dur="0"/>
    </mc:Choice>
    <mc:Fallback xmlns="">
      <p:transition/>
    </mc:Fallback>
  </mc:AlternateContent>
  <p:hf hdr="0" dt="0"/>
  <p:txStyles>
    <p:titleStyle>
      <a:lvl1pPr algn="l" defTabSz="685767" rtl="0" eaLnBrk="1" latinLnBrk="0" hangingPunct="1">
        <a:spcBef>
          <a:spcPct val="0"/>
        </a:spcBef>
        <a:buNone/>
        <a:defRPr kumimoji="1" sz="1385" b="1" kern="1200" baseline="0">
          <a:solidFill>
            <a:schemeClr val="tx1"/>
          </a:solidFill>
          <a:latin typeface="+mj-lt"/>
          <a:ea typeface="+mj-ea"/>
          <a:cs typeface="+mj-cs"/>
        </a:defRPr>
      </a:lvl1pPr>
    </p:titleStyle>
    <p:bodyStyle>
      <a:lvl1pPr marL="0" marR="0" indent="0" algn="l" defTabSz="685767" rtl="0" eaLnBrk="1" fontAlgn="auto" latinLnBrk="0" hangingPunct="1">
        <a:lnSpc>
          <a:spcPct val="106000"/>
        </a:lnSpc>
        <a:spcBef>
          <a:spcPts val="731"/>
        </a:spcBef>
        <a:spcAft>
          <a:spcPts val="0"/>
        </a:spcAft>
        <a:buClrTx/>
        <a:buSzPct val="100000"/>
        <a:buFont typeface="Arial" panose="020B0604020202020204" pitchFamily="34" charset="0"/>
        <a:buNone/>
        <a:tabLst/>
        <a:defRPr kumimoji="1" sz="831" b="0" kern="1200">
          <a:solidFill>
            <a:schemeClr val="tx1"/>
          </a:solidFill>
          <a:latin typeface="+mn-lt"/>
          <a:ea typeface="+mn-ea"/>
          <a:cs typeface="+mn-cs"/>
        </a:defRPr>
      </a:lvl1pPr>
      <a:lvl2pPr marL="119629" marR="0" indent="-119629" algn="l" defTabSz="685767" rtl="0" eaLnBrk="1" fontAlgn="auto" latinLnBrk="0" hangingPunct="1">
        <a:lnSpc>
          <a:spcPct val="106000"/>
        </a:lnSpc>
        <a:spcBef>
          <a:spcPts val="731"/>
        </a:spcBef>
        <a:spcAft>
          <a:spcPts val="0"/>
        </a:spcAft>
        <a:buClrTx/>
        <a:buSzPct val="100000"/>
        <a:buFont typeface="Wingdings" panose="05000000000000000000" pitchFamily="2" charset="2"/>
        <a:buChar char="n"/>
        <a:tabLst/>
        <a:defRPr kumimoji="1" lang="en-US" sz="831" b="0" kern="1200" dirty="0" smtClean="0">
          <a:solidFill>
            <a:schemeClr val="tx1"/>
          </a:solidFill>
          <a:latin typeface="+mn-lt"/>
          <a:ea typeface="+mn-ea"/>
          <a:cs typeface="+mn-cs"/>
        </a:defRPr>
      </a:lvl2pPr>
      <a:lvl3pPr marL="239259" marR="0" indent="-119629" algn="l" defTabSz="685767" rtl="0" eaLnBrk="1" fontAlgn="auto" latinLnBrk="0" hangingPunct="1">
        <a:lnSpc>
          <a:spcPct val="106000"/>
        </a:lnSpc>
        <a:spcBef>
          <a:spcPts val="332"/>
        </a:spcBef>
        <a:spcAft>
          <a:spcPts val="0"/>
        </a:spcAft>
        <a:buClrTx/>
        <a:buSzPct val="100000"/>
        <a:buFont typeface="Wingdings" panose="05000000000000000000" pitchFamily="2" charset="2"/>
        <a:buChar char="Ø"/>
        <a:tabLst/>
        <a:defRPr kumimoji="1" lang="en-US" sz="831" b="0" kern="1200" dirty="0" smtClean="0">
          <a:solidFill>
            <a:schemeClr val="tx1"/>
          </a:solidFill>
          <a:latin typeface="+mn-lt"/>
          <a:ea typeface="+mn-ea"/>
          <a:cs typeface="+mn-cs"/>
        </a:defRPr>
      </a:lvl3pPr>
      <a:lvl4pPr marL="358888" marR="0" indent="-119629" algn="l" defTabSz="685767" rtl="0" eaLnBrk="1" fontAlgn="auto" latinLnBrk="0" hangingPunct="1">
        <a:lnSpc>
          <a:spcPct val="106000"/>
        </a:lnSpc>
        <a:spcBef>
          <a:spcPts val="166"/>
        </a:spcBef>
        <a:spcAft>
          <a:spcPts val="0"/>
        </a:spcAft>
        <a:buClrTx/>
        <a:buSzPct val="100000"/>
        <a:buFont typeface="Arial" panose="020B0604020202020204" pitchFamily="34" charset="0"/>
        <a:buChar char="•"/>
        <a:tabLst/>
        <a:defRPr kumimoji="1" lang="en-US" sz="831" b="0" kern="1200" baseline="0" dirty="0" smtClean="0">
          <a:solidFill>
            <a:schemeClr val="tx1"/>
          </a:solidFill>
          <a:latin typeface="+mn-lt"/>
          <a:ea typeface="+mn-ea"/>
          <a:cs typeface="+mn-cs"/>
        </a:defRPr>
      </a:lvl4pPr>
      <a:lvl5pPr marL="399581" indent="-132294" algn="l" defTabSz="598856" rtl="0" eaLnBrk="1" latinLnBrk="0" hangingPunct="1">
        <a:spcBef>
          <a:spcPts val="0"/>
        </a:spcBef>
        <a:spcAft>
          <a:spcPts val="750"/>
        </a:spcAft>
        <a:buClrTx/>
        <a:buSzPct val="100000"/>
        <a:buFont typeface="Verdana" panose="020B0604030504040204" pitchFamily="34" charset="0"/>
        <a:buChar char="−"/>
        <a:tabLst/>
        <a:defRPr kumimoji="1" lang="en-US" sz="825" kern="1200" baseline="0" dirty="0" smtClean="0">
          <a:solidFill>
            <a:schemeClr val="tx1"/>
          </a:solidFill>
          <a:latin typeface="+mn-lt"/>
          <a:ea typeface="+mn-ea"/>
          <a:cs typeface="+mn-cs"/>
        </a:defRPr>
      </a:lvl5pPr>
      <a:lvl6pPr marL="399581" indent="-132294" algn="l" defTabSz="685767" rtl="0" eaLnBrk="1" latinLnBrk="0" hangingPunct="1">
        <a:spcBef>
          <a:spcPts val="0"/>
        </a:spcBef>
        <a:spcAft>
          <a:spcPts val="750"/>
        </a:spcAft>
        <a:buFont typeface="Verdana" panose="020B0604030504040204" pitchFamily="34" charset="0"/>
        <a:buChar char="−"/>
        <a:defRPr kumimoji="1" sz="900" kern="1200" baseline="0">
          <a:solidFill>
            <a:schemeClr val="tx1"/>
          </a:solidFill>
          <a:latin typeface="+mn-lt"/>
          <a:ea typeface="+mn-ea"/>
          <a:cs typeface="+mn-cs"/>
        </a:defRPr>
      </a:lvl6pPr>
      <a:lvl7pPr marL="399581" indent="-132294" algn="l" defTabSz="685767" rtl="0" eaLnBrk="1" latinLnBrk="0" hangingPunct="1">
        <a:spcBef>
          <a:spcPts val="0"/>
        </a:spcBef>
        <a:spcAft>
          <a:spcPts val="750"/>
        </a:spcAft>
        <a:buFont typeface="Verdana" panose="020B0604030504040204" pitchFamily="34" charset="0"/>
        <a:buChar char="−"/>
        <a:defRPr kumimoji="1" sz="900" kern="1200">
          <a:solidFill>
            <a:schemeClr val="tx1"/>
          </a:solidFill>
          <a:latin typeface="+mn-lt"/>
          <a:ea typeface="+mn-ea"/>
          <a:cs typeface="+mn-cs"/>
        </a:defRPr>
      </a:lvl7pPr>
      <a:lvl8pPr marL="399581" indent="-132294" algn="l" defTabSz="685767" rtl="0" eaLnBrk="1" latinLnBrk="0" hangingPunct="1">
        <a:spcBef>
          <a:spcPts val="0"/>
        </a:spcBef>
        <a:spcAft>
          <a:spcPts val="750"/>
        </a:spcAft>
        <a:buFont typeface="Verdana" panose="020B0604030504040204" pitchFamily="34" charset="0"/>
        <a:buChar char="−"/>
        <a:defRPr kumimoji="1" sz="900" kern="1200" baseline="0">
          <a:solidFill>
            <a:schemeClr val="tx1"/>
          </a:solidFill>
          <a:latin typeface="+mn-lt"/>
          <a:ea typeface="+mn-ea"/>
          <a:cs typeface="+mn-cs"/>
        </a:defRPr>
      </a:lvl8pPr>
      <a:lvl9pPr marL="399581" indent="-132294" algn="l" defTabSz="685767" rtl="0" eaLnBrk="1" latinLnBrk="0" hangingPunct="1">
        <a:spcBef>
          <a:spcPts val="0"/>
        </a:spcBef>
        <a:spcAft>
          <a:spcPts val="750"/>
        </a:spcAft>
        <a:buFont typeface="Verdana" panose="020B0604030504040204" pitchFamily="34" charset="0"/>
        <a:buChar char="−"/>
        <a:defRPr kumimoji="1" sz="900" kern="1200" baseline="0">
          <a:solidFill>
            <a:schemeClr val="tx1"/>
          </a:solidFill>
          <a:latin typeface="+mn-lt"/>
          <a:ea typeface="+mn-ea"/>
          <a:cs typeface="+mn-cs"/>
        </a:defRPr>
      </a:lvl9pPr>
    </p:bodyStyle>
    <p:otherStyle>
      <a:defPPr>
        <a:defRPr lang="en-US"/>
      </a:defPPr>
      <a:lvl1pPr marL="0" algn="l" defTabSz="685767" rtl="0" eaLnBrk="1" latinLnBrk="0" hangingPunct="1">
        <a:defRPr kumimoji="1" sz="1350" kern="1200">
          <a:solidFill>
            <a:schemeClr val="tx1"/>
          </a:solidFill>
          <a:latin typeface="+mn-lt"/>
          <a:ea typeface="+mn-ea"/>
          <a:cs typeface="+mn-cs"/>
        </a:defRPr>
      </a:lvl1pPr>
      <a:lvl2pPr marL="342884" algn="l" defTabSz="685767" rtl="0" eaLnBrk="1" latinLnBrk="0" hangingPunct="1">
        <a:defRPr kumimoji="1" sz="1350" kern="1200">
          <a:solidFill>
            <a:schemeClr val="tx1"/>
          </a:solidFill>
          <a:latin typeface="+mn-lt"/>
          <a:ea typeface="+mn-ea"/>
          <a:cs typeface="+mn-cs"/>
        </a:defRPr>
      </a:lvl2pPr>
      <a:lvl3pPr marL="685767" algn="l" defTabSz="685767" rtl="0" eaLnBrk="1" latinLnBrk="0" hangingPunct="1">
        <a:defRPr kumimoji="1" sz="1350" kern="1200">
          <a:solidFill>
            <a:schemeClr val="tx1"/>
          </a:solidFill>
          <a:latin typeface="+mn-lt"/>
          <a:ea typeface="+mn-ea"/>
          <a:cs typeface="+mn-cs"/>
        </a:defRPr>
      </a:lvl3pPr>
      <a:lvl4pPr marL="1028651" algn="l" defTabSz="685767" rtl="0" eaLnBrk="1" latinLnBrk="0" hangingPunct="1">
        <a:defRPr kumimoji="1" sz="1350" kern="1200">
          <a:solidFill>
            <a:schemeClr val="tx1"/>
          </a:solidFill>
          <a:latin typeface="+mn-lt"/>
          <a:ea typeface="+mn-ea"/>
          <a:cs typeface="+mn-cs"/>
        </a:defRPr>
      </a:lvl4pPr>
      <a:lvl5pPr marL="1371534" algn="l" defTabSz="685767" rtl="0" eaLnBrk="1" latinLnBrk="0" hangingPunct="1">
        <a:defRPr kumimoji="1" sz="1350" kern="1200">
          <a:solidFill>
            <a:schemeClr val="tx1"/>
          </a:solidFill>
          <a:latin typeface="+mn-lt"/>
          <a:ea typeface="+mn-ea"/>
          <a:cs typeface="+mn-cs"/>
        </a:defRPr>
      </a:lvl5pPr>
      <a:lvl6pPr marL="1714419" algn="l" defTabSz="685767" rtl="0" eaLnBrk="1" latinLnBrk="0" hangingPunct="1">
        <a:defRPr kumimoji="1" sz="1350" kern="1200">
          <a:solidFill>
            <a:schemeClr val="tx1"/>
          </a:solidFill>
          <a:latin typeface="+mn-lt"/>
          <a:ea typeface="+mn-ea"/>
          <a:cs typeface="+mn-cs"/>
        </a:defRPr>
      </a:lvl6pPr>
      <a:lvl7pPr marL="2057302" algn="l" defTabSz="685767" rtl="0" eaLnBrk="1" latinLnBrk="0" hangingPunct="1">
        <a:defRPr kumimoji="1" sz="1350" kern="1200">
          <a:solidFill>
            <a:schemeClr val="tx1"/>
          </a:solidFill>
          <a:latin typeface="+mn-lt"/>
          <a:ea typeface="+mn-ea"/>
          <a:cs typeface="+mn-cs"/>
        </a:defRPr>
      </a:lvl7pPr>
      <a:lvl8pPr marL="2400185" algn="l" defTabSz="685767" rtl="0" eaLnBrk="1" latinLnBrk="0" hangingPunct="1">
        <a:defRPr kumimoji="1" sz="1350" kern="1200">
          <a:solidFill>
            <a:schemeClr val="tx1"/>
          </a:solidFill>
          <a:latin typeface="+mn-lt"/>
          <a:ea typeface="+mn-ea"/>
          <a:cs typeface="+mn-cs"/>
        </a:defRPr>
      </a:lvl8pPr>
      <a:lvl9pPr marL="2743069" algn="l" defTabSz="685767" rtl="0" eaLnBrk="1" latinLnBrk="0" hangingPunct="1">
        <a:defRPr kumimoji="1"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pos="2160" userDrawn="1">
          <p15:clr>
            <a:srgbClr val="A4A3A4"/>
          </p15:clr>
        </p15:guide>
        <p15:guide id="1" orient="horz" pos="139" userDrawn="1">
          <p15:clr>
            <a:srgbClr val="A4A3A4"/>
          </p15:clr>
        </p15:guide>
        <p15:guide id="2" pos="2082" userDrawn="1">
          <p15:clr>
            <a:srgbClr val="A4A3A4"/>
          </p15:clr>
        </p15:guide>
        <p15:guide id="3" pos="2238" userDrawn="1">
          <p15:clr>
            <a:srgbClr val="A4A3A4"/>
          </p15:clr>
        </p15:guide>
        <p15:guide id="4" pos="4139" userDrawn="1">
          <p15:clr>
            <a:srgbClr val="A4A3A4"/>
          </p15:clr>
        </p15:guide>
        <p15:guide id="5" pos="181" userDrawn="1">
          <p15:clr>
            <a:srgbClr val="A4A3A4"/>
          </p15:clr>
        </p15:guide>
        <p15:guide id="6" orient="horz" pos="728" userDrawn="1">
          <p15:clr>
            <a:srgbClr val="A4A3A4"/>
          </p15:clr>
        </p15:guide>
        <p15:guide id="7" orient="horz" pos="924" userDrawn="1">
          <p15:clr>
            <a:srgbClr val="A4A3A4"/>
          </p15:clr>
        </p15:guide>
        <p15:guide id="8" orient="horz" pos="1351" userDrawn="1">
          <p15:clr>
            <a:srgbClr val="A4A3A4"/>
          </p15:clr>
        </p15:guide>
        <p15:guide id="9" orient="horz" pos="5740" userDrawn="1">
          <p15:clr>
            <a:srgbClr val="A4A3A4"/>
          </p15:clr>
        </p15:guide>
        <p15:guide id="10" orient="horz" pos="6003" userDrawn="1">
          <p15:clr>
            <a:srgbClr val="A4A3A4"/>
          </p15:clr>
        </p15:guide>
        <p15:guide id="11" orient="horz" pos="6166" userDrawn="1">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56685" y="48638"/>
            <a:ext cx="1233471" cy="1053061"/>
          </a:xfrm>
          <a:prstGeom prst="rect">
            <a:avLst/>
          </a:prstGeom>
        </p:spPr>
      </p:pic>
      <p:grpSp>
        <p:nvGrpSpPr>
          <p:cNvPr id="35" name="グループ化 34"/>
          <p:cNvGrpSpPr/>
          <p:nvPr/>
        </p:nvGrpSpPr>
        <p:grpSpPr>
          <a:xfrm>
            <a:off x="279000" y="8831721"/>
            <a:ext cx="6300000" cy="956350"/>
            <a:chOff x="279000" y="8831721"/>
            <a:chExt cx="6300000" cy="956350"/>
          </a:xfrm>
        </p:grpSpPr>
        <p:sp>
          <p:nvSpPr>
            <p:cNvPr id="17" name="正方形/長方形 16"/>
            <p:cNvSpPr/>
            <p:nvPr/>
          </p:nvSpPr>
          <p:spPr bwMode="gray">
            <a:xfrm>
              <a:off x="298913" y="8831721"/>
              <a:ext cx="6271750" cy="711361"/>
            </a:xfrm>
            <a:prstGeom prst="rect">
              <a:avLst/>
            </a:prstGeom>
            <a:solidFill>
              <a:schemeClr val="bg1">
                <a:lumMod val="85000"/>
              </a:schemeClr>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tabLst>
                  <a:tab pos="144000" algn="l"/>
                </a:tabLst>
              </a:pPr>
              <a:r>
                <a:rPr kumimoji="1" lang="en-US" altLang="ja-JP" sz="600" dirty="0" smtClean="0">
                  <a:ea typeface="メイリオ" panose="020B0604030504040204" pitchFamily="50" charset="-128"/>
                </a:rPr>
                <a:t>*1: 	</a:t>
              </a:r>
              <a:r>
                <a:rPr kumimoji="1" lang="ja-JP" altLang="en-US" sz="600" dirty="0" smtClean="0">
                  <a:ea typeface="メイリオ" panose="020B0604030504040204" pitchFamily="50" charset="-128"/>
                </a:rPr>
                <a:t>地球</a:t>
              </a:r>
              <a:r>
                <a:rPr kumimoji="1" lang="ja-JP" altLang="en-US" sz="600" dirty="0">
                  <a:ea typeface="メイリオ" panose="020B0604030504040204" pitchFamily="50" charset="-128"/>
                </a:rPr>
                <a:t>温暖化防止にかかる普及啓発活動の改善のため、後日、簡単な</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アンケートを実施する予定です。ご理解・ご協力を</a:t>
              </a:r>
              <a:r>
                <a:rPr kumimoji="1" lang="ja-JP" altLang="en-US" sz="600" dirty="0" smtClean="0">
                  <a:ea typeface="メイリオ" panose="020B0604030504040204" pitchFamily="50" charset="-128"/>
                </a:rPr>
                <a:t>いただけます場合</a:t>
              </a:r>
              <a:r>
                <a:rPr kumimoji="1" lang="ja-JP" altLang="en-US" sz="600" dirty="0">
                  <a:ea typeface="メイリオ" panose="020B0604030504040204" pitchFamily="50" charset="-128"/>
                </a:rPr>
                <a:t>には、アンケートをお送り</a:t>
              </a:r>
              <a:r>
                <a:rPr kumimoji="1" lang="ja-JP" altLang="en-US" sz="600" dirty="0" smtClean="0">
                  <a:ea typeface="メイリオ" panose="020B0604030504040204" pitchFamily="50" charset="-128"/>
                </a:rPr>
                <a:t>する</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メールアドレス</a:t>
              </a:r>
              <a:r>
                <a:rPr kumimoji="1" lang="ja-JP" altLang="en-US" sz="600" dirty="0">
                  <a:ea typeface="メイリオ" panose="020B0604030504040204" pitchFamily="50" charset="-128"/>
                </a:rPr>
                <a:t>を上の欄にご記入ください。本</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アンケートは、環境省事業の一環として</a:t>
              </a:r>
              <a:r>
                <a:rPr kumimoji="1" lang="ja-JP" altLang="en-US" sz="600" dirty="0" smtClean="0">
                  <a:ea typeface="メイリオ" panose="020B0604030504040204" pitchFamily="50" charset="-128"/>
                </a:rPr>
                <a:t>、「地域</a:t>
              </a:r>
              <a:r>
                <a:rPr kumimoji="1" lang="ja-JP" altLang="en-US" sz="600" dirty="0">
                  <a:ea typeface="メイリオ" panose="020B0604030504040204" pitchFamily="50" charset="-128"/>
                </a:rPr>
                <a:t>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サイクル推進事業委託業務」受託者</a:t>
              </a:r>
              <a:r>
                <a:rPr kumimoji="1" lang="ja-JP" altLang="en-US" sz="600" dirty="0" smtClean="0">
                  <a:ea typeface="メイリオ" panose="020B0604030504040204" pitchFamily="50" charset="-128"/>
                </a:rPr>
                <a:t>が</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実施</a:t>
              </a:r>
              <a:r>
                <a:rPr kumimoji="1" lang="ja-JP" altLang="en-US" sz="600" dirty="0">
                  <a:ea typeface="メイリオ" panose="020B0604030504040204" pitchFamily="50" charset="-128"/>
                </a:rPr>
                <a:t>します</a:t>
              </a:r>
              <a:r>
                <a:rPr kumimoji="1" lang="ja-JP" altLang="en-US" sz="600" dirty="0" smtClean="0">
                  <a:ea typeface="メイリオ" panose="020B0604030504040204" pitchFamily="50" charset="-128"/>
                </a:rPr>
                <a:t>。</a:t>
              </a:r>
              <a:endParaRPr kumimoji="1" lang="en-US" altLang="ja-JP" sz="600" dirty="0" smtClean="0">
                <a:ea typeface="メイリオ" panose="020B0604030504040204" pitchFamily="50" charset="-128"/>
              </a:endParaRPr>
            </a:p>
            <a:p>
              <a:pPr>
                <a:spcBef>
                  <a:spcPts val="300"/>
                </a:spcBef>
                <a:buFont typeface="Wingdings 2" pitchFamily="18" charset="2"/>
                <a:buNone/>
                <a:tabLst>
                  <a:tab pos="144000" algn="l"/>
                </a:tabLst>
              </a:pPr>
              <a:r>
                <a:rPr kumimoji="1" lang="ja-JP" altLang="en-US" sz="600" dirty="0" smtClean="0">
                  <a:ea typeface="メイリオ" panose="020B0604030504040204" pitchFamily="50" charset="-128"/>
                </a:rPr>
                <a:t>〇迷惑</a:t>
              </a:r>
              <a:r>
                <a:rPr kumimoji="1" lang="ja-JP" altLang="en-US" sz="600" dirty="0">
                  <a:ea typeface="メイリオ" panose="020B0604030504040204" pitchFamily="50" charset="-128"/>
                </a:rPr>
                <a:t>メール防止機能により、</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アンケートメールが 迷惑メールフォルダやゴミ箱に自動的に振り分けられている可能性があります。一度ご確認頂きますよう</a:t>
              </a:r>
              <a:r>
                <a:rPr kumimoji="1" lang="ja-JP" altLang="en-US" sz="600" dirty="0" smtClean="0">
                  <a:ea typeface="メイリオ" panose="020B0604030504040204" pitchFamily="50" charset="-128"/>
                </a:rPr>
                <a:t>お願いいたします</a:t>
              </a:r>
              <a:r>
                <a:rPr kumimoji="1" lang="ja-JP" altLang="en-US" sz="600" dirty="0">
                  <a:ea typeface="メイリオ" panose="020B0604030504040204" pitchFamily="50" charset="-128"/>
                </a:rPr>
                <a:t>。</a:t>
              </a:r>
            </a:p>
            <a:p>
              <a:pPr indent="75600">
                <a:spcBef>
                  <a:spcPts val="300"/>
                </a:spcBef>
                <a:buFont typeface="Wingdings 2" pitchFamily="18" charset="2"/>
                <a:buNone/>
              </a:pPr>
              <a:r>
                <a:rPr kumimoji="1" lang="ja-JP" altLang="en-US" sz="600" dirty="0" smtClean="0">
                  <a:ea typeface="メイリオ" panose="020B0604030504040204" pitchFamily="50" charset="-128"/>
                </a:rPr>
                <a:t>ご記入</a:t>
              </a:r>
              <a:r>
                <a:rPr kumimoji="1" lang="ja-JP" altLang="en-US" sz="600" dirty="0">
                  <a:ea typeface="メイリオ" panose="020B0604030504040204" pitchFamily="50" charset="-128"/>
                </a:rPr>
                <a:t>いただいたメールアドレス等の個人情報は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「地域における地球温暖化防止活動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サイクル推進事業委託業務」において統計･分析処理され</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個別の内容が公表等されることはありません。また</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個人情報に該当する情報は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当該業務遂行の目的のみのために利用し</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委託元である環境省</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受託者以外の第三者に開示せず</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厳重に管理します。</a:t>
              </a:r>
              <a:endParaRPr kumimoji="1" lang="en-US" altLang="ja-JP" sz="600" dirty="0" smtClean="0">
                <a:ea typeface="メイリオ" panose="020B0604030504040204" pitchFamily="50" charset="-128"/>
              </a:endParaRPr>
            </a:p>
          </p:txBody>
        </p:sp>
        <p:sp>
          <p:nvSpPr>
            <p:cNvPr id="18" name="テキスト ボックス 17"/>
            <p:cNvSpPr txBox="1"/>
            <p:nvPr/>
          </p:nvSpPr>
          <p:spPr>
            <a:xfrm>
              <a:off x="279000" y="9608071"/>
              <a:ext cx="6300000" cy="180000"/>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000" dirty="0">
                  <a:latin typeface="メイリオ" panose="020B0604030504040204" pitchFamily="50" charset="-128"/>
                  <a:ea typeface="メイリオ" panose="020B0604030504040204" pitchFamily="50" charset="-128"/>
                </a:rPr>
                <a:t>環境省</a:t>
              </a:r>
              <a:endParaRPr kumimoji="1" lang="ja-JP" altLang="en-US" sz="1000" dirty="0" smtClean="0">
                <a:latin typeface="メイリオ" panose="020B0604030504040204" pitchFamily="50" charset="-128"/>
                <a:ea typeface="メイリオ" panose="020B0604030504040204" pitchFamily="50" charset="-128"/>
              </a:endParaRPr>
            </a:p>
          </p:txBody>
        </p:sp>
      </p:grpSp>
      <p:sp>
        <p:nvSpPr>
          <p:cNvPr id="19" name="テキスト ボックス 18"/>
          <p:cNvSpPr txBox="1"/>
          <p:nvPr/>
        </p:nvSpPr>
        <p:spPr>
          <a:xfrm>
            <a:off x="279000" y="8573710"/>
            <a:ext cx="6300000" cy="226591"/>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100" dirty="0" smtClean="0">
                <a:latin typeface="メイリオ" panose="020B0604030504040204" pitchFamily="50" charset="-128"/>
                <a:ea typeface="メイリオ" panose="020B0604030504040204" pitchFamily="50" charset="-128"/>
              </a:rPr>
              <a:t>★ご協力ありがとうございました。</a:t>
            </a:r>
          </a:p>
        </p:txBody>
      </p:sp>
      <p:sp>
        <p:nvSpPr>
          <p:cNvPr id="5" name="角丸四角形 4"/>
          <p:cNvSpPr/>
          <p:nvPr/>
        </p:nvSpPr>
        <p:spPr bwMode="gray">
          <a:xfrm>
            <a:off x="279000" y="972782"/>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en-US" altLang="ja-JP" sz="1400" b="1" dirty="0">
                <a:solidFill>
                  <a:schemeClr val="bg1"/>
                </a:solidFill>
                <a:latin typeface="メイリオ" panose="020B0604030504040204" pitchFamily="50" charset="-128"/>
                <a:ea typeface="メイリオ" panose="020B0604030504040204" pitchFamily="50" charset="-128"/>
              </a:rPr>
              <a:t>1</a:t>
            </a:r>
            <a:r>
              <a:rPr kumimoji="1" lang="ja-JP" altLang="en-US" sz="1400" b="1" dirty="0" err="1">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あなたご自身について</a:t>
            </a:r>
          </a:p>
        </p:txBody>
      </p:sp>
      <p:sp>
        <p:nvSpPr>
          <p:cNvPr id="7" name="角丸四角形 6"/>
          <p:cNvSpPr/>
          <p:nvPr/>
        </p:nvSpPr>
        <p:spPr bwMode="gray">
          <a:xfrm>
            <a:off x="279000" y="1661083"/>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２．住宅の購入／リフォームの実施意向・予定について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58" name="テキスト ボックス 57"/>
          <p:cNvSpPr txBox="1"/>
          <p:nvPr/>
        </p:nvSpPr>
        <p:spPr>
          <a:xfrm>
            <a:off x="279000" y="1944119"/>
            <a:ext cx="6408000" cy="432000"/>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050" dirty="0" smtClean="0">
                <a:latin typeface="メイリオ" panose="020B0604030504040204" pitchFamily="50" charset="-128"/>
                <a:ea typeface="メイリオ" panose="020B0604030504040204" pitchFamily="50" charset="-128"/>
              </a:rPr>
              <a:t>◆住宅の</a:t>
            </a:r>
            <a:r>
              <a:rPr kumimoji="1" lang="ja-JP" altLang="en-US" sz="1050" dirty="0">
                <a:latin typeface="メイリオ" panose="020B0604030504040204" pitchFamily="50" charset="-128"/>
                <a:ea typeface="メイリオ" panose="020B0604030504040204" pitchFamily="50" charset="-128"/>
              </a:rPr>
              <a:t>購入／リフォームの実施意向・予定について、最も当てはまるものをお選び</a:t>
            </a:r>
            <a:r>
              <a:rPr kumimoji="1" lang="ja-JP" altLang="en-US" sz="1050" dirty="0" smtClean="0">
                <a:latin typeface="メイリオ" panose="020B0604030504040204" pitchFamily="50" charset="-128"/>
                <a:ea typeface="メイリオ" panose="020B0604030504040204" pitchFamily="50" charset="-128"/>
              </a:rPr>
              <a:t>ください</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tabLst>
                <a:tab pos="182563" algn="l"/>
              </a:tabLst>
            </a:pPr>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a:latin typeface="メイリオ" panose="020B0604030504040204" pitchFamily="50" charset="-128"/>
                <a:ea typeface="メイリオ" panose="020B0604030504040204" pitchFamily="50" charset="-128"/>
              </a:rPr>
              <a:t>1</a:t>
            </a:r>
            <a:r>
              <a:rPr kumimoji="1" lang="ja-JP" altLang="en-US" sz="1050" dirty="0">
                <a:latin typeface="メイリオ" panose="020B0604030504040204" pitchFamily="50" charset="-128"/>
                <a:ea typeface="メイリオ" panose="020B0604030504040204" pitchFamily="50" charset="-128"/>
              </a:rPr>
              <a:t>つ</a:t>
            </a:r>
            <a:r>
              <a:rPr kumimoji="1" lang="ja-JP" altLang="en-US" sz="1050" dirty="0" smtClean="0">
                <a:latin typeface="メイリオ" panose="020B0604030504040204" pitchFamily="50" charset="-128"/>
                <a:ea typeface="メイリオ" panose="020B0604030504040204" pitchFamily="50" charset="-128"/>
              </a:rPr>
              <a:t>回答</a:t>
            </a:r>
            <a:r>
              <a:rPr kumimoji="1" lang="ja-JP" altLang="en-US" sz="1050" dirty="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endParaRPr>
          </a:p>
        </p:txBody>
      </p:sp>
      <p:grpSp>
        <p:nvGrpSpPr>
          <p:cNvPr id="16" name="グループ化 15"/>
          <p:cNvGrpSpPr/>
          <p:nvPr/>
        </p:nvGrpSpPr>
        <p:grpSpPr>
          <a:xfrm>
            <a:off x="278999" y="7536281"/>
            <a:ext cx="6300001" cy="972440"/>
            <a:chOff x="278999" y="7269595"/>
            <a:chExt cx="6300001" cy="972440"/>
          </a:xfrm>
        </p:grpSpPr>
        <p:sp>
          <p:nvSpPr>
            <p:cNvPr id="10" name="角丸四角形 9"/>
            <p:cNvSpPr/>
            <p:nvPr/>
          </p:nvSpPr>
          <p:spPr bwMode="gray">
            <a:xfrm>
              <a:off x="279000" y="7269595"/>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a:solidFill>
                    <a:schemeClr val="bg1"/>
                  </a:solidFill>
                  <a:latin typeface="メイリオ" panose="020B0604030504040204" pitchFamily="50" charset="-128"/>
                  <a:ea typeface="メイリオ" panose="020B0604030504040204" pitchFamily="50" charset="-128"/>
                </a:rPr>
                <a:t>６</a:t>
              </a:r>
              <a:r>
                <a:rPr kumimoji="1" lang="ja-JP" altLang="en-US" sz="1400" b="1" dirty="0" smtClean="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追跡</a:t>
              </a:r>
              <a:r>
                <a:rPr kumimoji="1" lang="ja-JP" altLang="en-US" sz="1400" b="1" dirty="0" smtClean="0">
                  <a:solidFill>
                    <a:schemeClr val="bg1"/>
                  </a:solidFill>
                  <a:latin typeface="メイリオ" panose="020B0604030504040204" pitchFamily="50" charset="-128"/>
                  <a:ea typeface="メイリオ" panose="020B0604030504040204" pitchFamily="50" charset="-128"/>
                </a:rPr>
                <a:t>アンケート</a:t>
              </a:r>
              <a:r>
                <a:rPr kumimoji="1" lang="ja-JP" altLang="en-US" sz="1400" b="1" dirty="0">
                  <a:solidFill>
                    <a:schemeClr val="bg1"/>
                  </a:solidFill>
                  <a:latin typeface="メイリオ" panose="020B0604030504040204" pitchFamily="50" charset="-128"/>
                  <a:ea typeface="メイリオ" panose="020B0604030504040204" pitchFamily="50" charset="-128"/>
                </a:rPr>
                <a:t>へのご協力のお願い</a:t>
              </a:r>
            </a:p>
          </p:txBody>
        </p:sp>
        <p:sp>
          <p:nvSpPr>
            <p:cNvPr id="60" name="テキスト ボックス 59"/>
            <p:cNvSpPr txBox="1"/>
            <p:nvPr/>
          </p:nvSpPr>
          <p:spPr>
            <a:xfrm>
              <a:off x="278999" y="7542121"/>
              <a:ext cx="6300000" cy="2265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WEB</a:t>
              </a:r>
              <a:r>
                <a:rPr kumimoji="1" lang="ja-JP" altLang="en-US" sz="1100" dirty="0">
                  <a:latin typeface="メイリオ" panose="020B0604030504040204" pitchFamily="50" charset="-128"/>
                  <a:ea typeface="メイリオ" panose="020B0604030504040204" pitchFamily="50" charset="-128"/>
                </a:rPr>
                <a:t>アンケート実施のためメールアドレスをご記入</a:t>
              </a:r>
              <a:r>
                <a:rPr kumimoji="1" lang="ja-JP" altLang="en-US" sz="1100" dirty="0" smtClean="0">
                  <a:latin typeface="メイリオ" panose="020B0604030504040204" pitchFamily="50" charset="-128"/>
                  <a:ea typeface="メイリオ" panose="020B0604030504040204" pitchFamily="50" charset="-128"/>
                </a:rPr>
                <a:t>ください</a:t>
              </a:r>
              <a:r>
                <a:rPr kumimoji="1" lang="ja-JP" altLang="en-US" sz="1100" baseline="30000" dirty="0" smtClean="0">
                  <a:latin typeface="メイリオ" panose="020B0604030504040204" pitchFamily="50" charset="-128"/>
                  <a:ea typeface="メイリオ" panose="020B0604030504040204" pitchFamily="50" charset="-128"/>
                </a:rPr>
                <a:t>*</a:t>
              </a:r>
              <a:r>
                <a:rPr kumimoji="1" lang="en-US" altLang="ja-JP" sz="1100" baseline="30000" dirty="0">
                  <a:latin typeface="メイリオ" panose="020B0604030504040204" pitchFamily="50" charset="-128"/>
                  <a:ea typeface="メイリオ" panose="020B0604030504040204" pitchFamily="50" charset="-128"/>
                </a:rPr>
                <a:t>1</a:t>
              </a:r>
              <a:r>
                <a:rPr kumimoji="1" lang="ja-JP" altLang="en-US" sz="1100" dirty="0" err="1" smtClean="0">
                  <a:latin typeface="メイリオ" panose="020B0604030504040204" pitchFamily="50" charset="-128"/>
                  <a:ea typeface="メイリオ" panose="020B0604030504040204" pitchFamily="50" charset="-128"/>
                </a:rPr>
                <a:t>。</a:t>
              </a:r>
              <a:endParaRPr kumimoji="1" lang="ja-JP" altLang="en-US" sz="1100" dirty="0" smtClean="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4268892" y="7788853"/>
              <a:ext cx="2301772" cy="226591"/>
            </a:xfrm>
            <a:prstGeom prst="rect">
              <a:avLst/>
            </a:prstGeom>
            <a:noFill/>
          </p:spPr>
          <p:txBody>
            <a:bodyPr wrap="square" lIns="36000" tIns="36000" rIns="36000" bIns="36000" rtlCol="0" anchor="t" anchorCtr="0">
              <a:noAutofit/>
            </a:bodyPr>
            <a:lstStyle/>
            <a:p>
              <a:pPr>
                <a:spcBef>
                  <a:spcPts val="0"/>
                </a:spcBef>
                <a:buSzPct val="100000"/>
              </a:pPr>
              <a:r>
                <a:rPr kumimoji="1" lang="en-US" altLang="ja-JP" sz="1000" dirty="0" smtClean="0">
                  <a:latin typeface="メイリオ" panose="020B0604030504040204" pitchFamily="50" charset="-128"/>
                  <a:ea typeface="メイリオ" panose="020B0604030504040204" pitchFamily="50" charset="-128"/>
                </a:rPr>
                <a:t>@ </a:t>
              </a:r>
              <a:r>
                <a:rPr kumimoji="1" lang="ja-JP" altLang="en-US" sz="1000" dirty="0" smtClean="0">
                  <a:latin typeface="メイリオ" panose="020B0604030504040204" pitchFamily="50" charset="-128"/>
                  <a:ea typeface="メイリオ" panose="020B0604030504040204" pitchFamily="50" charset="-128"/>
                </a:rPr>
                <a:t>以下</a:t>
              </a:r>
              <a:r>
                <a:rPr kumimoji="1" lang="ja-JP" altLang="en-US" sz="1000" dirty="0">
                  <a:latin typeface="メイリオ" panose="020B0604030504040204" pitchFamily="50" charset="-128"/>
                  <a:ea typeface="メイリオ" panose="020B0604030504040204" pitchFamily="50" charset="-128"/>
                </a:rPr>
                <a:t>は下から選択して下さい</a:t>
              </a:r>
              <a:endParaRPr kumimoji="1" lang="ja-JP" altLang="en-US" sz="1000" dirty="0" smtClean="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79000" y="8015444"/>
              <a:ext cx="6300000" cy="226591"/>
            </a:xfrm>
            <a:prstGeom prst="rect">
              <a:avLst/>
            </a:prstGeom>
            <a:noFill/>
          </p:spPr>
          <p:txBody>
            <a:bodyPr wrap="square" lIns="36000" tIns="36000" rIns="36000" bIns="36000" rtlCol="0" anchor="t" anchorCtr="0">
              <a:noAutofit/>
            </a:bodyPr>
            <a:lstStyle/>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docomo.ne.jp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ezweb.ne.jp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i.softbank.jp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softbank.ne.jp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yahoo.co.jp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gmail.com</a:t>
              </a:r>
            </a:p>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その他（</a:t>
              </a:r>
              <a:r>
                <a:rPr kumimoji="1" lang="ja-JP" altLang="en-US" sz="900" dirty="0">
                  <a:latin typeface="メイリオ" panose="020B0604030504040204" pitchFamily="50" charset="-128"/>
                  <a:ea typeface="メイリオ" panose="020B0604030504040204" pitchFamily="50" charset="-128"/>
                </a:rPr>
                <a:t>　　　　　　　　　　　　　　　　）</a:t>
              </a:r>
            </a:p>
          </p:txBody>
        </p:sp>
        <p:cxnSp>
          <p:nvCxnSpPr>
            <p:cNvPr id="69" name="直線コネクタ 68"/>
            <p:cNvCxnSpPr/>
            <p:nvPr/>
          </p:nvCxnSpPr>
          <p:spPr>
            <a:xfrm>
              <a:off x="278999" y="8015444"/>
              <a:ext cx="398989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9" name="角丸四角形 8"/>
          <p:cNvSpPr/>
          <p:nvPr/>
        </p:nvSpPr>
        <p:spPr bwMode="gray">
          <a:xfrm>
            <a:off x="316436" y="4367260"/>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４．今後の実施意向について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72" name="テキスト ボックス 71"/>
          <p:cNvSpPr txBox="1"/>
          <p:nvPr/>
        </p:nvSpPr>
        <p:spPr>
          <a:xfrm>
            <a:off x="316436" y="4650297"/>
            <a:ext cx="6300000" cy="242066"/>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050" dirty="0">
                <a:latin typeface="メイリオ" panose="020B0604030504040204" pitchFamily="50" charset="-128"/>
                <a:ea typeface="メイリオ" panose="020B0604030504040204" pitchFamily="50" charset="-128"/>
              </a:rPr>
              <a:t>◆</a:t>
            </a:r>
            <a:r>
              <a:rPr kumimoji="1" lang="ja-JP" altLang="en-US" sz="1050" b="1" u="sng" dirty="0">
                <a:latin typeface="メイリオ" panose="020B0604030504040204" pitchFamily="50" charset="-128"/>
                <a:ea typeface="メイリオ" panose="020B0604030504040204" pitchFamily="50" charset="-128"/>
              </a:rPr>
              <a:t>今後</a:t>
            </a:r>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ZEH</a:t>
            </a:r>
            <a:r>
              <a:rPr kumimoji="1" lang="ja-JP" altLang="en-US" sz="1050" dirty="0">
                <a:latin typeface="メイリオ" panose="020B0604030504040204" pitchFamily="50" charset="-128"/>
                <a:ea typeface="メイリオ" panose="020B0604030504040204" pitchFamily="50" charset="-128"/>
              </a:rPr>
              <a:t>を購入／断熱リフォームを実施したいと思います</a:t>
            </a:r>
            <a:r>
              <a:rPr kumimoji="1" lang="ja-JP" altLang="en-US" sz="1050" dirty="0" smtClean="0">
                <a:latin typeface="メイリオ" panose="020B0604030504040204" pitchFamily="50" charset="-128"/>
                <a:ea typeface="メイリオ" panose="020B0604030504040204" pitchFamily="50" charset="-128"/>
              </a:rPr>
              <a:t>か</a:t>
            </a:r>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1</a:t>
            </a:r>
            <a:r>
              <a:rPr kumimoji="1" lang="ja-JP" altLang="en-US" sz="1050" dirty="0">
                <a:latin typeface="メイリオ" panose="020B0604030504040204" pitchFamily="50" charset="-128"/>
                <a:ea typeface="メイリオ" panose="020B0604030504040204" pitchFamily="50" charset="-128"/>
              </a:rPr>
              <a:t>つ回答） </a:t>
            </a:r>
            <a:r>
              <a:rPr kumimoji="1" lang="ja-JP" altLang="en-US" sz="1050" dirty="0" smtClean="0">
                <a:latin typeface="メイリオ" panose="020B0604030504040204" pitchFamily="50" charset="-128"/>
                <a:ea typeface="メイリオ" panose="020B0604030504040204" pitchFamily="50" charset="-128"/>
              </a:rPr>
              <a:t>。</a:t>
            </a:r>
          </a:p>
        </p:txBody>
      </p:sp>
      <p:sp>
        <p:nvSpPr>
          <p:cNvPr id="57" name="角丸四角形 56"/>
          <p:cNvSpPr/>
          <p:nvPr/>
        </p:nvSpPr>
        <p:spPr bwMode="gray">
          <a:xfrm>
            <a:off x="316436" y="2902981"/>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３．これまでの検討状況について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66" name="テキスト ボックス 65"/>
          <p:cNvSpPr txBox="1"/>
          <p:nvPr/>
        </p:nvSpPr>
        <p:spPr>
          <a:xfrm>
            <a:off x="316436" y="3186018"/>
            <a:ext cx="6300000" cy="226591"/>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050" dirty="0">
                <a:latin typeface="メイリオ" panose="020B0604030504040204" pitchFamily="50" charset="-128"/>
                <a:ea typeface="メイリオ" panose="020B0604030504040204" pitchFamily="50" charset="-128"/>
              </a:rPr>
              <a:t>◆</a:t>
            </a:r>
            <a:r>
              <a:rPr kumimoji="1" lang="ja-JP" altLang="en-US" sz="1050" b="1" u="sng" dirty="0">
                <a:latin typeface="メイリオ" panose="020B0604030504040204" pitchFamily="50" charset="-128"/>
                <a:ea typeface="メイリオ" panose="020B0604030504040204" pitchFamily="50" charset="-128"/>
              </a:rPr>
              <a:t>イベント前</a:t>
            </a:r>
            <a:r>
              <a:rPr kumimoji="1" lang="ja-JP" altLang="en-US" sz="1050" dirty="0">
                <a:latin typeface="メイリオ" panose="020B0604030504040204" pitchFamily="50" charset="-128"/>
                <a:ea typeface="メイリオ" panose="020B0604030504040204" pitchFamily="50" charset="-128"/>
              </a:rPr>
              <a:t>、下記の省エネ住宅について興味がありましたか。最も当てはまるものをお選び</a:t>
            </a:r>
            <a:r>
              <a:rPr kumimoji="1" lang="ja-JP" altLang="en-US" sz="1050" dirty="0" smtClean="0">
                <a:latin typeface="メイリオ" panose="020B0604030504040204" pitchFamily="50" charset="-128"/>
                <a:ea typeface="メイリオ" panose="020B0604030504040204" pitchFamily="50" charset="-128"/>
              </a:rPr>
              <a:t>ください</a:t>
            </a:r>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1</a:t>
            </a:r>
            <a:r>
              <a:rPr kumimoji="1" lang="ja-JP" altLang="en-US" sz="1050" dirty="0">
                <a:latin typeface="メイリオ" panose="020B0604030504040204" pitchFamily="50" charset="-128"/>
                <a:ea typeface="メイリオ" panose="020B0604030504040204" pitchFamily="50" charset="-128"/>
              </a:rPr>
              <a:t>つ回答） </a:t>
            </a:r>
            <a:r>
              <a:rPr kumimoji="1" lang="ja-JP" altLang="en-US" sz="1050" dirty="0" smtClean="0">
                <a:latin typeface="メイリオ" panose="020B0604030504040204" pitchFamily="50" charset="-128"/>
                <a:ea typeface="メイリオ" panose="020B0604030504040204" pitchFamily="50" charset="-128"/>
              </a:rPr>
              <a:t>。</a:t>
            </a:r>
          </a:p>
        </p:txBody>
      </p:sp>
      <p:grpSp>
        <p:nvGrpSpPr>
          <p:cNvPr id="6" name="グループ化 5"/>
          <p:cNvGrpSpPr/>
          <p:nvPr/>
        </p:nvGrpSpPr>
        <p:grpSpPr>
          <a:xfrm>
            <a:off x="1288256" y="81035"/>
            <a:ext cx="5374967" cy="837910"/>
            <a:chOff x="1288256" y="81035"/>
            <a:chExt cx="5374967" cy="837910"/>
          </a:xfrm>
        </p:grpSpPr>
        <p:sp>
          <p:nvSpPr>
            <p:cNvPr id="74" name="正方形/長方形 73"/>
            <p:cNvSpPr/>
            <p:nvPr/>
          </p:nvSpPr>
          <p:spPr bwMode="gray">
            <a:xfrm>
              <a:off x="1479223" y="339583"/>
              <a:ext cx="5184000" cy="38862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2000" b="1" dirty="0">
                  <a:solidFill>
                    <a:srgbClr val="F7AC1D"/>
                  </a:solidFill>
                  <a:latin typeface="メイリオ" panose="020B0604030504040204" pitchFamily="50" charset="-128"/>
                  <a:ea typeface="メイリオ" panose="020B0604030504040204" pitchFamily="50" charset="-128"/>
                </a:rPr>
                <a:t>住宅の購入・リフォーム意向実態</a:t>
              </a:r>
              <a:r>
                <a:rPr kumimoji="1" lang="ja-JP" altLang="en-US" sz="2000" b="1" dirty="0" smtClean="0">
                  <a:solidFill>
                    <a:srgbClr val="F7AC1D"/>
                  </a:solidFill>
                  <a:latin typeface="メイリオ" panose="020B0604030504040204" pitchFamily="50" charset="-128"/>
                  <a:ea typeface="メイリオ" panose="020B0604030504040204" pitchFamily="50" charset="-128"/>
                </a:rPr>
                <a:t>アンケート</a:t>
              </a:r>
              <a:endParaRPr kumimoji="1" lang="ja-JP" altLang="en-US" sz="2000" b="1" dirty="0">
                <a:solidFill>
                  <a:srgbClr val="F7AC1D"/>
                </a:solidFill>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1288256" y="81035"/>
              <a:ext cx="5282407" cy="195814"/>
            </a:xfrm>
            <a:prstGeom prst="rect">
              <a:avLst/>
            </a:prstGeom>
            <a:noFill/>
          </p:spPr>
          <p:txBody>
            <a:bodyPr wrap="square" lIns="36000" tIns="36000" rIns="36000" bIns="36000" rtlCol="0" anchor="ctr" anchorCtr="0">
              <a:noAutofit/>
            </a:bodyPr>
            <a:lstStyle/>
            <a:p>
              <a:pPr>
                <a:spcBef>
                  <a:spcPts val="0"/>
                </a:spcBef>
                <a:buSzPct val="100000"/>
              </a:pPr>
              <a:r>
                <a:rPr kumimoji="1" lang="ja-JP" altLang="en-US" sz="800" dirty="0" smtClean="0">
                  <a:latin typeface="メイリオ" panose="020B0604030504040204" pitchFamily="50" charset="-128"/>
                  <a:ea typeface="メイリオ" panose="020B0604030504040204" pitchFamily="50" charset="-128"/>
                </a:rPr>
                <a:t>本アンケートは</a:t>
              </a:r>
              <a:r>
                <a:rPr kumimoji="1" lang="ja-JP" altLang="en-US" sz="800" dirty="0">
                  <a:latin typeface="メイリオ" panose="020B0604030504040204" pitchFamily="50" charset="-128"/>
                  <a:ea typeface="メイリオ" panose="020B0604030504040204" pitchFamily="50" charset="-128"/>
                </a:rPr>
                <a:t>、環境省「地域における地球温暖化防止活動</a:t>
              </a:r>
              <a:r>
                <a:rPr kumimoji="1" lang="en-US" altLang="ja-JP" sz="800" dirty="0">
                  <a:latin typeface="メイリオ" panose="020B0604030504040204" pitchFamily="50" charset="-128"/>
                  <a:ea typeface="メイリオ" panose="020B0604030504040204" pitchFamily="50" charset="-128"/>
                </a:rPr>
                <a:t>PDCA</a:t>
              </a:r>
              <a:r>
                <a:rPr kumimoji="1" lang="ja-JP" altLang="en-US" sz="800" dirty="0">
                  <a:latin typeface="メイリオ" panose="020B0604030504040204" pitchFamily="50" charset="-128"/>
                  <a:ea typeface="メイリオ" panose="020B0604030504040204" pitchFamily="50" charset="-128"/>
                </a:rPr>
                <a:t>サイクル推進事業委託業務」の一環</a:t>
              </a:r>
              <a:r>
                <a:rPr kumimoji="1" lang="ja-JP" altLang="en-US" sz="800" dirty="0" smtClean="0">
                  <a:latin typeface="メイリオ" panose="020B0604030504040204" pitchFamily="50" charset="-128"/>
                  <a:ea typeface="メイリオ" panose="020B0604030504040204" pitchFamily="50" charset="-128"/>
                </a:rPr>
                <a:t>で実施しています</a:t>
              </a:r>
              <a:r>
                <a:rPr kumimoji="1" lang="ja-JP" altLang="en-US" sz="800" dirty="0">
                  <a:latin typeface="メイリオ" panose="020B0604030504040204" pitchFamily="50" charset="-128"/>
                  <a:ea typeface="メイリオ" panose="020B0604030504040204" pitchFamily="50" charset="-128"/>
                </a:rPr>
                <a:t>。</a:t>
              </a:r>
              <a:endParaRPr kumimoji="1" lang="ja-JP" altLang="en-US" sz="800" dirty="0" smtClean="0">
                <a:latin typeface="メイリオ" panose="020B0604030504040204" pitchFamily="50" charset="-128"/>
                <a:ea typeface="メイリオ" panose="020B0604030504040204" pitchFamily="50" charset="-128"/>
              </a:endParaRPr>
            </a:p>
          </p:txBody>
        </p:sp>
        <p:sp>
          <p:nvSpPr>
            <p:cNvPr id="80" name="テキスト ボックス 79"/>
            <p:cNvSpPr txBox="1"/>
            <p:nvPr/>
          </p:nvSpPr>
          <p:spPr>
            <a:xfrm>
              <a:off x="1479223" y="692354"/>
              <a:ext cx="4565880" cy="226591"/>
            </a:xfrm>
            <a:prstGeom prst="rect">
              <a:avLst/>
            </a:prstGeom>
            <a:noFill/>
          </p:spPr>
          <p:txBody>
            <a:bodyPr wrap="square" lIns="36000" tIns="36000" rIns="36000" bIns="36000" rtlCol="0" anchor="ctr" anchorCtr="0">
              <a:noAutofit/>
            </a:bodyPr>
            <a:lstStyle/>
            <a:p>
              <a:pPr>
                <a:spcBef>
                  <a:spcPts val="0"/>
                </a:spcBef>
                <a:buSzPct val="100000"/>
              </a:pPr>
              <a:r>
                <a:rPr kumimoji="1" lang="ja-JP" altLang="en-US" sz="1000" dirty="0">
                  <a:latin typeface="メイリオ" panose="020B0604030504040204" pitchFamily="50" charset="-128"/>
                  <a:ea typeface="メイリオ" panose="020B0604030504040204" pitchFamily="50" charset="-128"/>
                </a:rPr>
                <a:t>住宅の購入・リフォーム意向を</a:t>
              </a:r>
              <a:r>
                <a:rPr kumimoji="1" lang="ja-JP" altLang="en-US" sz="1000" dirty="0" smtClean="0">
                  <a:latin typeface="メイリオ" panose="020B0604030504040204" pitchFamily="50" charset="-128"/>
                  <a:ea typeface="メイリオ" panose="020B0604030504040204" pitchFamily="50" charset="-128"/>
                </a:rPr>
                <a:t>調査しています。わかる範囲でお答えください。</a:t>
              </a:r>
            </a:p>
          </p:txBody>
        </p:sp>
      </p:grpSp>
      <p:sp>
        <p:nvSpPr>
          <p:cNvPr id="99" name="テキスト ボックス 98"/>
          <p:cNvSpPr txBox="1"/>
          <p:nvPr/>
        </p:nvSpPr>
        <p:spPr>
          <a:xfrm>
            <a:off x="279000" y="1255819"/>
            <a:ext cx="6300000" cy="401618"/>
          </a:xfrm>
          <a:prstGeom prst="rect">
            <a:avLst/>
          </a:prstGeom>
          <a:noFill/>
        </p:spPr>
        <p:txBody>
          <a:bodyPr wrap="square" lIns="36000" tIns="36000" rIns="36000" bIns="36000" rtlCol="0" anchor="t" anchorCtr="0">
            <a:noAutofit/>
          </a:bodyPr>
          <a:lstStyle/>
          <a:p>
            <a:pPr>
              <a:spcBef>
                <a:spcPts val="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性別　</a:t>
            </a:r>
            <a:r>
              <a:rPr kumimoji="1" lang="en-US" altLang="ja-JP" sz="900" dirty="0" smtClean="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男性　□ 女性　□ その他</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年齢　</a:t>
            </a:r>
            <a:r>
              <a:rPr kumimoji="1" lang="en-US" altLang="ja-JP" sz="900" dirty="0" smtClean="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10</a:t>
            </a:r>
            <a:r>
              <a:rPr kumimoji="1" lang="ja-JP" altLang="en-US" sz="900" dirty="0" smtClean="0">
                <a:latin typeface="メイリオ" panose="020B0604030504040204" pitchFamily="50" charset="-128"/>
                <a:ea typeface="メイリオ" panose="020B0604030504040204" pitchFamily="50" charset="-128"/>
              </a:rPr>
              <a:t>代以下　□ </a:t>
            </a:r>
            <a:r>
              <a:rPr kumimoji="1" lang="en-US" altLang="ja-JP" sz="900" dirty="0" smtClean="0">
                <a:latin typeface="メイリオ" panose="020B0604030504040204" pitchFamily="50" charset="-128"/>
                <a:ea typeface="メイリオ" panose="020B0604030504040204" pitchFamily="50" charset="-128"/>
              </a:rPr>
              <a:t>20</a:t>
            </a:r>
            <a:r>
              <a:rPr kumimoji="1" lang="ja-JP" altLang="en-US" sz="900" dirty="0" smtClean="0">
                <a:latin typeface="メイリオ" panose="020B0604030504040204" pitchFamily="50" charset="-128"/>
                <a:ea typeface="メイリオ" panose="020B0604030504040204" pitchFamily="50" charset="-128"/>
              </a:rPr>
              <a:t>代　□ </a:t>
            </a:r>
            <a:r>
              <a:rPr kumimoji="1" lang="en-US" altLang="ja-JP" sz="900" dirty="0" smtClean="0">
                <a:latin typeface="メイリオ" panose="020B0604030504040204" pitchFamily="50" charset="-128"/>
                <a:ea typeface="メイリオ" panose="020B0604030504040204" pitchFamily="50" charset="-128"/>
              </a:rPr>
              <a:t>30</a:t>
            </a:r>
            <a:r>
              <a:rPr kumimoji="1" lang="ja-JP" altLang="en-US" sz="900" dirty="0" smtClean="0">
                <a:latin typeface="メイリオ" panose="020B0604030504040204" pitchFamily="50" charset="-128"/>
                <a:ea typeface="メイリオ" panose="020B0604030504040204" pitchFamily="50" charset="-128"/>
              </a:rPr>
              <a:t>代　□ </a:t>
            </a:r>
            <a:r>
              <a:rPr kumimoji="1" lang="en-US" altLang="ja-JP" sz="900" dirty="0" smtClean="0">
                <a:latin typeface="メイリオ" panose="020B0604030504040204" pitchFamily="50" charset="-128"/>
                <a:ea typeface="メイリオ" panose="020B0604030504040204" pitchFamily="50" charset="-128"/>
              </a:rPr>
              <a:t>40</a:t>
            </a:r>
            <a:r>
              <a:rPr kumimoji="1" lang="ja-JP" altLang="en-US" sz="900" dirty="0" smtClean="0">
                <a:latin typeface="メイリオ" panose="020B0604030504040204" pitchFamily="50" charset="-128"/>
                <a:ea typeface="メイリオ" panose="020B0604030504040204" pitchFamily="50" charset="-128"/>
              </a:rPr>
              <a:t>代　□ </a:t>
            </a:r>
            <a:r>
              <a:rPr kumimoji="1" lang="en-US" altLang="ja-JP" sz="900" dirty="0" smtClean="0">
                <a:latin typeface="メイリオ" panose="020B0604030504040204" pitchFamily="50" charset="-128"/>
                <a:ea typeface="メイリオ" panose="020B0604030504040204" pitchFamily="50" charset="-128"/>
              </a:rPr>
              <a:t>50</a:t>
            </a:r>
            <a:r>
              <a:rPr kumimoji="1" lang="ja-JP" altLang="en-US" sz="900" dirty="0" smtClean="0">
                <a:latin typeface="メイリオ" panose="020B0604030504040204" pitchFamily="50" charset="-128"/>
                <a:ea typeface="メイリオ" panose="020B0604030504040204" pitchFamily="50" charset="-128"/>
              </a:rPr>
              <a:t>代　□ </a:t>
            </a:r>
            <a:r>
              <a:rPr kumimoji="1" lang="en-US" altLang="ja-JP" sz="900" dirty="0" smtClean="0">
                <a:latin typeface="メイリオ" panose="020B0604030504040204" pitchFamily="50" charset="-128"/>
                <a:ea typeface="メイリオ" panose="020B0604030504040204" pitchFamily="50" charset="-128"/>
              </a:rPr>
              <a:t>60</a:t>
            </a:r>
            <a:r>
              <a:rPr kumimoji="1" lang="ja-JP" altLang="en-US" sz="900" dirty="0" smtClean="0">
                <a:latin typeface="メイリオ" panose="020B0604030504040204" pitchFamily="50" charset="-128"/>
                <a:ea typeface="メイリオ" panose="020B0604030504040204" pitchFamily="50" charset="-128"/>
              </a:rPr>
              <a:t>代　□ </a:t>
            </a:r>
            <a:r>
              <a:rPr kumimoji="1" lang="en-US" altLang="ja-JP" sz="900" dirty="0" smtClean="0">
                <a:latin typeface="メイリオ" panose="020B0604030504040204" pitchFamily="50" charset="-128"/>
                <a:ea typeface="メイリオ" panose="020B0604030504040204" pitchFamily="50" charset="-128"/>
              </a:rPr>
              <a:t>70</a:t>
            </a:r>
            <a:r>
              <a:rPr kumimoji="1" lang="ja-JP" altLang="en-US" sz="900" dirty="0" smtClean="0">
                <a:latin typeface="メイリオ" panose="020B0604030504040204" pitchFamily="50" charset="-128"/>
                <a:ea typeface="メイリオ" panose="020B0604030504040204" pitchFamily="50" charset="-128"/>
              </a:rPr>
              <a:t>代以上</a:t>
            </a:r>
            <a:endParaRPr kumimoji="1" lang="en-US" altLang="ja-JP" sz="900" dirty="0" smtClean="0">
              <a:latin typeface="メイリオ" panose="020B0604030504040204" pitchFamily="50" charset="-128"/>
              <a:ea typeface="メイリオ" panose="020B0604030504040204" pitchFamily="50" charset="-128"/>
            </a:endParaRPr>
          </a:p>
        </p:txBody>
      </p:sp>
      <p:sp>
        <p:nvSpPr>
          <p:cNvPr id="380" name="角丸四角形 379"/>
          <p:cNvSpPr/>
          <p:nvPr/>
        </p:nvSpPr>
        <p:spPr bwMode="gray">
          <a:xfrm>
            <a:off x="316436" y="5724656"/>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a:solidFill>
                  <a:schemeClr val="bg1"/>
                </a:solidFill>
                <a:latin typeface="メイリオ" panose="020B0604030504040204" pitchFamily="50" charset="-128"/>
                <a:ea typeface="メイリオ" panose="020B0604030504040204" pitchFamily="50" charset="-128"/>
              </a:rPr>
              <a:t>５</a:t>
            </a:r>
            <a:r>
              <a:rPr kumimoji="1" lang="ja-JP" altLang="en-US" sz="1400" b="1" dirty="0" smtClean="0">
                <a:solidFill>
                  <a:schemeClr val="bg1"/>
                </a:solidFill>
                <a:latin typeface="メイリオ" panose="020B0604030504040204" pitchFamily="50" charset="-128"/>
                <a:ea typeface="メイリオ" panose="020B0604030504040204" pitchFamily="50" charset="-128"/>
              </a:rPr>
              <a:t>．実施意向</a:t>
            </a:r>
            <a:r>
              <a:rPr kumimoji="1" lang="ja-JP" altLang="en-US" sz="1400" b="1" dirty="0">
                <a:solidFill>
                  <a:schemeClr val="bg1"/>
                </a:solidFill>
                <a:latin typeface="メイリオ" panose="020B0604030504040204" pitchFamily="50" charset="-128"/>
                <a:ea typeface="メイリオ" panose="020B0604030504040204" pitchFamily="50" charset="-128"/>
              </a:rPr>
              <a:t>の理由に</a:t>
            </a:r>
            <a:r>
              <a:rPr kumimoji="1" lang="ja-JP" altLang="en-US" sz="1400" b="1" dirty="0" smtClean="0">
                <a:solidFill>
                  <a:schemeClr val="bg1"/>
                </a:solidFill>
                <a:latin typeface="メイリオ" panose="020B0604030504040204" pitchFamily="50" charset="-128"/>
                <a:ea typeface="メイリオ" panose="020B0604030504040204" pitchFamily="50" charset="-128"/>
              </a:rPr>
              <a:t>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381" name="テキスト ボックス 380"/>
          <p:cNvSpPr txBox="1"/>
          <p:nvPr/>
        </p:nvSpPr>
        <p:spPr>
          <a:xfrm>
            <a:off x="316436" y="6007693"/>
            <a:ext cx="6300000" cy="242066"/>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050" dirty="0">
                <a:latin typeface="メイリオ" panose="020B0604030504040204" pitchFamily="50" charset="-128"/>
                <a:ea typeface="メイリオ" panose="020B0604030504040204" pitchFamily="50" charset="-128"/>
              </a:rPr>
              <a:t>◆なぜ</a:t>
            </a:r>
            <a:r>
              <a:rPr kumimoji="1" lang="en-US" altLang="ja-JP" sz="1050" dirty="0">
                <a:latin typeface="メイリオ" panose="020B0604030504040204" pitchFamily="50" charset="-128"/>
                <a:ea typeface="メイリオ" panose="020B0604030504040204" pitchFamily="50" charset="-128"/>
              </a:rPr>
              <a:t>ZEH</a:t>
            </a:r>
            <a:r>
              <a:rPr kumimoji="1" lang="ja-JP" altLang="en-US" sz="1050" dirty="0">
                <a:latin typeface="メイリオ" panose="020B0604030504040204" pitchFamily="50" charset="-128"/>
                <a:ea typeface="メイリオ" panose="020B0604030504040204" pitchFamily="50" charset="-128"/>
              </a:rPr>
              <a:t>／断熱リフォームに興味を持ちました</a:t>
            </a:r>
            <a:r>
              <a:rPr kumimoji="1" lang="ja-JP" altLang="en-US" sz="1050" dirty="0" smtClean="0">
                <a:latin typeface="メイリオ" panose="020B0604030504040204" pitchFamily="50" charset="-128"/>
                <a:ea typeface="メイリオ" panose="020B0604030504040204" pitchFamily="50" charset="-128"/>
              </a:rPr>
              <a:t>か（</a:t>
            </a:r>
            <a:r>
              <a:rPr kumimoji="1" lang="en-US" altLang="ja-JP" sz="1050" dirty="0">
                <a:latin typeface="メイリオ" panose="020B0604030504040204" pitchFamily="50" charset="-128"/>
                <a:ea typeface="メイリオ" panose="020B0604030504040204" pitchFamily="50" charset="-128"/>
              </a:rPr>
              <a:t>3</a:t>
            </a:r>
            <a:r>
              <a:rPr kumimoji="1" lang="ja-JP" altLang="en-US" sz="1050" dirty="0" smtClean="0">
                <a:latin typeface="メイリオ" panose="020B0604030504040204" pitchFamily="50" charset="-128"/>
                <a:ea typeface="メイリオ" panose="020B0604030504040204" pitchFamily="50" charset="-128"/>
              </a:rPr>
              <a:t>つまで） 。</a:t>
            </a:r>
          </a:p>
        </p:txBody>
      </p:sp>
      <p:grpSp>
        <p:nvGrpSpPr>
          <p:cNvPr id="43" name="グループ化 42"/>
          <p:cNvGrpSpPr/>
          <p:nvPr/>
        </p:nvGrpSpPr>
        <p:grpSpPr>
          <a:xfrm>
            <a:off x="346455" y="2132970"/>
            <a:ext cx="6156000" cy="698997"/>
            <a:chOff x="314925" y="2118780"/>
            <a:chExt cx="6156000" cy="698997"/>
          </a:xfrm>
        </p:grpSpPr>
        <p:sp>
          <p:nvSpPr>
            <p:cNvPr id="594" name="テキスト ボックス 593"/>
            <p:cNvSpPr txBox="1"/>
            <p:nvPr/>
          </p:nvSpPr>
          <p:spPr>
            <a:xfrm>
              <a:off x="389993" y="2321692"/>
              <a:ext cx="3346408" cy="496085"/>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今後</a:t>
              </a:r>
              <a:r>
                <a:rPr kumimoji="1" lang="en-US" altLang="ja-JP" sz="900" dirty="0" smtClean="0">
                  <a:latin typeface="メイリオ" panose="020B0604030504040204" pitchFamily="50" charset="-128"/>
                  <a:ea typeface="メイリオ" panose="020B0604030504040204" pitchFamily="50" charset="-128"/>
                </a:rPr>
                <a:t>3</a:t>
              </a:r>
              <a:r>
                <a:rPr kumimoji="1" lang="ja-JP" altLang="en-US" sz="900" dirty="0" smtClean="0">
                  <a:latin typeface="メイリオ" panose="020B0604030504040204" pitchFamily="50" charset="-128"/>
                  <a:ea typeface="メイリオ" panose="020B0604030504040204" pitchFamily="50" charset="-128"/>
                </a:rPr>
                <a:t>年以内に購入</a:t>
              </a:r>
              <a:r>
                <a:rPr kumimoji="1" lang="ja-JP" altLang="en-US" sz="900" dirty="0">
                  <a:latin typeface="メイリオ" panose="020B0604030504040204" pitchFamily="50" charset="-128"/>
                  <a:ea typeface="メイリオ" panose="020B0604030504040204" pitchFamily="50" charset="-128"/>
                </a:rPr>
                <a:t>・実施を予定している</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900" dirty="0">
                  <a:latin typeface="メイリオ" panose="020B0604030504040204" pitchFamily="50" charset="-128"/>
                  <a:ea typeface="メイリオ" panose="020B0604030504040204" pitchFamily="50" charset="-128"/>
                </a:rPr>
                <a:t>予定はないが</a:t>
              </a:r>
              <a:r>
                <a:rPr kumimoji="1" lang="ja-JP" altLang="en-US" sz="900" dirty="0" smtClean="0">
                  <a:latin typeface="メイリオ" panose="020B0604030504040204" pitchFamily="50" charset="-128"/>
                  <a:ea typeface="メイリオ" panose="020B0604030504040204" pitchFamily="50" charset="-128"/>
                </a:rPr>
                <a:t>、いつか購入</a:t>
              </a:r>
              <a:r>
                <a:rPr kumimoji="1" lang="ja-JP" altLang="en-US" sz="900" dirty="0">
                  <a:latin typeface="メイリオ" panose="020B0604030504040204" pitchFamily="50" charset="-128"/>
                  <a:ea typeface="メイリオ" panose="020B0604030504040204" pitchFamily="50" charset="-128"/>
                </a:rPr>
                <a:t>・実施したい</a:t>
              </a:r>
            </a:p>
            <a:p>
              <a:pPr>
                <a:spcBef>
                  <a:spcPts val="0"/>
                </a:spcBef>
                <a:buSzPct val="100000"/>
              </a:pPr>
              <a:r>
                <a:rPr kumimoji="1" lang="ja-JP" altLang="en-US" sz="900" dirty="0">
                  <a:latin typeface="メイリオ" panose="020B0604030504040204" pitchFamily="50" charset="-128"/>
                  <a:ea typeface="メイリオ" panose="020B0604030504040204" pitchFamily="50" charset="-128"/>
                </a:rPr>
                <a:t>予定はなく、購入・実施意向もない</a:t>
              </a:r>
              <a:endParaRPr kumimoji="1" lang="en-US" altLang="ja-JP" sz="900" dirty="0" smtClean="0">
                <a:latin typeface="メイリオ" panose="020B0604030504040204" pitchFamily="50" charset="-128"/>
                <a:ea typeface="メイリオ" panose="020B0604030504040204" pitchFamily="50" charset="-128"/>
              </a:endParaRPr>
            </a:p>
          </p:txBody>
        </p:sp>
        <p:grpSp>
          <p:nvGrpSpPr>
            <p:cNvPr id="39" name="グループ化 38"/>
            <p:cNvGrpSpPr/>
            <p:nvPr/>
          </p:nvGrpSpPr>
          <p:grpSpPr>
            <a:xfrm>
              <a:off x="314925" y="2118780"/>
              <a:ext cx="6156000" cy="656766"/>
              <a:chOff x="314925" y="2118780"/>
              <a:chExt cx="6156000" cy="656766"/>
            </a:xfrm>
          </p:grpSpPr>
          <p:sp>
            <p:nvSpPr>
              <p:cNvPr id="581" name="テキスト ボックス 580"/>
              <p:cNvSpPr txBox="1"/>
              <p:nvPr/>
            </p:nvSpPr>
            <p:spPr>
              <a:xfrm>
                <a:off x="3613486" y="2118780"/>
                <a:ext cx="1296000" cy="270474"/>
              </a:xfrm>
              <a:prstGeom prst="rect">
                <a:avLst/>
              </a:prstGeom>
              <a:noFill/>
            </p:spPr>
            <p:txBody>
              <a:bodyPr wrap="square" lIns="0" tIns="0" rIns="0" bIns="0" rtlCol="0" anchor="ctr" anchorCtr="0">
                <a:noAutofit/>
              </a:bodyPr>
              <a:lstStyle/>
              <a:p>
                <a:pPr algn="ctr">
                  <a:spcBef>
                    <a:spcPts val="0"/>
                  </a:spcBef>
                  <a:buSzPct val="100000"/>
                </a:pPr>
                <a:r>
                  <a:rPr kumimoji="1" lang="ja-JP" altLang="en-US" sz="900" dirty="0">
                    <a:latin typeface="メイリオ" panose="020B0604030504040204" pitchFamily="50" charset="-128"/>
                    <a:ea typeface="メイリオ" panose="020B0604030504040204" pitchFamily="50" charset="-128"/>
                  </a:rPr>
                  <a:t>住宅</a:t>
                </a:r>
                <a:r>
                  <a:rPr kumimoji="1" lang="ja-JP" altLang="en-US" sz="900" dirty="0" smtClean="0">
                    <a:latin typeface="メイリオ" panose="020B0604030504040204" pitchFamily="50" charset="-128"/>
                    <a:ea typeface="メイリオ" panose="020B0604030504040204" pitchFamily="50" charset="-128"/>
                  </a:rPr>
                  <a:t>の</a:t>
                </a:r>
                <a:r>
                  <a:rPr kumimoji="1" lang="ja-JP" altLang="en-US" sz="900" dirty="0">
                    <a:latin typeface="メイリオ" panose="020B0604030504040204" pitchFamily="50" charset="-128"/>
                    <a:ea typeface="メイリオ" panose="020B0604030504040204" pitchFamily="50" charset="-128"/>
                  </a:rPr>
                  <a:t>購入</a:t>
                </a:r>
                <a:endParaRPr kumimoji="1" lang="ja-JP" altLang="en-US" sz="900" dirty="0" smtClean="0">
                  <a:latin typeface="メイリオ" panose="020B0604030504040204" pitchFamily="50" charset="-128"/>
                  <a:ea typeface="メイリオ" panose="020B0604030504040204" pitchFamily="50" charset="-128"/>
                </a:endParaRPr>
              </a:p>
            </p:txBody>
          </p:sp>
          <p:sp>
            <p:nvSpPr>
              <p:cNvPr id="582" name="テキスト ボックス 581"/>
              <p:cNvSpPr txBox="1"/>
              <p:nvPr/>
            </p:nvSpPr>
            <p:spPr>
              <a:xfrm>
                <a:off x="5076260" y="2118780"/>
                <a:ext cx="1296000" cy="270474"/>
              </a:xfrm>
              <a:prstGeom prst="rect">
                <a:avLst/>
              </a:prstGeom>
              <a:noFill/>
            </p:spPr>
            <p:txBody>
              <a:bodyPr wrap="square" lIns="0" tIns="0" rIns="0" bIns="0" rtlCol="0" anchor="ctr" anchorCtr="0">
                <a:noAutofit/>
              </a:bodyPr>
              <a:lstStyle/>
              <a:p>
                <a:pPr algn="ct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リフォームの実施</a:t>
                </a:r>
              </a:p>
            </p:txBody>
          </p:sp>
          <p:cxnSp>
            <p:nvCxnSpPr>
              <p:cNvPr id="583" name="直線コネクタ 582"/>
              <p:cNvCxnSpPr/>
              <p:nvPr/>
            </p:nvCxnSpPr>
            <p:spPr>
              <a:xfrm>
                <a:off x="314925" y="2315649"/>
                <a:ext cx="61560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84" name="直線コネクタ 583"/>
              <p:cNvCxnSpPr/>
              <p:nvPr/>
            </p:nvCxnSpPr>
            <p:spPr>
              <a:xfrm>
                <a:off x="3473934" y="2159570"/>
                <a:ext cx="0" cy="612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586" name="テキスト ボックス 585"/>
              <p:cNvSpPr txBox="1"/>
              <p:nvPr/>
            </p:nvSpPr>
            <p:spPr>
              <a:xfrm>
                <a:off x="4165963" y="2320073"/>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587" name="テキスト ボックス 586"/>
              <p:cNvSpPr txBox="1"/>
              <p:nvPr/>
            </p:nvSpPr>
            <p:spPr>
              <a:xfrm>
                <a:off x="5654770" y="2320073"/>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588" name="テキスト ボックス 587"/>
              <p:cNvSpPr txBox="1"/>
              <p:nvPr/>
            </p:nvSpPr>
            <p:spPr>
              <a:xfrm>
                <a:off x="4165963" y="2459975"/>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589" name="テキスト ボックス 588"/>
              <p:cNvSpPr txBox="1"/>
              <p:nvPr/>
            </p:nvSpPr>
            <p:spPr>
              <a:xfrm>
                <a:off x="5654770" y="2459975"/>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590" name="テキスト ボックス 589"/>
              <p:cNvSpPr txBox="1"/>
              <p:nvPr/>
            </p:nvSpPr>
            <p:spPr>
              <a:xfrm>
                <a:off x="4165963" y="2599877"/>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591" name="テキスト ボックス 590"/>
              <p:cNvSpPr txBox="1"/>
              <p:nvPr/>
            </p:nvSpPr>
            <p:spPr>
              <a:xfrm>
                <a:off x="5654770" y="2599877"/>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cxnSp>
            <p:nvCxnSpPr>
              <p:cNvPr id="595" name="直線コネクタ 594"/>
              <p:cNvCxnSpPr/>
              <p:nvPr/>
            </p:nvCxnSpPr>
            <p:spPr>
              <a:xfrm>
                <a:off x="314925" y="2775546"/>
                <a:ext cx="6156000" cy="0"/>
              </a:xfrm>
              <a:prstGeom prst="line">
                <a:avLst/>
              </a:prstGeom>
              <a:ln w="9525">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691" name="直線コネクタ 690"/>
              <p:cNvCxnSpPr/>
              <p:nvPr/>
            </p:nvCxnSpPr>
            <p:spPr>
              <a:xfrm>
                <a:off x="314925" y="2614860"/>
                <a:ext cx="6156000" cy="0"/>
              </a:xfrm>
              <a:prstGeom prst="line">
                <a:avLst/>
              </a:prstGeom>
              <a:ln w="6350">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693" name="直線コネクタ 692"/>
              <p:cNvCxnSpPr/>
              <p:nvPr/>
            </p:nvCxnSpPr>
            <p:spPr>
              <a:xfrm>
                <a:off x="314925" y="2477343"/>
                <a:ext cx="6156000" cy="0"/>
              </a:xfrm>
              <a:prstGeom prst="line">
                <a:avLst/>
              </a:prstGeom>
              <a:ln w="6350">
                <a:solidFill>
                  <a:schemeClr val="tx2"/>
                </a:solidFill>
                <a:prstDash val="solid"/>
              </a:ln>
            </p:spPr>
            <p:style>
              <a:lnRef idx="1">
                <a:schemeClr val="accent1"/>
              </a:lnRef>
              <a:fillRef idx="0">
                <a:schemeClr val="accent1"/>
              </a:fillRef>
              <a:effectRef idx="0">
                <a:schemeClr val="accent1"/>
              </a:effectRef>
              <a:fontRef idx="minor">
                <a:schemeClr val="tx1"/>
              </a:fontRef>
            </p:style>
          </p:cxnSp>
        </p:grpSp>
      </p:grpSp>
      <p:sp>
        <p:nvSpPr>
          <p:cNvPr id="597" name="テキスト ボックス 596"/>
          <p:cNvSpPr txBox="1"/>
          <p:nvPr/>
        </p:nvSpPr>
        <p:spPr>
          <a:xfrm>
            <a:off x="3430528" y="3403013"/>
            <a:ext cx="1724976" cy="270474"/>
          </a:xfrm>
          <a:prstGeom prst="rect">
            <a:avLst/>
          </a:prstGeom>
          <a:noFill/>
        </p:spPr>
        <p:txBody>
          <a:bodyPr wrap="square" lIns="0" tIns="0" rIns="0" bIns="0" rtlCol="0" anchor="ctr" anchorCtr="0">
            <a:noAutofit/>
          </a:bodyPr>
          <a:lstStyle/>
          <a:p>
            <a:pPr algn="ctr">
              <a:spcBef>
                <a:spcPts val="0"/>
              </a:spcBef>
              <a:buSzPct val="100000"/>
            </a:pPr>
            <a:r>
              <a:rPr kumimoji="1" lang="en-US" altLang="ja-JP" sz="900" b="1" dirty="0" smtClean="0">
                <a:latin typeface="メイリオ" panose="020B0604030504040204" pitchFamily="50" charset="-128"/>
                <a:ea typeface="メイリオ" panose="020B0604030504040204" pitchFamily="50" charset="-128"/>
              </a:rPr>
              <a:t>ZEH</a:t>
            </a:r>
          </a:p>
          <a:p>
            <a:pPr algn="ctr">
              <a:spcBef>
                <a:spcPts val="0"/>
              </a:spcBef>
              <a:buSzPct val="100000"/>
            </a:pPr>
            <a:r>
              <a:rPr kumimoji="1" lang="ja-JP" altLang="en-US" sz="700" b="1" dirty="0" smtClean="0">
                <a:latin typeface="メイリオ" panose="020B0604030504040204" pitchFamily="50" charset="-128"/>
                <a:ea typeface="メイリオ" panose="020B0604030504040204" pitchFamily="50" charset="-128"/>
              </a:rPr>
              <a:t>（ネット・ゼロ・エネルギー・ハウス）</a:t>
            </a:r>
          </a:p>
        </p:txBody>
      </p:sp>
      <p:sp>
        <p:nvSpPr>
          <p:cNvPr id="598" name="テキスト ボックス 597"/>
          <p:cNvSpPr txBox="1"/>
          <p:nvPr/>
        </p:nvSpPr>
        <p:spPr>
          <a:xfrm>
            <a:off x="5107790" y="3392274"/>
            <a:ext cx="1296000" cy="270474"/>
          </a:xfrm>
          <a:prstGeom prst="rect">
            <a:avLst/>
          </a:prstGeom>
          <a:noFill/>
        </p:spPr>
        <p:txBody>
          <a:bodyPr wrap="square" lIns="0" tIns="0" rIns="0" bIns="0" rtlCol="0" anchor="ctr" anchorCtr="0">
            <a:noAutofit/>
          </a:bodyPr>
          <a:lstStyle/>
          <a:p>
            <a:pPr algn="ctr">
              <a:spcBef>
                <a:spcPts val="0"/>
              </a:spcBef>
              <a:buSzPct val="100000"/>
            </a:pPr>
            <a:r>
              <a:rPr kumimoji="1" lang="en-US" altLang="ja-JP" sz="900" b="1" dirty="0" smtClean="0">
                <a:latin typeface="メイリオ" panose="020B0604030504040204" pitchFamily="50" charset="-128"/>
                <a:ea typeface="メイリオ" panose="020B0604030504040204" pitchFamily="50" charset="-128"/>
              </a:rPr>
              <a:t>“</a:t>
            </a:r>
            <a:r>
              <a:rPr kumimoji="1" lang="ja-JP" altLang="en-US" sz="900" b="1" dirty="0" smtClean="0">
                <a:latin typeface="メイリオ" panose="020B0604030504040204" pitchFamily="50" charset="-128"/>
                <a:ea typeface="メイリオ" panose="020B0604030504040204" pitchFamily="50" charset="-128"/>
              </a:rPr>
              <a:t>断熱</a:t>
            </a:r>
            <a:r>
              <a:rPr kumimoji="1" lang="en-US" altLang="ja-JP" sz="900" b="1" dirty="0" smtClean="0">
                <a:latin typeface="メイリオ" panose="020B0604030504040204" pitchFamily="50" charset="-128"/>
                <a:ea typeface="メイリオ" panose="020B0604030504040204" pitchFamily="50" charset="-128"/>
              </a:rPr>
              <a:t>”</a:t>
            </a:r>
            <a:r>
              <a:rPr kumimoji="1" lang="ja-JP" altLang="en-US" sz="900" b="1" dirty="0" smtClean="0">
                <a:latin typeface="メイリオ" panose="020B0604030504040204" pitchFamily="50" charset="-128"/>
                <a:ea typeface="メイリオ" panose="020B0604030504040204" pitchFamily="50" charset="-128"/>
              </a:rPr>
              <a:t>リフォーム</a:t>
            </a:r>
          </a:p>
        </p:txBody>
      </p:sp>
      <p:cxnSp>
        <p:nvCxnSpPr>
          <p:cNvPr id="599" name="直線コネクタ 598"/>
          <p:cNvCxnSpPr/>
          <p:nvPr/>
        </p:nvCxnSpPr>
        <p:spPr>
          <a:xfrm>
            <a:off x="346455" y="3676882"/>
            <a:ext cx="61560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00" name="直線コネクタ 599"/>
          <p:cNvCxnSpPr/>
          <p:nvPr/>
        </p:nvCxnSpPr>
        <p:spPr>
          <a:xfrm>
            <a:off x="3505464" y="3466063"/>
            <a:ext cx="0" cy="792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602" name="テキスト ボックス 601"/>
          <p:cNvSpPr txBox="1"/>
          <p:nvPr/>
        </p:nvSpPr>
        <p:spPr>
          <a:xfrm>
            <a:off x="4197493" y="3681306"/>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03" name="テキスト ボックス 602"/>
          <p:cNvSpPr txBox="1"/>
          <p:nvPr/>
        </p:nvSpPr>
        <p:spPr>
          <a:xfrm>
            <a:off x="5686300" y="3681306"/>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04" name="テキスト ボックス 603"/>
          <p:cNvSpPr txBox="1"/>
          <p:nvPr/>
        </p:nvSpPr>
        <p:spPr>
          <a:xfrm>
            <a:off x="4197493" y="3821208"/>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05" name="テキスト ボックス 604"/>
          <p:cNvSpPr txBox="1"/>
          <p:nvPr/>
        </p:nvSpPr>
        <p:spPr>
          <a:xfrm>
            <a:off x="5686300" y="3821208"/>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06" name="テキスト ボックス 605"/>
          <p:cNvSpPr txBox="1"/>
          <p:nvPr/>
        </p:nvSpPr>
        <p:spPr>
          <a:xfrm>
            <a:off x="4197493" y="3961110"/>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07" name="テキスト ボックス 606"/>
          <p:cNvSpPr txBox="1"/>
          <p:nvPr/>
        </p:nvSpPr>
        <p:spPr>
          <a:xfrm>
            <a:off x="5686300" y="3961110"/>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08" name="テキスト ボックス 607"/>
          <p:cNvSpPr txBox="1"/>
          <p:nvPr/>
        </p:nvSpPr>
        <p:spPr>
          <a:xfrm>
            <a:off x="4197493" y="4101013"/>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09" name="テキスト ボックス 608"/>
          <p:cNvSpPr txBox="1"/>
          <p:nvPr/>
        </p:nvSpPr>
        <p:spPr>
          <a:xfrm>
            <a:off x="5686300" y="4101013"/>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10" name="テキスト ボックス 609"/>
          <p:cNvSpPr txBox="1"/>
          <p:nvPr/>
        </p:nvSpPr>
        <p:spPr>
          <a:xfrm>
            <a:off x="421523" y="3693435"/>
            <a:ext cx="2802103" cy="7270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900" dirty="0">
                <a:latin typeface="メイリオ" panose="020B0604030504040204" pitchFamily="50" charset="-128"/>
                <a:ea typeface="メイリオ" panose="020B0604030504040204" pitchFamily="50" charset="-128"/>
              </a:rPr>
              <a:t>すでに</a:t>
            </a:r>
            <a:r>
              <a:rPr kumimoji="1" lang="ja-JP" altLang="en-US" sz="900" dirty="0" smtClean="0">
                <a:latin typeface="メイリオ" panose="020B0604030504040204" pitchFamily="50" charset="-128"/>
                <a:ea typeface="メイリオ" panose="020B0604030504040204" pitchFamily="50" charset="-128"/>
              </a:rPr>
              <a:t>購入</a:t>
            </a:r>
            <a:r>
              <a:rPr kumimoji="1" lang="ja-JP" altLang="en-US" sz="900" dirty="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実施</a:t>
            </a:r>
            <a:r>
              <a:rPr kumimoji="1" lang="ja-JP" altLang="en-US" sz="900" dirty="0">
                <a:latin typeface="メイリオ" panose="020B0604030504040204" pitchFamily="50" charset="-128"/>
                <a:ea typeface="メイリオ" panose="020B0604030504040204" pitchFamily="50" charset="-128"/>
              </a:rPr>
              <a:t>したことがある</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900" dirty="0">
                <a:latin typeface="メイリオ" panose="020B0604030504040204" pitchFamily="50" charset="-128"/>
                <a:ea typeface="メイリオ" panose="020B0604030504040204" pitchFamily="50" charset="-128"/>
              </a:rPr>
              <a:t>内容を知っていて、興味もあった</a:t>
            </a:r>
          </a:p>
          <a:p>
            <a:pPr>
              <a:spcBef>
                <a:spcPts val="0"/>
              </a:spcBef>
              <a:buSzPct val="100000"/>
            </a:pPr>
            <a:r>
              <a:rPr kumimoji="1" lang="ja-JP" altLang="en-US" sz="900" dirty="0">
                <a:latin typeface="メイリオ" panose="020B0604030504040204" pitchFamily="50" charset="-128"/>
                <a:ea typeface="メイリオ" panose="020B0604030504040204" pitchFamily="50" charset="-128"/>
              </a:rPr>
              <a:t>内容は知っていたが、興味はなかった</a:t>
            </a:r>
          </a:p>
          <a:p>
            <a:pPr>
              <a:spcBef>
                <a:spcPts val="0"/>
              </a:spcBef>
              <a:buSzPct val="100000"/>
            </a:pPr>
            <a:r>
              <a:rPr kumimoji="1" lang="ja-JP" altLang="en-US" sz="900" dirty="0">
                <a:latin typeface="メイリオ" panose="020B0604030504040204" pitchFamily="50" charset="-128"/>
                <a:ea typeface="メイリオ" panose="020B0604030504040204" pitchFamily="50" charset="-128"/>
              </a:rPr>
              <a:t>知らなかった</a:t>
            </a:r>
            <a:endParaRPr kumimoji="1" lang="en-US" altLang="ja-JP" sz="900" dirty="0" smtClean="0">
              <a:latin typeface="メイリオ" panose="020B0604030504040204" pitchFamily="50" charset="-128"/>
              <a:ea typeface="メイリオ" panose="020B0604030504040204" pitchFamily="50" charset="-128"/>
            </a:endParaRPr>
          </a:p>
        </p:txBody>
      </p:sp>
      <p:cxnSp>
        <p:nvCxnSpPr>
          <p:cNvPr id="611" name="直線コネクタ 610"/>
          <p:cNvCxnSpPr/>
          <p:nvPr/>
        </p:nvCxnSpPr>
        <p:spPr>
          <a:xfrm>
            <a:off x="346455" y="4261568"/>
            <a:ext cx="6156000" cy="0"/>
          </a:xfrm>
          <a:prstGeom prst="line">
            <a:avLst/>
          </a:prstGeom>
          <a:ln w="9525">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688" name="直線コネクタ 687"/>
          <p:cNvCxnSpPr/>
          <p:nvPr/>
        </p:nvCxnSpPr>
        <p:spPr>
          <a:xfrm>
            <a:off x="346455" y="3838677"/>
            <a:ext cx="61560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89" name="直線コネクタ 688"/>
          <p:cNvCxnSpPr/>
          <p:nvPr/>
        </p:nvCxnSpPr>
        <p:spPr>
          <a:xfrm>
            <a:off x="346455" y="3976177"/>
            <a:ext cx="61560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90" name="直線コネクタ 689"/>
          <p:cNvCxnSpPr/>
          <p:nvPr/>
        </p:nvCxnSpPr>
        <p:spPr>
          <a:xfrm>
            <a:off x="346455" y="4113676"/>
            <a:ext cx="61560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670" name="グループ化 669"/>
          <p:cNvGrpSpPr/>
          <p:nvPr/>
        </p:nvGrpSpPr>
        <p:grpSpPr>
          <a:xfrm>
            <a:off x="346455" y="6199987"/>
            <a:ext cx="6156000" cy="1216090"/>
            <a:chOff x="7090184" y="4618819"/>
            <a:chExt cx="6156000" cy="1216090"/>
          </a:xfrm>
        </p:grpSpPr>
        <p:sp>
          <p:nvSpPr>
            <p:cNvPr id="671" name="テキスト ボックス 670"/>
            <p:cNvSpPr txBox="1"/>
            <p:nvPr/>
          </p:nvSpPr>
          <p:spPr>
            <a:xfrm>
              <a:off x="10388745" y="4618819"/>
              <a:ext cx="1296000" cy="270474"/>
            </a:xfrm>
            <a:prstGeom prst="rect">
              <a:avLst/>
            </a:prstGeom>
            <a:noFill/>
          </p:spPr>
          <p:txBody>
            <a:bodyPr wrap="square" lIns="0" tIns="0" rIns="0" bIns="0" rtlCol="0" anchor="ctr" anchorCtr="0">
              <a:noAutofit/>
            </a:bodyPr>
            <a:lstStyle/>
            <a:p>
              <a:pPr algn="ctr">
                <a:spcBef>
                  <a:spcPts val="0"/>
                </a:spcBef>
                <a:buSzPct val="100000"/>
              </a:pPr>
              <a:r>
                <a:rPr kumimoji="1" lang="en-US" altLang="ja-JP" sz="900" b="1" dirty="0">
                  <a:latin typeface="メイリオ" panose="020B0604030504040204" pitchFamily="50" charset="-128"/>
                  <a:ea typeface="メイリオ" panose="020B0604030504040204" pitchFamily="50" charset="-128"/>
                </a:rPr>
                <a:t>ZEH</a:t>
              </a:r>
            </a:p>
          </p:txBody>
        </p:sp>
        <p:sp>
          <p:nvSpPr>
            <p:cNvPr id="672" name="テキスト ボックス 671"/>
            <p:cNvSpPr txBox="1"/>
            <p:nvPr/>
          </p:nvSpPr>
          <p:spPr>
            <a:xfrm>
              <a:off x="11851519" y="4618819"/>
              <a:ext cx="1296000" cy="270474"/>
            </a:xfrm>
            <a:prstGeom prst="rect">
              <a:avLst/>
            </a:prstGeom>
            <a:noFill/>
          </p:spPr>
          <p:txBody>
            <a:bodyPr wrap="square" lIns="0" tIns="0" rIns="0" bIns="0" rtlCol="0" anchor="ctr" anchorCtr="0">
              <a:noAutofit/>
            </a:bodyPr>
            <a:lstStyle/>
            <a:p>
              <a:pPr algn="ctr">
                <a:spcBef>
                  <a:spcPts val="0"/>
                </a:spcBef>
                <a:buSzPct val="100000"/>
              </a:pPr>
              <a:r>
                <a:rPr kumimoji="1" lang="en-US" altLang="ja-JP" sz="900" b="1" dirty="0">
                  <a:latin typeface="メイリオ" panose="020B0604030504040204" pitchFamily="50" charset="-128"/>
                  <a:ea typeface="メイリオ" panose="020B0604030504040204" pitchFamily="50" charset="-128"/>
                </a:rPr>
                <a:t>“</a:t>
              </a:r>
              <a:r>
                <a:rPr kumimoji="1" lang="ja-JP" altLang="en-US" sz="900" b="1" dirty="0">
                  <a:latin typeface="メイリオ" panose="020B0604030504040204" pitchFamily="50" charset="-128"/>
                  <a:ea typeface="メイリオ" panose="020B0604030504040204" pitchFamily="50" charset="-128"/>
                </a:rPr>
                <a:t>断熱</a:t>
              </a:r>
              <a:r>
                <a:rPr kumimoji="1" lang="en-US" altLang="ja-JP" sz="900" b="1" dirty="0">
                  <a:latin typeface="メイリオ" panose="020B0604030504040204" pitchFamily="50" charset="-128"/>
                  <a:ea typeface="メイリオ" panose="020B0604030504040204" pitchFamily="50" charset="-128"/>
                </a:rPr>
                <a:t>”</a:t>
              </a:r>
              <a:r>
                <a:rPr kumimoji="1" lang="ja-JP" altLang="en-US" sz="900" b="1" dirty="0">
                  <a:latin typeface="メイリオ" panose="020B0604030504040204" pitchFamily="50" charset="-128"/>
                  <a:ea typeface="メイリオ" panose="020B0604030504040204" pitchFamily="50" charset="-128"/>
                </a:rPr>
                <a:t>リフォーム</a:t>
              </a:r>
            </a:p>
          </p:txBody>
        </p:sp>
        <p:cxnSp>
          <p:nvCxnSpPr>
            <p:cNvPr id="673" name="直線コネクタ 672"/>
            <p:cNvCxnSpPr/>
            <p:nvPr/>
          </p:nvCxnSpPr>
          <p:spPr>
            <a:xfrm>
              <a:off x="7090184" y="4815688"/>
              <a:ext cx="61560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74" name="直線コネクタ 673"/>
            <p:cNvCxnSpPr/>
            <p:nvPr/>
          </p:nvCxnSpPr>
          <p:spPr>
            <a:xfrm>
              <a:off x="10249193" y="4646909"/>
              <a:ext cx="0" cy="118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76" name="直線コネクタ 675"/>
            <p:cNvCxnSpPr/>
            <p:nvPr/>
          </p:nvCxnSpPr>
          <p:spPr>
            <a:xfrm>
              <a:off x="7090184" y="5828898"/>
              <a:ext cx="61560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677" name="テキスト ボックス 676"/>
            <p:cNvSpPr txBox="1"/>
            <p:nvPr/>
          </p:nvSpPr>
          <p:spPr>
            <a:xfrm>
              <a:off x="10941222" y="4820112"/>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78" name="テキスト ボックス 677"/>
            <p:cNvSpPr txBox="1"/>
            <p:nvPr/>
          </p:nvSpPr>
          <p:spPr>
            <a:xfrm>
              <a:off x="12430029" y="4820112"/>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79" name="テキスト ボックス 678"/>
            <p:cNvSpPr txBox="1"/>
            <p:nvPr/>
          </p:nvSpPr>
          <p:spPr>
            <a:xfrm>
              <a:off x="10941222" y="4960014"/>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80" name="テキスト ボックス 679"/>
            <p:cNvSpPr txBox="1"/>
            <p:nvPr/>
          </p:nvSpPr>
          <p:spPr>
            <a:xfrm>
              <a:off x="12430029" y="4960014"/>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81" name="テキスト ボックス 680"/>
            <p:cNvSpPr txBox="1"/>
            <p:nvPr/>
          </p:nvSpPr>
          <p:spPr>
            <a:xfrm>
              <a:off x="10941222" y="5099916"/>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82" name="テキスト ボックス 681"/>
            <p:cNvSpPr txBox="1"/>
            <p:nvPr/>
          </p:nvSpPr>
          <p:spPr>
            <a:xfrm>
              <a:off x="12430029" y="5099916"/>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83" name="テキスト ボックス 682"/>
            <p:cNvSpPr txBox="1"/>
            <p:nvPr/>
          </p:nvSpPr>
          <p:spPr>
            <a:xfrm>
              <a:off x="10941222" y="5239819"/>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84" name="テキスト ボックス 683"/>
            <p:cNvSpPr txBox="1"/>
            <p:nvPr/>
          </p:nvSpPr>
          <p:spPr>
            <a:xfrm>
              <a:off x="12430029" y="5239819"/>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85" name="テキスト ボックス 684"/>
            <p:cNvSpPr txBox="1"/>
            <p:nvPr/>
          </p:nvSpPr>
          <p:spPr>
            <a:xfrm>
              <a:off x="7173424" y="4821731"/>
              <a:ext cx="3346408" cy="727091"/>
            </a:xfrm>
            <a:prstGeom prst="rect">
              <a:avLst/>
            </a:prstGeom>
            <a:noFill/>
          </p:spPr>
          <p:txBody>
            <a:bodyPr wrap="square" lIns="36000" tIns="36000" rIns="36000" bIns="36000" rtlCol="0" anchor="t" anchorCtr="0">
              <a:noAutofit/>
            </a:bodyPr>
            <a:lstStyle/>
            <a:p>
              <a:pPr>
                <a:spcBef>
                  <a:spcPts val="0"/>
                </a:spcBef>
                <a:buSzPct val="100000"/>
              </a:pPr>
              <a:r>
                <a:rPr kumimoji="1" lang="en-US" altLang="ja-JP" sz="900" dirty="0">
                  <a:latin typeface="メイリオ" panose="020B0604030504040204" pitchFamily="50" charset="-128"/>
                  <a:ea typeface="メイリオ" panose="020B0604030504040204" pitchFamily="50" charset="-128"/>
                </a:rPr>
                <a:t>CO</a:t>
              </a:r>
              <a:r>
                <a:rPr kumimoji="1" lang="ja-JP" altLang="en-US" sz="900" dirty="0">
                  <a:latin typeface="メイリオ" panose="020B0604030504040204" pitchFamily="50" charset="-128"/>
                  <a:ea typeface="メイリオ" panose="020B0604030504040204" pitchFamily="50" charset="-128"/>
                </a:rPr>
                <a:t>２削減に貢献する</a:t>
              </a:r>
              <a:r>
                <a:rPr kumimoji="1" lang="ja-JP" altLang="en-US" sz="900" dirty="0" smtClean="0">
                  <a:latin typeface="メイリオ" panose="020B0604030504040204" pitchFamily="50" charset="-128"/>
                  <a:ea typeface="メイリオ" panose="020B0604030504040204" pitchFamily="50" charset="-128"/>
                </a:rPr>
                <a:t>ため</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900" dirty="0">
                  <a:latin typeface="メイリオ" panose="020B0604030504040204" pitchFamily="50" charset="-128"/>
                  <a:ea typeface="メイリオ" panose="020B0604030504040204" pitchFamily="50" charset="-128"/>
                </a:rPr>
                <a:t>光熱費が安くなるなど経済的なメリットが期待できる</a:t>
              </a:r>
              <a:r>
                <a:rPr kumimoji="1" lang="ja-JP" altLang="en-US" sz="900" dirty="0" smtClean="0">
                  <a:latin typeface="メイリオ" panose="020B0604030504040204" pitchFamily="50" charset="-128"/>
                  <a:ea typeface="メイリオ" panose="020B0604030504040204" pitchFamily="50" charset="-128"/>
                </a:rPr>
                <a:t>ため</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住</a:t>
              </a:r>
              <a:r>
                <a:rPr kumimoji="1" lang="ja-JP" altLang="en-US" sz="900" dirty="0">
                  <a:latin typeface="メイリオ" panose="020B0604030504040204" pitchFamily="50" charset="-128"/>
                  <a:ea typeface="メイリオ" panose="020B0604030504040204" pitchFamily="50" charset="-128"/>
                </a:rPr>
                <a:t>環境が快適になる</a:t>
              </a:r>
              <a:r>
                <a:rPr kumimoji="1" lang="ja-JP" altLang="en-US" sz="900" dirty="0" smtClean="0">
                  <a:latin typeface="メイリオ" panose="020B0604030504040204" pitchFamily="50" charset="-128"/>
                  <a:ea typeface="メイリオ" panose="020B0604030504040204" pitchFamily="50" charset="-128"/>
                </a:rPr>
                <a:t>ため</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900" dirty="0">
                  <a:latin typeface="メイリオ" panose="020B0604030504040204" pitchFamily="50" charset="-128"/>
                  <a:ea typeface="メイリオ" panose="020B0604030504040204" pitchFamily="50" charset="-128"/>
                </a:rPr>
                <a:t>疾患のリスクの軽減が期待できる</a:t>
              </a:r>
              <a:r>
                <a:rPr kumimoji="1" lang="ja-JP" altLang="en-US" sz="900" dirty="0" smtClean="0">
                  <a:latin typeface="メイリオ" panose="020B0604030504040204" pitchFamily="50" charset="-128"/>
                  <a:ea typeface="メイリオ" panose="020B0604030504040204" pitchFamily="50" charset="-128"/>
                </a:rPr>
                <a:t>ため</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pPr>
              <a:endParaRPr kumimoji="1" lang="ja-JP" altLang="en-US" sz="90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その他（右のスペースにご記入ください）</a:t>
              </a:r>
              <a:endParaRPr kumimoji="1" lang="ja-JP" altLang="en-US" sz="900" dirty="0">
                <a:latin typeface="メイリオ" panose="020B0604030504040204" pitchFamily="50" charset="-128"/>
                <a:ea typeface="メイリオ" panose="020B0604030504040204" pitchFamily="50" charset="-128"/>
              </a:endParaRPr>
            </a:p>
            <a:p>
              <a:pPr>
                <a:spcBef>
                  <a:spcPts val="0"/>
                </a:spcBef>
                <a:buSzPct val="100000"/>
              </a:pPr>
              <a:endParaRPr kumimoji="1" lang="en-US" altLang="ja-JP" sz="900" dirty="0" smtClean="0">
                <a:latin typeface="メイリオ" panose="020B0604030504040204" pitchFamily="50" charset="-128"/>
                <a:ea typeface="メイリオ" panose="020B0604030504040204" pitchFamily="50" charset="-128"/>
              </a:endParaRPr>
            </a:p>
          </p:txBody>
        </p:sp>
        <p:cxnSp>
          <p:nvCxnSpPr>
            <p:cNvPr id="686" name="直線コネクタ 685"/>
            <p:cNvCxnSpPr/>
            <p:nvPr/>
          </p:nvCxnSpPr>
          <p:spPr>
            <a:xfrm>
              <a:off x="7090184" y="5396141"/>
              <a:ext cx="6156000" cy="0"/>
            </a:xfrm>
            <a:prstGeom prst="line">
              <a:avLst/>
            </a:prstGeom>
            <a:ln w="6350">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697" name="直線コネクタ 696"/>
            <p:cNvCxnSpPr/>
            <p:nvPr/>
          </p:nvCxnSpPr>
          <p:spPr>
            <a:xfrm>
              <a:off x="7090184" y="4976085"/>
              <a:ext cx="6156000" cy="0"/>
            </a:xfrm>
            <a:prstGeom prst="line">
              <a:avLst/>
            </a:prstGeom>
            <a:ln w="6350">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698" name="直線コネクタ 697"/>
            <p:cNvCxnSpPr/>
            <p:nvPr/>
          </p:nvCxnSpPr>
          <p:spPr>
            <a:xfrm>
              <a:off x="7090184" y="5116104"/>
              <a:ext cx="6156000" cy="0"/>
            </a:xfrm>
            <a:prstGeom prst="line">
              <a:avLst/>
            </a:prstGeom>
            <a:ln w="6350">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699" name="直線コネクタ 698"/>
            <p:cNvCxnSpPr/>
            <p:nvPr/>
          </p:nvCxnSpPr>
          <p:spPr>
            <a:xfrm>
              <a:off x="7090184" y="5256123"/>
              <a:ext cx="6156000" cy="0"/>
            </a:xfrm>
            <a:prstGeom prst="line">
              <a:avLst/>
            </a:prstGeom>
            <a:ln w="6350">
              <a:solidFill>
                <a:schemeClr val="tx2"/>
              </a:solidFill>
              <a:prstDash val="solid"/>
            </a:ln>
          </p:spPr>
          <p:style>
            <a:lnRef idx="1">
              <a:schemeClr val="accent1"/>
            </a:lnRef>
            <a:fillRef idx="0">
              <a:schemeClr val="accent1"/>
            </a:fillRef>
            <a:effectRef idx="0">
              <a:schemeClr val="accent1"/>
            </a:effectRef>
            <a:fontRef idx="minor">
              <a:schemeClr val="tx1"/>
            </a:fontRef>
          </p:style>
        </p:cxnSp>
      </p:grpSp>
      <p:grpSp>
        <p:nvGrpSpPr>
          <p:cNvPr id="612" name="グループ化 611"/>
          <p:cNvGrpSpPr/>
          <p:nvPr/>
        </p:nvGrpSpPr>
        <p:grpSpPr>
          <a:xfrm>
            <a:off x="346455" y="4818329"/>
            <a:ext cx="6156000" cy="930003"/>
            <a:chOff x="7090184" y="6221741"/>
            <a:chExt cx="6156000" cy="930003"/>
          </a:xfrm>
        </p:grpSpPr>
        <p:sp>
          <p:nvSpPr>
            <p:cNvPr id="613" name="テキスト ボックス 612"/>
            <p:cNvSpPr txBox="1"/>
            <p:nvPr/>
          </p:nvSpPr>
          <p:spPr>
            <a:xfrm>
              <a:off x="10388745" y="6221741"/>
              <a:ext cx="1296000" cy="270474"/>
            </a:xfrm>
            <a:prstGeom prst="rect">
              <a:avLst/>
            </a:prstGeom>
            <a:noFill/>
          </p:spPr>
          <p:txBody>
            <a:bodyPr wrap="square" lIns="0" tIns="0" rIns="0" bIns="0" rtlCol="0" anchor="ctr" anchorCtr="0">
              <a:noAutofit/>
            </a:bodyPr>
            <a:lstStyle/>
            <a:p>
              <a:pPr algn="ctr">
                <a:spcBef>
                  <a:spcPts val="0"/>
                </a:spcBef>
                <a:buSzPct val="100000"/>
              </a:pPr>
              <a:r>
                <a:rPr kumimoji="1" lang="en-US" altLang="ja-JP" sz="900" b="1" dirty="0">
                  <a:latin typeface="メイリオ" panose="020B0604030504040204" pitchFamily="50" charset="-128"/>
                  <a:ea typeface="メイリオ" panose="020B0604030504040204" pitchFamily="50" charset="-128"/>
                </a:rPr>
                <a:t>ZEH</a:t>
              </a:r>
            </a:p>
          </p:txBody>
        </p:sp>
        <p:sp>
          <p:nvSpPr>
            <p:cNvPr id="614" name="テキスト ボックス 613"/>
            <p:cNvSpPr txBox="1"/>
            <p:nvPr/>
          </p:nvSpPr>
          <p:spPr>
            <a:xfrm>
              <a:off x="11851519" y="6221741"/>
              <a:ext cx="1296000" cy="270474"/>
            </a:xfrm>
            <a:prstGeom prst="rect">
              <a:avLst/>
            </a:prstGeom>
            <a:noFill/>
          </p:spPr>
          <p:txBody>
            <a:bodyPr wrap="square" lIns="0" tIns="0" rIns="0" bIns="0" rtlCol="0" anchor="ctr" anchorCtr="0">
              <a:noAutofit/>
            </a:bodyPr>
            <a:lstStyle/>
            <a:p>
              <a:pPr algn="ctr">
                <a:spcBef>
                  <a:spcPts val="0"/>
                </a:spcBef>
                <a:buSzPct val="100000"/>
              </a:pPr>
              <a:r>
                <a:rPr kumimoji="1" lang="en-US" altLang="ja-JP" sz="900" b="1" dirty="0">
                  <a:latin typeface="メイリオ" panose="020B0604030504040204" pitchFamily="50" charset="-128"/>
                  <a:ea typeface="メイリオ" panose="020B0604030504040204" pitchFamily="50" charset="-128"/>
                </a:rPr>
                <a:t>“</a:t>
              </a:r>
              <a:r>
                <a:rPr kumimoji="1" lang="ja-JP" altLang="en-US" sz="900" b="1" dirty="0">
                  <a:latin typeface="メイリオ" panose="020B0604030504040204" pitchFamily="50" charset="-128"/>
                  <a:ea typeface="メイリオ" panose="020B0604030504040204" pitchFamily="50" charset="-128"/>
                </a:rPr>
                <a:t>断熱</a:t>
              </a:r>
              <a:r>
                <a:rPr kumimoji="1" lang="en-US" altLang="ja-JP" sz="900" b="1" dirty="0">
                  <a:latin typeface="メイリオ" panose="020B0604030504040204" pitchFamily="50" charset="-128"/>
                  <a:ea typeface="メイリオ" panose="020B0604030504040204" pitchFamily="50" charset="-128"/>
                </a:rPr>
                <a:t>”</a:t>
              </a:r>
              <a:r>
                <a:rPr kumimoji="1" lang="ja-JP" altLang="en-US" sz="900" b="1" dirty="0">
                  <a:latin typeface="メイリオ" panose="020B0604030504040204" pitchFamily="50" charset="-128"/>
                  <a:ea typeface="メイリオ" panose="020B0604030504040204" pitchFamily="50" charset="-128"/>
                </a:rPr>
                <a:t>リフォーム</a:t>
              </a:r>
            </a:p>
          </p:txBody>
        </p:sp>
        <p:cxnSp>
          <p:nvCxnSpPr>
            <p:cNvPr id="615" name="直線コネクタ 614"/>
            <p:cNvCxnSpPr/>
            <p:nvPr/>
          </p:nvCxnSpPr>
          <p:spPr>
            <a:xfrm>
              <a:off x="7090184" y="6418610"/>
              <a:ext cx="61560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16" name="直線コネクタ 615"/>
            <p:cNvCxnSpPr/>
            <p:nvPr/>
          </p:nvCxnSpPr>
          <p:spPr>
            <a:xfrm>
              <a:off x="10249193" y="6262531"/>
              <a:ext cx="0" cy="756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618" name="テキスト ボックス 617"/>
            <p:cNvSpPr txBox="1"/>
            <p:nvPr/>
          </p:nvSpPr>
          <p:spPr>
            <a:xfrm>
              <a:off x="10941222" y="6423034"/>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19" name="テキスト ボックス 618"/>
            <p:cNvSpPr txBox="1"/>
            <p:nvPr/>
          </p:nvSpPr>
          <p:spPr>
            <a:xfrm>
              <a:off x="12430029" y="6423034"/>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20" name="テキスト ボックス 619"/>
            <p:cNvSpPr txBox="1"/>
            <p:nvPr/>
          </p:nvSpPr>
          <p:spPr>
            <a:xfrm>
              <a:off x="10941222" y="6562936"/>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21" name="テキスト ボックス 620"/>
            <p:cNvSpPr txBox="1"/>
            <p:nvPr/>
          </p:nvSpPr>
          <p:spPr>
            <a:xfrm>
              <a:off x="12430029" y="6562936"/>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22" name="テキスト ボックス 621"/>
            <p:cNvSpPr txBox="1"/>
            <p:nvPr/>
          </p:nvSpPr>
          <p:spPr>
            <a:xfrm>
              <a:off x="10941222" y="6702838"/>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23" name="テキスト ボックス 622"/>
            <p:cNvSpPr txBox="1"/>
            <p:nvPr/>
          </p:nvSpPr>
          <p:spPr>
            <a:xfrm>
              <a:off x="12430029" y="6702838"/>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24" name="テキスト ボックス 623"/>
            <p:cNvSpPr txBox="1"/>
            <p:nvPr/>
          </p:nvSpPr>
          <p:spPr>
            <a:xfrm>
              <a:off x="10941222" y="6842741"/>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25" name="テキスト ボックス 624"/>
            <p:cNvSpPr txBox="1"/>
            <p:nvPr/>
          </p:nvSpPr>
          <p:spPr>
            <a:xfrm>
              <a:off x="12430029" y="6842741"/>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26" name="テキスト ボックス 625"/>
            <p:cNvSpPr txBox="1"/>
            <p:nvPr/>
          </p:nvSpPr>
          <p:spPr>
            <a:xfrm>
              <a:off x="7173424" y="6424653"/>
              <a:ext cx="2793931" cy="7270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900" dirty="0">
                  <a:latin typeface="メイリオ" panose="020B0604030504040204" pitchFamily="50" charset="-128"/>
                  <a:ea typeface="メイリオ" panose="020B0604030504040204" pitchFamily="50" charset="-128"/>
                </a:rPr>
                <a:t>すでに</a:t>
              </a:r>
              <a:r>
                <a:rPr kumimoji="1" lang="ja-JP" altLang="en-US" sz="900" dirty="0" smtClean="0">
                  <a:latin typeface="メイリオ" panose="020B0604030504040204" pitchFamily="50" charset="-128"/>
                  <a:ea typeface="メイリオ" panose="020B0604030504040204" pitchFamily="50" charset="-128"/>
                </a:rPr>
                <a:t>購入・実施した</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900" dirty="0">
                  <a:latin typeface="メイリオ" panose="020B0604030504040204" pitchFamily="50" charset="-128"/>
                  <a:ea typeface="メイリオ" panose="020B0604030504040204" pitchFamily="50" charset="-128"/>
                </a:rPr>
                <a:t>機会があれば購入・実施したい</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興味はあるが、購入・実施対象には入らない</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興味</a:t>
              </a:r>
              <a:r>
                <a:rPr kumimoji="1" lang="ja-JP" altLang="en-US" sz="900" dirty="0">
                  <a:latin typeface="メイリオ" panose="020B0604030504040204" pitchFamily="50" charset="-128"/>
                  <a:ea typeface="メイリオ" panose="020B0604030504040204" pitchFamily="50" charset="-128"/>
                </a:rPr>
                <a:t>が</a:t>
              </a:r>
              <a:r>
                <a:rPr kumimoji="1" lang="ja-JP" altLang="en-US" sz="900" dirty="0" smtClean="0">
                  <a:latin typeface="メイリオ" panose="020B0604030504040204" pitchFamily="50" charset="-128"/>
                  <a:ea typeface="メイリオ" panose="020B0604030504040204" pitchFamily="50" charset="-128"/>
                </a:rPr>
                <a:t>ない（</a:t>
              </a:r>
              <a:r>
                <a:rPr kumimoji="1" lang="en-US" altLang="ja-JP" sz="900" dirty="0" smtClean="0">
                  <a:latin typeface="メイリオ" panose="020B0604030504040204" pitchFamily="50" charset="-128"/>
                  <a:ea typeface="メイリオ" panose="020B0604030504040204" pitchFamily="50" charset="-128"/>
                </a:rPr>
                <a:t>Q6</a:t>
              </a:r>
              <a:r>
                <a:rPr kumimoji="1" lang="ja-JP" altLang="en-US" sz="900" dirty="0" smtClean="0">
                  <a:latin typeface="メイリオ" panose="020B0604030504040204" pitchFamily="50" charset="-128"/>
                  <a:ea typeface="メイリオ" panose="020B0604030504040204" pitchFamily="50" charset="-128"/>
                </a:rPr>
                <a:t>へ</a:t>
              </a:r>
              <a:r>
                <a:rPr kumimoji="1" lang="ja-JP" altLang="en-US" sz="900" dirty="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cxnSp>
          <p:nvCxnSpPr>
            <p:cNvPr id="627" name="直線コネクタ 626"/>
            <p:cNvCxnSpPr/>
            <p:nvPr/>
          </p:nvCxnSpPr>
          <p:spPr>
            <a:xfrm>
              <a:off x="7090184" y="7003296"/>
              <a:ext cx="6156000" cy="0"/>
            </a:xfrm>
            <a:prstGeom prst="line">
              <a:avLst/>
            </a:prstGeom>
            <a:ln w="9525">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694" name="直線コネクタ 693"/>
            <p:cNvCxnSpPr/>
            <p:nvPr/>
          </p:nvCxnSpPr>
          <p:spPr>
            <a:xfrm>
              <a:off x="7090184" y="6857125"/>
              <a:ext cx="6156000" cy="0"/>
            </a:xfrm>
            <a:prstGeom prst="line">
              <a:avLst/>
            </a:prstGeom>
            <a:ln w="6350">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695" name="直線コネクタ 694"/>
            <p:cNvCxnSpPr/>
            <p:nvPr/>
          </p:nvCxnSpPr>
          <p:spPr>
            <a:xfrm>
              <a:off x="7090184" y="6717303"/>
              <a:ext cx="6156000" cy="0"/>
            </a:xfrm>
            <a:prstGeom prst="line">
              <a:avLst/>
            </a:prstGeom>
            <a:ln w="6350">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696" name="直線コネクタ 695"/>
            <p:cNvCxnSpPr/>
            <p:nvPr/>
          </p:nvCxnSpPr>
          <p:spPr>
            <a:xfrm>
              <a:off x="7090184" y="6577481"/>
              <a:ext cx="6156000" cy="0"/>
            </a:xfrm>
            <a:prstGeom prst="line">
              <a:avLst/>
            </a:prstGeom>
            <a:ln w="6350">
              <a:solidFill>
                <a:schemeClr val="tx2"/>
              </a:solidFill>
              <a:prstDash val="solid"/>
            </a:ln>
          </p:spPr>
          <p:style>
            <a:lnRef idx="1">
              <a:schemeClr val="accent1"/>
            </a:lnRef>
            <a:fillRef idx="0">
              <a:schemeClr val="accent1"/>
            </a:fillRef>
            <a:effectRef idx="0">
              <a:schemeClr val="accent1"/>
            </a:effectRef>
            <a:fontRef idx="minor">
              <a:schemeClr val="tx1"/>
            </a:fontRef>
          </p:style>
        </p:cxnSp>
      </p:grpSp>
      <p:cxnSp>
        <p:nvCxnSpPr>
          <p:cNvPr id="102" name="カギ線コネクタ 101"/>
          <p:cNvCxnSpPr/>
          <p:nvPr/>
        </p:nvCxnSpPr>
        <p:spPr>
          <a:xfrm>
            <a:off x="230057" y="5526057"/>
            <a:ext cx="76877" cy="2125322"/>
          </a:xfrm>
          <a:prstGeom prst="bentConnector3">
            <a:avLst>
              <a:gd name="adj1" fmla="val -4251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3" name="右中かっこ 102"/>
          <p:cNvSpPr/>
          <p:nvPr/>
        </p:nvSpPr>
        <p:spPr>
          <a:xfrm flipH="1">
            <a:off x="230057" y="5458268"/>
            <a:ext cx="93245" cy="142623"/>
          </a:xfrm>
          <a:prstGeom prst="rightBrace">
            <a:avLst>
              <a:gd name="adj1" fmla="val 8333"/>
              <a:gd name="adj2" fmla="val 48036"/>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0023951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56685" y="38911"/>
            <a:ext cx="1233471" cy="1062788"/>
          </a:xfrm>
          <a:prstGeom prst="rect">
            <a:avLst/>
          </a:prstGeom>
        </p:spPr>
      </p:pic>
      <p:grpSp>
        <p:nvGrpSpPr>
          <p:cNvPr id="35" name="グループ化 34"/>
          <p:cNvGrpSpPr/>
          <p:nvPr/>
        </p:nvGrpSpPr>
        <p:grpSpPr>
          <a:xfrm>
            <a:off x="279000" y="8831721"/>
            <a:ext cx="6300000" cy="956350"/>
            <a:chOff x="279000" y="8831721"/>
            <a:chExt cx="6300000" cy="956350"/>
          </a:xfrm>
        </p:grpSpPr>
        <p:sp>
          <p:nvSpPr>
            <p:cNvPr id="17" name="正方形/長方形 16"/>
            <p:cNvSpPr/>
            <p:nvPr/>
          </p:nvSpPr>
          <p:spPr bwMode="gray">
            <a:xfrm>
              <a:off x="298913" y="8831721"/>
              <a:ext cx="6271750" cy="711361"/>
            </a:xfrm>
            <a:prstGeom prst="rect">
              <a:avLst/>
            </a:prstGeom>
            <a:solidFill>
              <a:schemeClr val="bg1">
                <a:lumMod val="85000"/>
              </a:schemeClr>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tabLst>
                  <a:tab pos="144000" algn="l"/>
                </a:tabLst>
              </a:pPr>
              <a:r>
                <a:rPr kumimoji="1" lang="en-US" altLang="ja-JP" sz="600" dirty="0" smtClean="0">
                  <a:ea typeface="メイリオ" panose="020B0604030504040204" pitchFamily="50" charset="-128"/>
                </a:rPr>
                <a:t>*1: 	</a:t>
              </a:r>
              <a:r>
                <a:rPr kumimoji="1" lang="ja-JP" altLang="en-US" sz="600" dirty="0" smtClean="0">
                  <a:ea typeface="メイリオ" panose="020B0604030504040204" pitchFamily="50" charset="-128"/>
                </a:rPr>
                <a:t>地球</a:t>
              </a:r>
              <a:r>
                <a:rPr kumimoji="1" lang="ja-JP" altLang="en-US" sz="600" dirty="0">
                  <a:ea typeface="メイリオ" panose="020B0604030504040204" pitchFamily="50" charset="-128"/>
                </a:rPr>
                <a:t>温暖化防止にかかる普及啓発活動の改善のため、後日、簡単な</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アンケートを実施する予定です。ご理解・ご協力を</a:t>
              </a:r>
              <a:r>
                <a:rPr kumimoji="1" lang="ja-JP" altLang="en-US" sz="600" dirty="0" smtClean="0">
                  <a:ea typeface="メイリオ" panose="020B0604030504040204" pitchFamily="50" charset="-128"/>
                </a:rPr>
                <a:t>いただけます場合</a:t>
              </a:r>
              <a:r>
                <a:rPr kumimoji="1" lang="ja-JP" altLang="en-US" sz="600" dirty="0">
                  <a:ea typeface="メイリオ" panose="020B0604030504040204" pitchFamily="50" charset="-128"/>
                </a:rPr>
                <a:t>には、アンケートをお送り</a:t>
              </a:r>
              <a:r>
                <a:rPr kumimoji="1" lang="ja-JP" altLang="en-US" sz="600" dirty="0" smtClean="0">
                  <a:ea typeface="メイリオ" panose="020B0604030504040204" pitchFamily="50" charset="-128"/>
                </a:rPr>
                <a:t>する</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メールアドレス</a:t>
              </a:r>
              <a:r>
                <a:rPr kumimoji="1" lang="ja-JP" altLang="en-US" sz="600" dirty="0">
                  <a:ea typeface="メイリオ" panose="020B0604030504040204" pitchFamily="50" charset="-128"/>
                </a:rPr>
                <a:t>を上の欄にご記入ください。本</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アンケートは、環境省事業の一環として</a:t>
              </a:r>
              <a:r>
                <a:rPr kumimoji="1" lang="ja-JP" altLang="en-US" sz="600" dirty="0" smtClean="0">
                  <a:ea typeface="メイリオ" panose="020B0604030504040204" pitchFamily="50" charset="-128"/>
                </a:rPr>
                <a:t>、「地域</a:t>
              </a:r>
              <a:r>
                <a:rPr kumimoji="1" lang="ja-JP" altLang="en-US" sz="600" dirty="0">
                  <a:ea typeface="メイリオ" panose="020B0604030504040204" pitchFamily="50" charset="-128"/>
                </a:rPr>
                <a:t>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サイクル推進事業委託業務」受託者</a:t>
              </a:r>
              <a:r>
                <a:rPr kumimoji="1" lang="ja-JP" altLang="en-US" sz="600" dirty="0" smtClean="0">
                  <a:ea typeface="メイリオ" panose="020B0604030504040204" pitchFamily="50" charset="-128"/>
                </a:rPr>
                <a:t>が</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実施</a:t>
              </a:r>
              <a:r>
                <a:rPr kumimoji="1" lang="ja-JP" altLang="en-US" sz="600" dirty="0">
                  <a:ea typeface="メイリオ" panose="020B0604030504040204" pitchFamily="50" charset="-128"/>
                </a:rPr>
                <a:t>します</a:t>
              </a:r>
              <a:r>
                <a:rPr kumimoji="1" lang="ja-JP" altLang="en-US" sz="600" dirty="0" smtClean="0">
                  <a:ea typeface="メイリオ" panose="020B0604030504040204" pitchFamily="50" charset="-128"/>
                </a:rPr>
                <a:t>。</a:t>
              </a:r>
              <a:endParaRPr kumimoji="1" lang="en-US" altLang="ja-JP" sz="600" dirty="0" smtClean="0">
                <a:ea typeface="メイリオ" panose="020B0604030504040204" pitchFamily="50" charset="-128"/>
              </a:endParaRPr>
            </a:p>
            <a:p>
              <a:pPr>
                <a:spcBef>
                  <a:spcPts val="300"/>
                </a:spcBef>
                <a:buFont typeface="Wingdings 2" pitchFamily="18" charset="2"/>
                <a:buNone/>
                <a:tabLst>
                  <a:tab pos="144000" algn="l"/>
                </a:tabLst>
              </a:pPr>
              <a:r>
                <a:rPr kumimoji="1" lang="ja-JP" altLang="en-US" sz="600" dirty="0" smtClean="0">
                  <a:ea typeface="メイリオ" panose="020B0604030504040204" pitchFamily="50" charset="-128"/>
                </a:rPr>
                <a:t>〇迷惑</a:t>
              </a:r>
              <a:r>
                <a:rPr kumimoji="1" lang="ja-JP" altLang="en-US" sz="600" dirty="0">
                  <a:ea typeface="メイリオ" panose="020B0604030504040204" pitchFamily="50" charset="-128"/>
                </a:rPr>
                <a:t>メール防止機能により、</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アンケートメールが 迷惑メールフォルダやゴミ箱に自動的に振り分けられている可能性があります。一度ご確認頂きますよう</a:t>
              </a:r>
              <a:r>
                <a:rPr kumimoji="1" lang="ja-JP" altLang="en-US" sz="600" dirty="0" smtClean="0">
                  <a:ea typeface="メイリオ" panose="020B0604030504040204" pitchFamily="50" charset="-128"/>
                </a:rPr>
                <a:t>お願いいたします</a:t>
              </a:r>
              <a:r>
                <a:rPr kumimoji="1" lang="ja-JP" altLang="en-US" sz="600" dirty="0">
                  <a:ea typeface="メイリオ" panose="020B0604030504040204" pitchFamily="50" charset="-128"/>
                </a:rPr>
                <a:t>。</a:t>
              </a:r>
            </a:p>
            <a:p>
              <a:pPr indent="75600">
                <a:spcBef>
                  <a:spcPts val="300"/>
                </a:spcBef>
                <a:buFont typeface="Wingdings 2" pitchFamily="18" charset="2"/>
                <a:buNone/>
              </a:pPr>
              <a:r>
                <a:rPr kumimoji="1" lang="ja-JP" altLang="en-US" sz="600" dirty="0" smtClean="0">
                  <a:ea typeface="メイリオ" panose="020B0604030504040204" pitchFamily="50" charset="-128"/>
                </a:rPr>
                <a:t>ご記入</a:t>
              </a:r>
              <a:r>
                <a:rPr kumimoji="1" lang="ja-JP" altLang="en-US" sz="600" dirty="0">
                  <a:ea typeface="メイリオ" panose="020B0604030504040204" pitchFamily="50" charset="-128"/>
                </a:rPr>
                <a:t>いただいたメールアドレス等の個人情報は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「地域における地球温暖化防止活動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サイクル推進事業委託業務」において統計･分析処理され</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個別の内容が公表等されることはありません。また</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個人情報に該当する情報は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当該業務遂行の目的のみのために利用し</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委託元である環境省</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受託者以外の第三者に開示せず</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厳重に管理します。</a:t>
              </a:r>
              <a:endParaRPr kumimoji="1" lang="en-US" altLang="ja-JP" sz="600" dirty="0" smtClean="0">
                <a:ea typeface="メイリオ" panose="020B0604030504040204" pitchFamily="50" charset="-128"/>
              </a:endParaRPr>
            </a:p>
          </p:txBody>
        </p:sp>
        <p:sp>
          <p:nvSpPr>
            <p:cNvPr id="18" name="テキスト ボックス 17"/>
            <p:cNvSpPr txBox="1"/>
            <p:nvPr/>
          </p:nvSpPr>
          <p:spPr>
            <a:xfrm>
              <a:off x="279000" y="9608071"/>
              <a:ext cx="6300000" cy="180000"/>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000" dirty="0">
                  <a:latin typeface="メイリオ" panose="020B0604030504040204" pitchFamily="50" charset="-128"/>
                  <a:ea typeface="メイリオ" panose="020B0604030504040204" pitchFamily="50" charset="-128"/>
                </a:rPr>
                <a:t>環境省</a:t>
              </a:r>
              <a:endParaRPr kumimoji="1" lang="ja-JP" altLang="en-US" sz="1000" dirty="0" smtClean="0">
                <a:latin typeface="メイリオ" panose="020B0604030504040204" pitchFamily="50" charset="-128"/>
                <a:ea typeface="メイリオ" panose="020B0604030504040204" pitchFamily="50" charset="-128"/>
              </a:endParaRPr>
            </a:p>
          </p:txBody>
        </p:sp>
      </p:grpSp>
      <p:sp>
        <p:nvSpPr>
          <p:cNvPr id="19" name="テキスト ボックス 18"/>
          <p:cNvSpPr txBox="1"/>
          <p:nvPr/>
        </p:nvSpPr>
        <p:spPr>
          <a:xfrm>
            <a:off x="279000" y="8573710"/>
            <a:ext cx="6300000" cy="226591"/>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100" dirty="0" smtClean="0">
                <a:latin typeface="メイリオ" panose="020B0604030504040204" pitchFamily="50" charset="-128"/>
                <a:ea typeface="メイリオ" panose="020B0604030504040204" pitchFamily="50" charset="-128"/>
              </a:rPr>
              <a:t>★ご協力ありがとうございました。</a:t>
            </a:r>
          </a:p>
        </p:txBody>
      </p:sp>
      <p:sp>
        <p:nvSpPr>
          <p:cNvPr id="5" name="角丸四角形 4"/>
          <p:cNvSpPr/>
          <p:nvPr/>
        </p:nvSpPr>
        <p:spPr bwMode="gray">
          <a:xfrm>
            <a:off x="279000" y="972782"/>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en-US" altLang="ja-JP" sz="1400" b="1" dirty="0">
                <a:solidFill>
                  <a:schemeClr val="bg1"/>
                </a:solidFill>
                <a:latin typeface="メイリオ" panose="020B0604030504040204" pitchFamily="50" charset="-128"/>
                <a:ea typeface="メイリオ" panose="020B0604030504040204" pitchFamily="50" charset="-128"/>
              </a:rPr>
              <a:t>1</a:t>
            </a:r>
            <a:r>
              <a:rPr kumimoji="1" lang="ja-JP" altLang="en-US" sz="1400" b="1" dirty="0" err="1">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あなたご自身について</a:t>
            </a:r>
          </a:p>
        </p:txBody>
      </p:sp>
      <p:sp>
        <p:nvSpPr>
          <p:cNvPr id="7" name="角丸四角形 6"/>
          <p:cNvSpPr/>
          <p:nvPr/>
        </p:nvSpPr>
        <p:spPr bwMode="gray">
          <a:xfrm>
            <a:off x="279000" y="1748523"/>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２．住宅の購入意向・予定について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58" name="テキスト ボックス 57"/>
          <p:cNvSpPr txBox="1"/>
          <p:nvPr/>
        </p:nvSpPr>
        <p:spPr>
          <a:xfrm>
            <a:off x="279000" y="2031559"/>
            <a:ext cx="6408000" cy="432000"/>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smtClean="0">
                <a:latin typeface="メイリオ" panose="020B0604030504040204" pitchFamily="50" charset="-128"/>
                <a:ea typeface="メイリオ" panose="020B0604030504040204" pitchFamily="50" charset="-128"/>
              </a:rPr>
              <a:t>◆住宅の購入意向</a:t>
            </a:r>
            <a:r>
              <a:rPr kumimoji="1" lang="ja-JP" altLang="en-US" sz="1200" dirty="0">
                <a:latin typeface="メイリオ" panose="020B0604030504040204" pitchFamily="50" charset="-128"/>
                <a:ea typeface="メイリオ" panose="020B0604030504040204" pitchFamily="50" charset="-128"/>
              </a:rPr>
              <a:t>・予定について、最も当てはまるものをお選び</a:t>
            </a:r>
            <a:r>
              <a:rPr kumimoji="1" lang="ja-JP" altLang="en-US" sz="1200" dirty="0" smtClean="0">
                <a:latin typeface="メイリオ" panose="020B0604030504040204" pitchFamily="50" charset="-128"/>
                <a:ea typeface="メイリオ" panose="020B0604030504040204" pitchFamily="50" charset="-128"/>
              </a:rPr>
              <a:t>ください</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1</a:t>
            </a:r>
            <a:r>
              <a:rPr kumimoji="1" lang="ja-JP" altLang="en-US" sz="1200" dirty="0">
                <a:latin typeface="メイリオ" panose="020B0604030504040204" pitchFamily="50" charset="-128"/>
                <a:ea typeface="メイリオ" panose="020B0604030504040204" pitchFamily="50" charset="-128"/>
              </a:rPr>
              <a:t>つ回答） </a:t>
            </a:r>
            <a:r>
              <a:rPr kumimoji="1" lang="ja-JP" altLang="en-US" sz="1200" dirty="0" smtClean="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sp>
        <p:nvSpPr>
          <p:cNvPr id="9" name="角丸四角形 8"/>
          <p:cNvSpPr/>
          <p:nvPr/>
        </p:nvSpPr>
        <p:spPr bwMode="gray">
          <a:xfrm>
            <a:off x="316436" y="4395680"/>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４．今後の購入意向について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72" name="テキスト ボックス 71"/>
          <p:cNvSpPr txBox="1"/>
          <p:nvPr/>
        </p:nvSpPr>
        <p:spPr>
          <a:xfrm>
            <a:off x="316436" y="4678717"/>
            <a:ext cx="6300000" cy="242066"/>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a:latin typeface="メイリオ" panose="020B0604030504040204" pitchFamily="50" charset="-128"/>
                <a:ea typeface="メイリオ" panose="020B0604030504040204" pitchFamily="50" charset="-128"/>
              </a:rPr>
              <a:t>◆</a:t>
            </a:r>
            <a:r>
              <a:rPr kumimoji="1" lang="ja-JP" altLang="en-US" sz="1200" b="1" u="sng" dirty="0">
                <a:latin typeface="メイリオ" panose="020B0604030504040204" pitchFamily="50" charset="-128"/>
                <a:ea typeface="メイリオ" panose="020B0604030504040204" pitchFamily="50" charset="-128"/>
              </a:rPr>
              <a:t>今後</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ZEH</a:t>
            </a:r>
            <a:r>
              <a:rPr kumimoji="1" lang="ja-JP" altLang="en-US" sz="1200" dirty="0">
                <a:latin typeface="メイリオ" panose="020B0604030504040204" pitchFamily="50" charset="-128"/>
                <a:ea typeface="メイリオ" panose="020B0604030504040204" pitchFamily="50" charset="-128"/>
              </a:rPr>
              <a:t>を</a:t>
            </a:r>
            <a:r>
              <a:rPr kumimoji="1" lang="ja-JP" altLang="en-US" sz="1200" dirty="0" smtClean="0">
                <a:latin typeface="メイリオ" panose="020B0604030504040204" pitchFamily="50" charset="-128"/>
                <a:ea typeface="メイリオ" panose="020B0604030504040204" pitchFamily="50" charset="-128"/>
              </a:rPr>
              <a:t>購入したい</a:t>
            </a:r>
            <a:r>
              <a:rPr kumimoji="1" lang="ja-JP" altLang="en-US" sz="1200" dirty="0">
                <a:latin typeface="メイリオ" panose="020B0604030504040204" pitchFamily="50" charset="-128"/>
                <a:ea typeface="メイリオ" panose="020B0604030504040204" pitchFamily="50" charset="-128"/>
              </a:rPr>
              <a:t>と思います</a:t>
            </a:r>
            <a:r>
              <a:rPr kumimoji="1" lang="ja-JP" altLang="en-US" sz="1200" dirty="0" smtClean="0">
                <a:latin typeface="メイリオ" panose="020B0604030504040204" pitchFamily="50" charset="-128"/>
                <a:ea typeface="メイリオ" panose="020B0604030504040204" pitchFamily="50" charset="-128"/>
              </a:rPr>
              <a:t>か</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1</a:t>
            </a:r>
            <a:r>
              <a:rPr kumimoji="1" lang="ja-JP" altLang="en-US" sz="1200" dirty="0">
                <a:latin typeface="メイリオ" panose="020B0604030504040204" pitchFamily="50" charset="-128"/>
                <a:ea typeface="メイリオ" panose="020B0604030504040204" pitchFamily="50" charset="-128"/>
              </a:rPr>
              <a:t>つ回答） </a:t>
            </a:r>
            <a:r>
              <a:rPr kumimoji="1" lang="ja-JP" altLang="en-US" sz="1200" dirty="0" smtClean="0">
                <a:latin typeface="メイリオ" panose="020B0604030504040204" pitchFamily="50" charset="-128"/>
                <a:ea typeface="メイリオ" panose="020B0604030504040204" pitchFamily="50" charset="-128"/>
              </a:rPr>
              <a:t>。</a:t>
            </a:r>
          </a:p>
        </p:txBody>
      </p:sp>
      <p:sp>
        <p:nvSpPr>
          <p:cNvPr id="57" name="角丸四角形 56"/>
          <p:cNvSpPr/>
          <p:nvPr/>
        </p:nvSpPr>
        <p:spPr bwMode="gray">
          <a:xfrm>
            <a:off x="316436" y="2894063"/>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３．これまでの検討状況について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66" name="テキスト ボックス 65"/>
          <p:cNvSpPr txBox="1"/>
          <p:nvPr/>
        </p:nvSpPr>
        <p:spPr>
          <a:xfrm>
            <a:off x="316436" y="3177100"/>
            <a:ext cx="6300000" cy="226591"/>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a:latin typeface="メイリオ" panose="020B0604030504040204" pitchFamily="50" charset="-128"/>
                <a:ea typeface="メイリオ" panose="020B0604030504040204" pitchFamily="50" charset="-128"/>
              </a:rPr>
              <a:t>◆</a:t>
            </a:r>
            <a:r>
              <a:rPr kumimoji="1" lang="ja-JP" altLang="en-US" sz="1200" b="1" u="sng" dirty="0">
                <a:latin typeface="メイリオ" panose="020B0604030504040204" pitchFamily="50" charset="-128"/>
                <a:ea typeface="メイリオ" panose="020B0604030504040204" pitchFamily="50" charset="-128"/>
              </a:rPr>
              <a:t>イベント前</a:t>
            </a: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ZEH</a:t>
            </a:r>
            <a:r>
              <a:rPr kumimoji="1" lang="ja-JP" altLang="en-US" sz="1200" dirty="0">
                <a:latin typeface="メイリオ" panose="020B0604030504040204" pitchFamily="50" charset="-128"/>
                <a:ea typeface="メイリオ" panose="020B0604030504040204" pitchFamily="50" charset="-128"/>
              </a:rPr>
              <a:t>（ネット・ゼロ・エネルギー・ハウス</a:t>
            </a:r>
            <a:r>
              <a:rPr kumimoji="1" lang="ja-JP" altLang="en-US" sz="1200" dirty="0" smtClean="0">
                <a:latin typeface="メイリオ" panose="020B0604030504040204" pitchFamily="50" charset="-128"/>
                <a:ea typeface="メイリオ" panose="020B0604030504040204" pitchFamily="50" charset="-128"/>
              </a:rPr>
              <a:t>）に</a:t>
            </a:r>
            <a:r>
              <a:rPr kumimoji="1" lang="ja-JP" altLang="en-US" sz="1200" dirty="0">
                <a:latin typeface="メイリオ" panose="020B0604030504040204" pitchFamily="50" charset="-128"/>
                <a:ea typeface="メイリオ" panose="020B0604030504040204" pitchFamily="50" charset="-128"/>
              </a:rPr>
              <a:t>興味ありましたか</a:t>
            </a:r>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p>
            <a:pPr>
              <a:spcBef>
                <a:spcPts val="0"/>
              </a:spcBef>
              <a:buSzPct val="100000"/>
              <a:tabLst>
                <a:tab pos="182563" algn="l"/>
              </a:tabLst>
            </a:pPr>
            <a:r>
              <a:rPr kumimoji="1" lang="ja-JP" altLang="en-US" sz="1200" dirty="0" smtClean="0">
                <a:latin typeface="メイリオ" panose="020B0604030504040204" pitchFamily="50" charset="-128"/>
                <a:ea typeface="メイリオ" panose="020B0604030504040204" pitchFamily="50" charset="-128"/>
              </a:rPr>
              <a:t>　最も当てはまる</a:t>
            </a:r>
            <a:r>
              <a:rPr kumimoji="1" lang="ja-JP" altLang="en-US" sz="1200" dirty="0">
                <a:latin typeface="メイリオ" panose="020B0604030504040204" pitchFamily="50" charset="-128"/>
                <a:ea typeface="メイリオ" panose="020B0604030504040204" pitchFamily="50" charset="-128"/>
              </a:rPr>
              <a:t>ものをお選び</a:t>
            </a:r>
            <a:r>
              <a:rPr kumimoji="1" lang="ja-JP" altLang="en-US" sz="1200" dirty="0" smtClean="0">
                <a:latin typeface="メイリオ" panose="020B0604030504040204" pitchFamily="50" charset="-128"/>
                <a:ea typeface="メイリオ" panose="020B0604030504040204" pitchFamily="50" charset="-128"/>
              </a:rPr>
              <a:t>ください</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1</a:t>
            </a:r>
            <a:r>
              <a:rPr kumimoji="1" lang="ja-JP" altLang="en-US" sz="1200" dirty="0">
                <a:latin typeface="メイリオ" panose="020B0604030504040204" pitchFamily="50" charset="-128"/>
                <a:ea typeface="メイリオ" panose="020B0604030504040204" pitchFamily="50" charset="-128"/>
              </a:rPr>
              <a:t>つ回答） </a:t>
            </a:r>
            <a:r>
              <a:rPr kumimoji="1" lang="ja-JP" altLang="en-US" sz="1200" dirty="0" smtClean="0">
                <a:latin typeface="メイリオ" panose="020B0604030504040204" pitchFamily="50" charset="-128"/>
                <a:ea typeface="メイリオ" panose="020B0604030504040204" pitchFamily="50" charset="-128"/>
              </a:rPr>
              <a:t>。</a:t>
            </a:r>
          </a:p>
        </p:txBody>
      </p:sp>
      <p:grpSp>
        <p:nvGrpSpPr>
          <p:cNvPr id="6" name="グループ化 5"/>
          <p:cNvGrpSpPr/>
          <p:nvPr/>
        </p:nvGrpSpPr>
        <p:grpSpPr>
          <a:xfrm>
            <a:off x="1288256" y="81035"/>
            <a:ext cx="5374967" cy="837910"/>
            <a:chOff x="1288256" y="81035"/>
            <a:chExt cx="5374967" cy="837910"/>
          </a:xfrm>
        </p:grpSpPr>
        <p:sp>
          <p:nvSpPr>
            <p:cNvPr id="74" name="正方形/長方形 73"/>
            <p:cNvSpPr/>
            <p:nvPr/>
          </p:nvSpPr>
          <p:spPr bwMode="gray">
            <a:xfrm>
              <a:off x="1381760" y="339583"/>
              <a:ext cx="5281463" cy="388620"/>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buFont typeface="Wingdings 2" pitchFamily="18" charset="2"/>
                <a:buNone/>
              </a:pPr>
              <a:r>
                <a:rPr kumimoji="1" lang="ja-JP" altLang="en-US" sz="2000" b="1" dirty="0" smtClean="0">
                  <a:solidFill>
                    <a:srgbClr val="F7AC1D"/>
                  </a:solidFill>
                  <a:latin typeface="メイリオ" panose="020B0604030504040204" pitchFamily="50" charset="-128"/>
                  <a:ea typeface="メイリオ" panose="020B0604030504040204" pitchFamily="50" charset="-128"/>
                </a:rPr>
                <a:t>住宅の購入意向実態アンケート</a:t>
              </a:r>
              <a:endParaRPr kumimoji="1" lang="ja-JP" altLang="en-US" sz="2000" b="1" dirty="0">
                <a:solidFill>
                  <a:srgbClr val="F7AC1D"/>
                </a:solidFill>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1288256" y="81035"/>
              <a:ext cx="5282407" cy="195814"/>
            </a:xfrm>
            <a:prstGeom prst="rect">
              <a:avLst/>
            </a:prstGeom>
            <a:noFill/>
          </p:spPr>
          <p:txBody>
            <a:bodyPr wrap="square" lIns="36000" tIns="36000" rIns="36000" bIns="36000" rtlCol="0" anchor="ctr" anchorCtr="0">
              <a:noAutofit/>
            </a:bodyPr>
            <a:lstStyle/>
            <a:p>
              <a:pPr>
                <a:spcBef>
                  <a:spcPts val="0"/>
                </a:spcBef>
                <a:buSzPct val="100000"/>
              </a:pPr>
              <a:r>
                <a:rPr kumimoji="1" lang="ja-JP" altLang="en-US" sz="800" dirty="0" smtClean="0">
                  <a:latin typeface="メイリオ" panose="020B0604030504040204" pitchFamily="50" charset="-128"/>
                  <a:ea typeface="メイリオ" panose="020B0604030504040204" pitchFamily="50" charset="-128"/>
                </a:rPr>
                <a:t>本アンケートは</a:t>
              </a:r>
              <a:r>
                <a:rPr kumimoji="1" lang="ja-JP" altLang="en-US" sz="800" dirty="0">
                  <a:latin typeface="メイリオ" panose="020B0604030504040204" pitchFamily="50" charset="-128"/>
                  <a:ea typeface="メイリオ" panose="020B0604030504040204" pitchFamily="50" charset="-128"/>
                </a:rPr>
                <a:t>、環境省「地域における地球温暖化防止活動</a:t>
              </a:r>
              <a:r>
                <a:rPr kumimoji="1" lang="en-US" altLang="ja-JP" sz="800" dirty="0">
                  <a:latin typeface="メイリオ" panose="020B0604030504040204" pitchFamily="50" charset="-128"/>
                  <a:ea typeface="メイリオ" panose="020B0604030504040204" pitchFamily="50" charset="-128"/>
                </a:rPr>
                <a:t>PDCA</a:t>
              </a:r>
              <a:r>
                <a:rPr kumimoji="1" lang="ja-JP" altLang="en-US" sz="800" dirty="0">
                  <a:latin typeface="メイリオ" panose="020B0604030504040204" pitchFamily="50" charset="-128"/>
                  <a:ea typeface="メイリオ" panose="020B0604030504040204" pitchFamily="50" charset="-128"/>
                </a:rPr>
                <a:t>サイクル推進事業委託業務」の一環</a:t>
              </a:r>
              <a:r>
                <a:rPr kumimoji="1" lang="ja-JP" altLang="en-US" sz="800" dirty="0" smtClean="0">
                  <a:latin typeface="メイリオ" panose="020B0604030504040204" pitchFamily="50" charset="-128"/>
                  <a:ea typeface="メイリオ" panose="020B0604030504040204" pitchFamily="50" charset="-128"/>
                </a:rPr>
                <a:t>で実施しています</a:t>
              </a:r>
              <a:r>
                <a:rPr kumimoji="1" lang="ja-JP" altLang="en-US" sz="800" dirty="0">
                  <a:latin typeface="メイリオ" panose="020B0604030504040204" pitchFamily="50" charset="-128"/>
                  <a:ea typeface="メイリオ" panose="020B0604030504040204" pitchFamily="50" charset="-128"/>
                </a:rPr>
                <a:t>。</a:t>
              </a:r>
              <a:endParaRPr kumimoji="1" lang="ja-JP" altLang="en-US" sz="800" dirty="0" smtClean="0">
                <a:latin typeface="メイリオ" panose="020B0604030504040204" pitchFamily="50" charset="-128"/>
                <a:ea typeface="メイリオ" panose="020B0604030504040204" pitchFamily="50" charset="-128"/>
              </a:endParaRPr>
            </a:p>
          </p:txBody>
        </p:sp>
        <p:sp>
          <p:nvSpPr>
            <p:cNvPr id="80" name="テキスト ボックス 79"/>
            <p:cNvSpPr txBox="1"/>
            <p:nvPr/>
          </p:nvSpPr>
          <p:spPr>
            <a:xfrm>
              <a:off x="1736689" y="692354"/>
              <a:ext cx="4680000" cy="226591"/>
            </a:xfrm>
            <a:prstGeom prst="rect">
              <a:avLst/>
            </a:prstGeom>
            <a:noFill/>
          </p:spPr>
          <p:txBody>
            <a:bodyPr wrap="square" lIns="36000" tIns="36000" rIns="36000" bIns="36000" rtlCol="0" anchor="ctr" anchorCtr="0">
              <a:noAutofit/>
            </a:bodyPr>
            <a:lstStyle/>
            <a:p>
              <a:pPr algn="ctr">
                <a:spcBef>
                  <a:spcPts val="0"/>
                </a:spcBef>
                <a:buSzPct val="100000"/>
              </a:pPr>
              <a:r>
                <a:rPr kumimoji="1" lang="ja-JP" altLang="en-US" sz="1000" dirty="0" smtClean="0">
                  <a:latin typeface="メイリオ" panose="020B0604030504040204" pitchFamily="50" charset="-128"/>
                  <a:ea typeface="メイリオ" panose="020B0604030504040204" pitchFamily="50" charset="-128"/>
                </a:rPr>
                <a:t>住宅</a:t>
              </a:r>
              <a:r>
                <a:rPr kumimoji="1" lang="ja-JP" altLang="en-US" sz="1000" dirty="0">
                  <a:latin typeface="メイリオ" panose="020B0604030504040204" pitchFamily="50" charset="-128"/>
                  <a:ea typeface="メイリオ" panose="020B0604030504040204" pitchFamily="50" charset="-128"/>
                </a:rPr>
                <a:t>の</a:t>
              </a:r>
              <a:r>
                <a:rPr kumimoji="1" lang="ja-JP" altLang="en-US" sz="1000" dirty="0" smtClean="0">
                  <a:latin typeface="メイリオ" panose="020B0604030504040204" pitchFamily="50" charset="-128"/>
                  <a:ea typeface="メイリオ" panose="020B0604030504040204" pitchFamily="50" charset="-128"/>
                </a:rPr>
                <a:t>購入意向</a:t>
              </a:r>
              <a:r>
                <a:rPr kumimoji="1" lang="ja-JP" altLang="en-US" sz="1000" dirty="0">
                  <a:latin typeface="メイリオ" panose="020B0604030504040204" pitchFamily="50" charset="-128"/>
                  <a:ea typeface="メイリオ" panose="020B0604030504040204" pitchFamily="50" charset="-128"/>
                </a:rPr>
                <a:t>を</a:t>
              </a:r>
              <a:r>
                <a:rPr kumimoji="1" lang="ja-JP" altLang="en-US" sz="1000" dirty="0" smtClean="0">
                  <a:latin typeface="メイリオ" panose="020B0604030504040204" pitchFamily="50" charset="-128"/>
                  <a:ea typeface="メイリオ" panose="020B0604030504040204" pitchFamily="50" charset="-128"/>
                </a:rPr>
                <a:t>調査しています。わかる範囲でお答えください。</a:t>
              </a:r>
            </a:p>
          </p:txBody>
        </p:sp>
      </p:grpSp>
      <p:sp>
        <p:nvSpPr>
          <p:cNvPr id="99" name="テキスト ボックス 98"/>
          <p:cNvSpPr txBox="1"/>
          <p:nvPr/>
        </p:nvSpPr>
        <p:spPr>
          <a:xfrm>
            <a:off x="279000" y="1255819"/>
            <a:ext cx="6300000" cy="401618"/>
          </a:xfrm>
          <a:prstGeom prst="rect">
            <a:avLst/>
          </a:prstGeom>
          <a:noFill/>
        </p:spPr>
        <p:txBody>
          <a:bodyPr wrap="square" lIns="36000" tIns="36000" rIns="36000" bIns="36000" rtlCol="0" anchor="t" anchorCtr="0">
            <a:noAutofit/>
          </a:bodyPr>
          <a:lstStyle/>
          <a:p>
            <a:pPr>
              <a:spcBef>
                <a:spcPts val="0"/>
              </a:spcBef>
              <a:buSzPct val="100000"/>
              <a:tabLst>
                <a:tab pos="450850" algn="l"/>
              </a:tabLst>
            </a:pPr>
            <a:r>
              <a:rPr kumimoji="1" lang="ja-JP" altLang="en-US" sz="1050" dirty="0" smtClean="0">
                <a:latin typeface="メイリオ" panose="020B0604030504040204" pitchFamily="50" charset="-128"/>
                <a:ea typeface="メイリオ" panose="020B0604030504040204" pitchFamily="50" charset="-128"/>
              </a:rPr>
              <a:t>性別　</a:t>
            </a: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男性　□ 女性　□ その他</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tabLst>
                <a:tab pos="450850" algn="l"/>
              </a:tabLst>
            </a:pPr>
            <a:r>
              <a:rPr kumimoji="1" lang="ja-JP" altLang="en-US" sz="1050" dirty="0" smtClean="0">
                <a:latin typeface="メイリオ" panose="020B0604030504040204" pitchFamily="50" charset="-128"/>
                <a:ea typeface="メイリオ" panose="020B0604030504040204" pitchFamily="50" charset="-128"/>
              </a:rPr>
              <a:t>年齢　</a:t>
            </a: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10</a:t>
            </a:r>
            <a:r>
              <a:rPr kumimoji="1" lang="ja-JP" altLang="en-US" sz="1050" dirty="0" smtClean="0">
                <a:latin typeface="メイリオ" panose="020B0604030504040204" pitchFamily="50" charset="-128"/>
                <a:ea typeface="メイリオ" panose="020B0604030504040204" pitchFamily="50" charset="-128"/>
              </a:rPr>
              <a:t>代以下　□ </a:t>
            </a:r>
            <a:r>
              <a:rPr kumimoji="1" lang="en-US" altLang="ja-JP" sz="1050" dirty="0" smtClean="0">
                <a:latin typeface="メイリオ" panose="020B0604030504040204" pitchFamily="50" charset="-128"/>
                <a:ea typeface="メイリオ" panose="020B0604030504040204" pitchFamily="50" charset="-128"/>
              </a:rPr>
              <a:t>20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30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40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50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60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70</a:t>
            </a:r>
            <a:r>
              <a:rPr kumimoji="1" lang="ja-JP" altLang="en-US" sz="1050" dirty="0" smtClean="0">
                <a:latin typeface="メイリオ" panose="020B0604030504040204" pitchFamily="50" charset="-128"/>
                <a:ea typeface="メイリオ" panose="020B0604030504040204" pitchFamily="50" charset="-128"/>
              </a:rPr>
              <a:t>代以上</a:t>
            </a:r>
            <a:endParaRPr kumimoji="1" lang="en-US" altLang="ja-JP" sz="1050" dirty="0" smtClean="0">
              <a:latin typeface="メイリオ" panose="020B0604030504040204" pitchFamily="50" charset="-128"/>
              <a:ea typeface="メイリオ" panose="020B0604030504040204" pitchFamily="50" charset="-128"/>
            </a:endParaRPr>
          </a:p>
        </p:txBody>
      </p:sp>
      <p:sp>
        <p:nvSpPr>
          <p:cNvPr id="380" name="角丸四角形 379"/>
          <p:cNvSpPr/>
          <p:nvPr/>
        </p:nvSpPr>
        <p:spPr bwMode="gray">
          <a:xfrm>
            <a:off x="316436" y="5801656"/>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a:solidFill>
                  <a:schemeClr val="bg1"/>
                </a:solidFill>
                <a:latin typeface="メイリオ" panose="020B0604030504040204" pitchFamily="50" charset="-128"/>
                <a:ea typeface="メイリオ" panose="020B0604030504040204" pitchFamily="50" charset="-128"/>
              </a:rPr>
              <a:t>５</a:t>
            </a:r>
            <a:r>
              <a:rPr kumimoji="1" lang="ja-JP" altLang="en-US" sz="1400" b="1" dirty="0" smtClean="0">
                <a:solidFill>
                  <a:schemeClr val="bg1"/>
                </a:solidFill>
                <a:latin typeface="メイリオ" panose="020B0604030504040204" pitchFamily="50" charset="-128"/>
                <a:ea typeface="メイリオ" panose="020B0604030504040204" pitchFamily="50" charset="-128"/>
              </a:rPr>
              <a:t>．購入意向</a:t>
            </a:r>
            <a:r>
              <a:rPr kumimoji="1" lang="ja-JP" altLang="en-US" sz="1400" b="1" dirty="0">
                <a:solidFill>
                  <a:schemeClr val="bg1"/>
                </a:solidFill>
                <a:latin typeface="メイリオ" panose="020B0604030504040204" pitchFamily="50" charset="-128"/>
                <a:ea typeface="メイリオ" panose="020B0604030504040204" pitchFamily="50" charset="-128"/>
              </a:rPr>
              <a:t>の理由に</a:t>
            </a:r>
            <a:r>
              <a:rPr kumimoji="1" lang="ja-JP" altLang="en-US" sz="1400" b="1" dirty="0" smtClean="0">
                <a:solidFill>
                  <a:schemeClr val="bg1"/>
                </a:solidFill>
                <a:latin typeface="メイリオ" panose="020B0604030504040204" pitchFamily="50" charset="-128"/>
                <a:ea typeface="メイリオ" panose="020B0604030504040204" pitchFamily="50" charset="-128"/>
              </a:rPr>
              <a:t>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381" name="テキスト ボックス 380"/>
          <p:cNvSpPr txBox="1"/>
          <p:nvPr/>
        </p:nvSpPr>
        <p:spPr>
          <a:xfrm>
            <a:off x="316436" y="6084693"/>
            <a:ext cx="6300000" cy="242066"/>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a:latin typeface="メイリオ" panose="020B0604030504040204" pitchFamily="50" charset="-128"/>
                <a:ea typeface="メイリオ" panose="020B0604030504040204" pitchFamily="50" charset="-128"/>
              </a:rPr>
              <a:t>◆なぜ</a:t>
            </a:r>
            <a:r>
              <a:rPr kumimoji="1" lang="en-US" altLang="ja-JP" sz="1200" dirty="0" smtClean="0">
                <a:latin typeface="メイリオ" panose="020B0604030504040204" pitchFamily="50" charset="-128"/>
                <a:ea typeface="メイリオ" panose="020B0604030504040204" pitchFamily="50" charset="-128"/>
              </a:rPr>
              <a:t>ZEH</a:t>
            </a:r>
            <a:r>
              <a:rPr kumimoji="1" lang="ja-JP" altLang="en-US" sz="1200" dirty="0" smtClean="0">
                <a:latin typeface="メイリオ" panose="020B0604030504040204" pitchFamily="50" charset="-128"/>
                <a:ea typeface="メイリオ" panose="020B0604030504040204" pitchFamily="50" charset="-128"/>
              </a:rPr>
              <a:t>に</a:t>
            </a:r>
            <a:r>
              <a:rPr kumimoji="1" lang="ja-JP" altLang="en-US" sz="1200" dirty="0">
                <a:latin typeface="メイリオ" panose="020B0604030504040204" pitchFamily="50" charset="-128"/>
                <a:ea typeface="メイリオ" panose="020B0604030504040204" pitchFamily="50" charset="-128"/>
              </a:rPr>
              <a:t>興味を持ちました</a:t>
            </a:r>
            <a:r>
              <a:rPr kumimoji="1" lang="ja-JP" altLang="en-US" sz="1200" dirty="0" smtClean="0">
                <a:latin typeface="メイリオ" panose="020B0604030504040204" pitchFamily="50" charset="-128"/>
                <a:ea typeface="メイリオ" panose="020B0604030504040204" pitchFamily="50" charset="-128"/>
              </a:rPr>
              <a:t>か（</a:t>
            </a:r>
            <a:r>
              <a:rPr kumimoji="1" lang="en-US" altLang="ja-JP" sz="1200" dirty="0">
                <a:latin typeface="メイリオ" panose="020B0604030504040204" pitchFamily="50" charset="-128"/>
                <a:ea typeface="メイリオ" panose="020B0604030504040204" pitchFamily="50" charset="-128"/>
              </a:rPr>
              <a:t>3</a:t>
            </a:r>
            <a:r>
              <a:rPr kumimoji="1" lang="ja-JP" altLang="en-US" sz="1200" dirty="0" smtClean="0">
                <a:latin typeface="メイリオ" panose="020B0604030504040204" pitchFamily="50" charset="-128"/>
                <a:ea typeface="メイリオ" panose="020B0604030504040204" pitchFamily="50" charset="-128"/>
              </a:rPr>
              <a:t>つまで） 。</a:t>
            </a:r>
          </a:p>
        </p:txBody>
      </p:sp>
      <p:sp>
        <p:nvSpPr>
          <p:cNvPr id="594" name="テキスト ボックス 593"/>
          <p:cNvSpPr txBox="1"/>
          <p:nvPr/>
        </p:nvSpPr>
        <p:spPr>
          <a:xfrm>
            <a:off x="287338" y="2249032"/>
            <a:ext cx="3346408" cy="496085"/>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今後</a:t>
            </a:r>
            <a:r>
              <a:rPr kumimoji="1" lang="en-US" altLang="ja-JP" sz="1050" dirty="0" smtClean="0">
                <a:latin typeface="メイリオ" panose="020B0604030504040204" pitchFamily="50" charset="-128"/>
                <a:ea typeface="メイリオ" panose="020B0604030504040204" pitchFamily="50" charset="-128"/>
              </a:rPr>
              <a:t>3</a:t>
            </a:r>
            <a:r>
              <a:rPr kumimoji="1" lang="ja-JP" altLang="en-US" sz="1050" dirty="0" smtClean="0">
                <a:latin typeface="メイリオ" panose="020B0604030504040204" pitchFamily="50" charset="-128"/>
                <a:ea typeface="メイリオ" panose="020B0604030504040204" pitchFamily="50" charset="-128"/>
              </a:rPr>
              <a:t>年以内に購入を</a:t>
            </a:r>
            <a:r>
              <a:rPr kumimoji="1" lang="ja-JP" altLang="en-US" sz="1050" dirty="0">
                <a:latin typeface="メイリオ" panose="020B0604030504040204" pitchFamily="50" charset="-128"/>
                <a:ea typeface="メイリオ" panose="020B0604030504040204" pitchFamily="50" charset="-128"/>
              </a:rPr>
              <a:t>予定している</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予定</a:t>
            </a:r>
            <a:r>
              <a:rPr kumimoji="1" lang="ja-JP" altLang="en-US" sz="1050" dirty="0">
                <a:latin typeface="メイリオ" panose="020B0604030504040204" pitchFamily="50" charset="-128"/>
                <a:ea typeface="メイリオ" panose="020B0604030504040204" pitchFamily="50" charset="-128"/>
              </a:rPr>
              <a:t>はないが</a:t>
            </a:r>
            <a:r>
              <a:rPr kumimoji="1" lang="ja-JP" altLang="en-US" sz="1050" dirty="0" smtClean="0">
                <a:latin typeface="メイリオ" panose="020B0604030504040204" pitchFamily="50" charset="-128"/>
                <a:ea typeface="メイリオ" panose="020B0604030504040204" pitchFamily="50" charset="-128"/>
              </a:rPr>
              <a:t>、いつか購入したい</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予定</a:t>
            </a:r>
            <a:r>
              <a:rPr kumimoji="1" lang="ja-JP" altLang="en-US" sz="1050" dirty="0">
                <a:latin typeface="メイリオ" panose="020B0604030504040204" pitchFamily="50" charset="-128"/>
                <a:ea typeface="メイリオ" panose="020B0604030504040204" pitchFamily="50" charset="-128"/>
              </a:rPr>
              <a:t>はなく、</a:t>
            </a:r>
            <a:r>
              <a:rPr kumimoji="1" lang="ja-JP" altLang="en-US" sz="1050" dirty="0" smtClean="0">
                <a:latin typeface="メイリオ" panose="020B0604030504040204" pitchFamily="50" charset="-128"/>
                <a:ea typeface="メイリオ" panose="020B0604030504040204" pitchFamily="50" charset="-128"/>
              </a:rPr>
              <a:t>購入意向</a:t>
            </a:r>
            <a:r>
              <a:rPr kumimoji="1" lang="ja-JP" altLang="en-US" sz="1050" dirty="0">
                <a:latin typeface="メイリオ" panose="020B0604030504040204" pitchFamily="50" charset="-128"/>
                <a:ea typeface="メイリオ" panose="020B0604030504040204" pitchFamily="50" charset="-128"/>
              </a:rPr>
              <a:t>もない</a:t>
            </a:r>
            <a:endParaRPr kumimoji="1" lang="en-US" altLang="ja-JP" sz="1050" dirty="0" smtClean="0">
              <a:latin typeface="メイリオ" panose="020B0604030504040204" pitchFamily="50" charset="-128"/>
              <a:ea typeface="メイリオ" panose="020B0604030504040204" pitchFamily="50" charset="-128"/>
            </a:endParaRPr>
          </a:p>
        </p:txBody>
      </p:sp>
      <p:sp>
        <p:nvSpPr>
          <p:cNvPr id="610" name="テキスト ボックス 609"/>
          <p:cNvSpPr txBox="1"/>
          <p:nvPr/>
        </p:nvSpPr>
        <p:spPr>
          <a:xfrm>
            <a:off x="287338" y="3597156"/>
            <a:ext cx="2802103" cy="7270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すで</a:t>
            </a:r>
            <a:r>
              <a:rPr kumimoji="1" lang="ja-JP" altLang="en-US" sz="1050" dirty="0">
                <a:latin typeface="メイリオ" panose="020B0604030504040204" pitchFamily="50" charset="-128"/>
                <a:ea typeface="メイリオ" panose="020B0604030504040204" pitchFamily="50" charset="-128"/>
              </a:rPr>
              <a:t>に</a:t>
            </a:r>
            <a:r>
              <a:rPr kumimoji="1" lang="ja-JP" altLang="en-US" sz="1050" dirty="0" smtClean="0">
                <a:latin typeface="メイリオ" panose="020B0604030504040204" pitchFamily="50" charset="-128"/>
                <a:ea typeface="メイリオ" panose="020B0604030504040204" pitchFamily="50" charset="-128"/>
              </a:rPr>
              <a:t>購入した</a:t>
            </a:r>
            <a:r>
              <a:rPr kumimoji="1" lang="ja-JP" altLang="en-US" sz="1050" dirty="0">
                <a:latin typeface="メイリオ" panose="020B0604030504040204" pitchFamily="50" charset="-128"/>
                <a:ea typeface="メイリオ" panose="020B0604030504040204" pitchFamily="50" charset="-128"/>
              </a:rPr>
              <a:t>ことがある</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内容</a:t>
            </a:r>
            <a:r>
              <a:rPr kumimoji="1" lang="ja-JP" altLang="en-US" sz="1050" dirty="0">
                <a:latin typeface="メイリオ" panose="020B0604030504040204" pitchFamily="50" charset="-128"/>
                <a:ea typeface="メイリオ" panose="020B0604030504040204" pitchFamily="50" charset="-128"/>
              </a:rPr>
              <a:t>を知っていて、興味もあった</a:t>
            </a: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内容</a:t>
            </a:r>
            <a:r>
              <a:rPr kumimoji="1" lang="ja-JP" altLang="en-US" sz="1050" dirty="0">
                <a:latin typeface="メイリオ" panose="020B0604030504040204" pitchFamily="50" charset="-128"/>
                <a:ea typeface="メイリオ" panose="020B0604030504040204" pitchFamily="50" charset="-128"/>
              </a:rPr>
              <a:t>は知っていたが、興味はなかった</a:t>
            </a: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知らなかった</a:t>
            </a:r>
            <a:endParaRPr kumimoji="1" lang="en-US" altLang="ja-JP" sz="1050" dirty="0" smtClean="0">
              <a:latin typeface="メイリオ" panose="020B0604030504040204" pitchFamily="50" charset="-128"/>
              <a:ea typeface="メイリオ" panose="020B0604030504040204" pitchFamily="50" charset="-128"/>
            </a:endParaRPr>
          </a:p>
        </p:txBody>
      </p:sp>
      <p:sp>
        <p:nvSpPr>
          <p:cNvPr id="685" name="テキスト ボックス 684"/>
          <p:cNvSpPr txBox="1"/>
          <p:nvPr/>
        </p:nvSpPr>
        <p:spPr>
          <a:xfrm>
            <a:off x="287338" y="6325042"/>
            <a:ext cx="5302238" cy="7270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CO</a:t>
            </a:r>
            <a:r>
              <a:rPr kumimoji="1" lang="ja-JP" altLang="en-US" sz="1050" dirty="0">
                <a:latin typeface="メイリオ" panose="020B0604030504040204" pitchFamily="50" charset="-128"/>
                <a:ea typeface="メイリオ" panose="020B0604030504040204" pitchFamily="50" charset="-128"/>
              </a:rPr>
              <a:t>２削減に貢献する</a:t>
            </a:r>
            <a:r>
              <a:rPr kumimoji="1" lang="ja-JP" altLang="en-US" sz="1050" dirty="0" smtClean="0">
                <a:latin typeface="メイリオ" panose="020B0604030504040204" pitchFamily="50" charset="-128"/>
                <a:ea typeface="メイリオ" panose="020B0604030504040204" pitchFamily="50" charset="-128"/>
              </a:rPr>
              <a:t>ため</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光熱費</a:t>
            </a:r>
            <a:r>
              <a:rPr kumimoji="1" lang="ja-JP" altLang="en-US" sz="1050" dirty="0">
                <a:latin typeface="メイリオ" panose="020B0604030504040204" pitchFamily="50" charset="-128"/>
                <a:ea typeface="メイリオ" panose="020B0604030504040204" pitchFamily="50" charset="-128"/>
              </a:rPr>
              <a:t>が安くなるなど経済的なメリットが期待できる</a:t>
            </a:r>
            <a:r>
              <a:rPr kumimoji="1" lang="ja-JP" altLang="en-US" sz="1050" dirty="0" smtClean="0">
                <a:latin typeface="メイリオ" panose="020B0604030504040204" pitchFamily="50" charset="-128"/>
                <a:ea typeface="メイリオ" panose="020B0604030504040204" pitchFamily="50" charset="-128"/>
              </a:rPr>
              <a:t>ため</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住</a:t>
            </a:r>
            <a:r>
              <a:rPr kumimoji="1" lang="ja-JP" altLang="en-US" sz="1050" dirty="0">
                <a:latin typeface="メイリオ" panose="020B0604030504040204" pitchFamily="50" charset="-128"/>
                <a:ea typeface="メイリオ" panose="020B0604030504040204" pitchFamily="50" charset="-128"/>
              </a:rPr>
              <a:t>環境が快適になる</a:t>
            </a:r>
            <a:r>
              <a:rPr kumimoji="1" lang="ja-JP" altLang="en-US" sz="1050" dirty="0" smtClean="0">
                <a:latin typeface="メイリオ" panose="020B0604030504040204" pitchFamily="50" charset="-128"/>
                <a:ea typeface="メイリオ" panose="020B0604030504040204" pitchFamily="50" charset="-128"/>
              </a:rPr>
              <a:t>ため</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疾患</a:t>
            </a:r>
            <a:r>
              <a:rPr kumimoji="1" lang="ja-JP" altLang="en-US" sz="1050" dirty="0">
                <a:latin typeface="メイリオ" panose="020B0604030504040204" pitchFamily="50" charset="-128"/>
                <a:ea typeface="メイリオ" panose="020B0604030504040204" pitchFamily="50" charset="-128"/>
              </a:rPr>
              <a:t>のリスクの軽減が期待できる</a:t>
            </a:r>
            <a:r>
              <a:rPr kumimoji="1" lang="ja-JP" altLang="en-US" sz="1050" dirty="0" smtClean="0">
                <a:latin typeface="メイリオ" panose="020B0604030504040204" pitchFamily="50" charset="-128"/>
                <a:ea typeface="メイリオ" panose="020B0604030504040204" pitchFamily="50" charset="-128"/>
              </a:rPr>
              <a:t>ため</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a:latin typeface="メイリオ" panose="020B0604030504040204" pitchFamily="50" charset="-128"/>
                <a:ea typeface="メイリオ" panose="020B0604030504040204" pitchFamily="50" charset="-128"/>
              </a:rPr>
              <a:t>□ その他（　　　　　　　　　　　　　　　　　　　　　　　　　　　　　</a:t>
            </a:r>
            <a:r>
              <a:rPr kumimoji="1" lang="ja-JP" altLang="en-US" sz="1050" dirty="0" smtClean="0">
                <a:latin typeface="メイリオ" panose="020B0604030504040204" pitchFamily="50" charset="-128"/>
                <a:ea typeface="メイリオ" panose="020B0604030504040204" pitchFamily="50" charset="-128"/>
              </a:rPr>
              <a:t>　）</a:t>
            </a:r>
            <a:endParaRPr kumimoji="1" lang="en-US" altLang="ja-JP" sz="1050" dirty="0">
              <a:latin typeface="メイリオ" panose="020B0604030504040204" pitchFamily="50" charset="-128"/>
              <a:ea typeface="メイリオ" panose="020B0604030504040204" pitchFamily="50" charset="-128"/>
            </a:endParaRPr>
          </a:p>
        </p:txBody>
      </p:sp>
      <p:sp>
        <p:nvSpPr>
          <p:cNvPr id="626" name="テキスト ボックス 625"/>
          <p:cNvSpPr txBox="1"/>
          <p:nvPr/>
        </p:nvSpPr>
        <p:spPr>
          <a:xfrm>
            <a:off x="287338" y="4952690"/>
            <a:ext cx="2793931" cy="7270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すで</a:t>
            </a:r>
            <a:r>
              <a:rPr kumimoji="1" lang="ja-JP" altLang="en-US" sz="1050" dirty="0">
                <a:latin typeface="メイリオ" panose="020B0604030504040204" pitchFamily="50" charset="-128"/>
                <a:ea typeface="メイリオ" panose="020B0604030504040204" pitchFamily="50" charset="-128"/>
              </a:rPr>
              <a:t>に</a:t>
            </a:r>
            <a:r>
              <a:rPr kumimoji="1" lang="ja-JP" altLang="en-US" sz="1050" dirty="0" smtClean="0">
                <a:latin typeface="メイリオ" panose="020B0604030504040204" pitchFamily="50" charset="-128"/>
                <a:ea typeface="メイリオ" panose="020B0604030504040204" pitchFamily="50" charset="-128"/>
              </a:rPr>
              <a:t>購入した</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機会</a:t>
            </a:r>
            <a:r>
              <a:rPr kumimoji="1" lang="ja-JP" altLang="en-US" sz="1050" dirty="0">
                <a:latin typeface="メイリオ" panose="020B0604030504040204" pitchFamily="50" charset="-128"/>
                <a:ea typeface="メイリオ" panose="020B0604030504040204" pitchFamily="50" charset="-128"/>
              </a:rPr>
              <a:t>があれば</a:t>
            </a:r>
            <a:r>
              <a:rPr kumimoji="1" lang="ja-JP" altLang="en-US" sz="1050" dirty="0" smtClean="0">
                <a:latin typeface="メイリオ" panose="020B0604030504040204" pitchFamily="50" charset="-128"/>
                <a:ea typeface="メイリオ" panose="020B0604030504040204" pitchFamily="50" charset="-128"/>
              </a:rPr>
              <a:t>購入したい</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興味はあるが、購入対象には入らない</a:t>
            </a: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ZEH</a:t>
            </a:r>
            <a:r>
              <a:rPr kumimoji="1" lang="ja-JP" altLang="en-US" sz="1050" dirty="0" smtClean="0">
                <a:latin typeface="メイリオ" panose="020B0604030504040204" pitchFamily="50" charset="-128"/>
                <a:ea typeface="メイリオ" panose="020B0604030504040204" pitchFamily="50" charset="-128"/>
              </a:rPr>
              <a:t>に興味</a:t>
            </a:r>
            <a:r>
              <a:rPr kumimoji="1" lang="ja-JP" altLang="en-US" sz="1050" dirty="0">
                <a:latin typeface="メイリオ" panose="020B0604030504040204" pitchFamily="50" charset="-128"/>
                <a:ea typeface="メイリオ" panose="020B0604030504040204" pitchFamily="50" charset="-128"/>
              </a:rPr>
              <a:t>が</a:t>
            </a:r>
            <a:r>
              <a:rPr kumimoji="1" lang="ja-JP" altLang="en-US" sz="1050" dirty="0" smtClean="0">
                <a:latin typeface="メイリオ" panose="020B0604030504040204" pitchFamily="50" charset="-128"/>
                <a:ea typeface="メイリオ" panose="020B0604030504040204" pitchFamily="50" charset="-128"/>
              </a:rPr>
              <a:t>ない（</a:t>
            </a:r>
            <a:r>
              <a:rPr kumimoji="1" lang="en-US" altLang="ja-JP" sz="1050" dirty="0" smtClean="0">
                <a:latin typeface="メイリオ" panose="020B0604030504040204" pitchFamily="50" charset="-128"/>
                <a:ea typeface="メイリオ" panose="020B0604030504040204" pitchFamily="50" charset="-128"/>
              </a:rPr>
              <a:t>Q6</a:t>
            </a:r>
            <a:r>
              <a:rPr kumimoji="1" lang="ja-JP" altLang="en-US" sz="1050" dirty="0" smtClean="0">
                <a:latin typeface="メイリオ" panose="020B0604030504040204" pitchFamily="50" charset="-128"/>
                <a:ea typeface="メイリオ" panose="020B0604030504040204" pitchFamily="50" charset="-128"/>
              </a:rPr>
              <a:t>へ</a:t>
            </a:r>
            <a:r>
              <a:rPr kumimoji="1" lang="ja-JP" altLang="en-US" sz="1050" dirty="0">
                <a:latin typeface="メイリオ" panose="020B0604030504040204" pitchFamily="50" charset="-128"/>
                <a:ea typeface="メイリオ" panose="020B0604030504040204" pitchFamily="50" charset="-128"/>
              </a:rPr>
              <a:t>）</a:t>
            </a:r>
            <a:endParaRPr kumimoji="1" lang="en-US" altLang="ja-JP" sz="1050" dirty="0" smtClean="0">
              <a:latin typeface="メイリオ" panose="020B0604030504040204" pitchFamily="50" charset="-128"/>
              <a:ea typeface="メイリオ" panose="020B0604030504040204" pitchFamily="50" charset="-128"/>
            </a:endParaRPr>
          </a:p>
        </p:txBody>
      </p:sp>
      <p:grpSp>
        <p:nvGrpSpPr>
          <p:cNvPr id="703" name="グループ化 702"/>
          <p:cNvGrpSpPr/>
          <p:nvPr/>
        </p:nvGrpSpPr>
        <p:grpSpPr>
          <a:xfrm>
            <a:off x="278999" y="7329431"/>
            <a:ext cx="6300001" cy="1118279"/>
            <a:chOff x="278999" y="7424973"/>
            <a:chExt cx="6300001" cy="1118279"/>
          </a:xfrm>
        </p:grpSpPr>
        <p:grpSp>
          <p:nvGrpSpPr>
            <p:cNvPr id="704" name="グループ化 703"/>
            <p:cNvGrpSpPr/>
            <p:nvPr/>
          </p:nvGrpSpPr>
          <p:grpSpPr>
            <a:xfrm>
              <a:off x="278999" y="7424973"/>
              <a:ext cx="6300001" cy="509628"/>
              <a:chOff x="278999" y="7424973"/>
              <a:chExt cx="6300001" cy="509628"/>
            </a:xfrm>
          </p:grpSpPr>
          <p:sp>
            <p:nvSpPr>
              <p:cNvPr id="735" name="角丸四角形 734"/>
              <p:cNvSpPr/>
              <p:nvPr/>
            </p:nvSpPr>
            <p:spPr bwMode="gray">
              <a:xfrm>
                <a:off x="279000" y="7424973"/>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a:solidFill>
                      <a:schemeClr val="bg1"/>
                    </a:solidFill>
                    <a:latin typeface="メイリオ" panose="020B0604030504040204" pitchFamily="50" charset="-128"/>
                    <a:ea typeface="メイリオ" panose="020B0604030504040204" pitchFamily="50" charset="-128"/>
                  </a:rPr>
                  <a:t>６</a:t>
                </a:r>
                <a:r>
                  <a:rPr kumimoji="1" lang="ja-JP" altLang="en-US" sz="1400" b="1" dirty="0" smtClean="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追跡</a:t>
                </a:r>
                <a:r>
                  <a:rPr kumimoji="1" lang="ja-JP" altLang="en-US" sz="1400" b="1" dirty="0" smtClean="0">
                    <a:solidFill>
                      <a:schemeClr val="bg1"/>
                    </a:solidFill>
                    <a:latin typeface="メイリオ" panose="020B0604030504040204" pitchFamily="50" charset="-128"/>
                    <a:ea typeface="メイリオ" panose="020B0604030504040204" pitchFamily="50" charset="-128"/>
                  </a:rPr>
                  <a:t>アンケート</a:t>
                </a:r>
                <a:r>
                  <a:rPr kumimoji="1" lang="ja-JP" altLang="en-US" sz="1400" b="1" dirty="0">
                    <a:solidFill>
                      <a:schemeClr val="bg1"/>
                    </a:solidFill>
                    <a:latin typeface="メイリオ" panose="020B0604030504040204" pitchFamily="50" charset="-128"/>
                    <a:ea typeface="メイリオ" panose="020B0604030504040204" pitchFamily="50" charset="-128"/>
                  </a:rPr>
                  <a:t>へのご協力のお願い</a:t>
                </a:r>
              </a:p>
            </p:txBody>
          </p:sp>
          <p:sp>
            <p:nvSpPr>
              <p:cNvPr id="736" name="テキスト ボックス 735"/>
              <p:cNvSpPr txBox="1"/>
              <p:nvPr/>
            </p:nvSpPr>
            <p:spPr>
              <a:xfrm>
                <a:off x="278999" y="7708010"/>
                <a:ext cx="6300000" cy="2265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WEB</a:t>
                </a:r>
                <a:r>
                  <a:rPr kumimoji="1" lang="ja-JP" altLang="en-US" sz="1200" dirty="0">
                    <a:latin typeface="メイリオ" panose="020B0604030504040204" pitchFamily="50" charset="-128"/>
                    <a:ea typeface="メイリオ" panose="020B0604030504040204" pitchFamily="50" charset="-128"/>
                  </a:rPr>
                  <a:t>アンケート実施のためメールアドレスをご記入</a:t>
                </a:r>
                <a:r>
                  <a:rPr kumimoji="1" lang="ja-JP" altLang="en-US" sz="1200" dirty="0" smtClean="0">
                    <a:latin typeface="メイリオ" panose="020B0604030504040204" pitchFamily="50" charset="-128"/>
                    <a:ea typeface="メイリオ" panose="020B0604030504040204" pitchFamily="50" charset="-128"/>
                  </a:rPr>
                  <a:t>ください</a:t>
                </a:r>
                <a:r>
                  <a:rPr kumimoji="1" lang="ja-JP" altLang="en-US" sz="1200" baseline="30000" dirty="0" smtClean="0">
                    <a:latin typeface="メイリオ" panose="020B0604030504040204" pitchFamily="50" charset="-128"/>
                    <a:ea typeface="メイリオ" panose="020B0604030504040204" pitchFamily="50" charset="-128"/>
                  </a:rPr>
                  <a:t>*</a:t>
                </a:r>
                <a:r>
                  <a:rPr kumimoji="1" lang="en-US" altLang="ja-JP" sz="1200" baseline="30000" dirty="0">
                    <a:latin typeface="メイリオ" panose="020B0604030504040204" pitchFamily="50" charset="-128"/>
                    <a:ea typeface="メイリオ" panose="020B0604030504040204" pitchFamily="50" charset="-128"/>
                  </a:rPr>
                  <a:t>1</a:t>
                </a:r>
                <a:r>
                  <a:rPr kumimoji="1" lang="ja-JP" altLang="en-US" sz="1200" dirty="0" err="1" smtClean="0">
                    <a:latin typeface="メイリオ" panose="020B0604030504040204" pitchFamily="50" charset="-128"/>
                    <a:ea typeface="メイリオ" panose="020B0604030504040204" pitchFamily="50" charset="-128"/>
                  </a:rPr>
                  <a:t>。</a:t>
                </a:r>
                <a:endParaRPr kumimoji="1" lang="ja-JP" altLang="en-US" sz="1200" dirty="0" smtClean="0">
                  <a:latin typeface="メイリオ" panose="020B0604030504040204" pitchFamily="50" charset="-128"/>
                  <a:ea typeface="メイリオ" panose="020B0604030504040204" pitchFamily="50" charset="-128"/>
                </a:endParaRPr>
              </a:p>
            </p:txBody>
          </p:sp>
        </p:grpSp>
        <p:grpSp>
          <p:nvGrpSpPr>
            <p:cNvPr id="705" name="グループ化 704"/>
            <p:cNvGrpSpPr/>
            <p:nvPr/>
          </p:nvGrpSpPr>
          <p:grpSpPr>
            <a:xfrm>
              <a:off x="278999" y="8039411"/>
              <a:ext cx="6300001" cy="503841"/>
              <a:chOff x="278999" y="7885586"/>
              <a:chExt cx="6300001" cy="503841"/>
            </a:xfrm>
          </p:grpSpPr>
          <p:sp>
            <p:nvSpPr>
              <p:cNvPr id="706" name="テキスト ボックス 705"/>
              <p:cNvSpPr txBox="1"/>
              <p:nvPr/>
            </p:nvSpPr>
            <p:spPr>
              <a:xfrm>
                <a:off x="4268892" y="7885586"/>
                <a:ext cx="2301772" cy="226591"/>
              </a:xfrm>
              <a:prstGeom prst="rect">
                <a:avLst/>
              </a:prstGeom>
              <a:noFill/>
            </p:spPr>
            <p:txBody>
              <a:bodyPr wrap="square" lIns="36000" tIns="36000" rIns="36000" bIns="36000" rtlCol="0" anchor="t" anchorCtr="0">
                <a:noAutofit/>
              </a:bodyPr>
              <a:lstStyle/>
              <a:p>
                <a:pPr>
                  <a:spcBef>
                    <a:spcPts val="0"/>
                  </a:spcBef>
                  <a:buSzPct val="100000"/>
                </a:pP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以下</a:t>
                </a:r>
                <a:r>
                  <a:rPr kumimoji="1" lang="ja-JP" altLang="en-US" sz="1050" dirty="0">
                    <a:latin typeface="メイリオ" panose="020B0604030504040204" pitchFamily="50" charset="-128"/>
                    <a:ea typeface="メイリオ" panose="020B0604030504040204" pitchFamily="50" charset="-128"/>
                  </a:rPr>
                  <a:t>は下から選択して下さい</a:t>
                </a:r>
                <a:endParaRPr kumimoji="1" lang="ja-JP" altLang="en-US" sz="1050" dirty="0" smtClean="0">
                  <a:latin typeface="メイリオ" panose="020B0604030504040204" pitchFamily="50" charset="-128"/>
                  <a:ea typeface="メイリオ" panose="020B0604030504040204" pitchFamily="50" charset="-128"/>
                </a:endParaRPr>
              </a:p>
            </p:txBody>
          </p:sp>
          <p:sp>
            <p:nvSpPr>
              <p:cNvPr id="707" name="テキスト ボックス 706"/>
              <p:cNvSpPr txBox="1"/>
              <p:nvPr/>
            </p:nvSpPr>
            <p:spPr>
              <a:xfrm>
                <a:off x="279000" y="8162836"/>
                <a:ext cx="6300000" cy="226591"/>
              </a:xfrm>
              <a:prstGeom prst="rect">
                <a:avLst/>
              </a:prstGeom>
              <a:noFill/>
            </p:spPr>
            <p:txBody>
              <a:bodyPr wrap="square" lIns="36000" tIns="36000" rIns="36000" bIns="36000" rtlCol="0" anchor="t" anchorCtr="0">
                <a:noAutofit/>
              </a:bodyPr>
              <a:lstStyle/>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docomo.ne.jp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ezweb.ne.jp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i.softbank.jp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softbank.ne.jp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yahoo.co.jp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gmail.com</a:t>
                </a:r>
              </a:p>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その他（</a:t>
                </a:r>
                <a:r>
                  <a:rPr kumimoji="1" lang="ja-JP" altLang="en-US" sz="900" dirty="0">
                    <a:latin typeface="メイリオ" panose="020B0604030504040204" pitchFamily="50" charset="-128"/>
                    <a:ea typeface="メイリオ" panose="020B0604030504040204" pitchFamily="50" charset="-128"/>
                  </a:rPr>
                  <a:t>　　　　　　　　　　　　　　　　）</a:t>
                </a:r>
              </a:p>
            </p:txBody>
          </p:sp>
          <p:cxnSp>
            <p:nvCxnSpPr>
              <p:cNvPr id="708" name="直線コネクタ 707"/>
              <p:cNvCxnSpPr/>
              <p:nvPr/>
            </p:nvCxnSpPr>
            <p:spPr>
              <a:xfrm>
                <a:off x="278999" y="8112177"/>
                <a:ext cx="398989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cxnSp>
        <p:nvCxnSpPr>
          <p:cNvPr id="38" name="カギ線コネクタ 37"/>
          <p:cNvCxnSpPr/>
          <p:nvPr/>
        </p:nvCxnSpPr>
        <p:spPr>
          <a:xfrm>
            <a:off x="235137" y="5526575"/>
            <a:ext cx="76877" cy="1932111"/>
          </a:xfrm>
          <a:prstGeom prst="bentConnector3">
            <a:avLst>
              <a:gd name="adj1" fmla="val -4251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右中かっこ 38"/>
          <p:cNvSpPr/>
          <p:nvPr/>
        </p:nvSpPr>
        <p:spPr>
          <a:xfrm flipH="1">
            <a:off x="235137" y="5458268"/>
            <a:ext cx="93245" cy="142623"/>
          </a:xfrm>
          <a:prstGeom prst="rightBrace">
            <a:avLst>
              <a:gd name="adj1" fmla="val 8333"/>
              <a:gd name="adj2" fmla="val 48036"/>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4101771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56685" y="48638"/>
            <a:ext cx="1233471" cy="1053061"/>
          </a:xfrm>
          <a:prstGeom prst="rect">
            <a:avLst/>
          </a:prstGeom>
        </p:spPr>
      </p:pic>
      <p:grpSp>
        <p:nvGrpSpPr>
          <p:cNvPr id="35" name="グループ化 34"/>
          <p:cNvGrpSpPr/>
          <p:nvPr/>
        </p:nvGrpSpPr>
        <p:grpSpPr>
          <a:xfrm>
            <a:off x="279000" y="8831721"/>
            <a:ext cx="6300000" cy="956350"/>
            <a:chOff x="279000" y="8831721"/>
            <a:chExt cx="6300000" cy="956350"/>
          </a:xfrm>
        </p:grpSpPr>
        <p:sp>
          <p:nvSpPr>
            <p:cNvPr id="17" name="正方形/長方形 16"/>
            <p:cNvSpPr/>
            <p:nvPr/>
          </p:nvSpPr>
          <p:spPr bwMode="gray">
            <a:xfrm>
              <a:off x="298913" y="8831721"/>
              <a:ext cx="6271750" cy="711361"/>
            </a:xfrm>
            <a:prstGeom prst="rect">
              <a:avLst/>
            </a:prstGeom>
            <a:solidFill>
              <a:schemeClr val="bg1">
                <a:lumMod val="85000"/>
              </a:schemeClr>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tabLst>
                  <a:tab pos="144000" algn="l"/>
                </a:tabLst>
              </a:pPr>
              <a:r>
                <a:rPr kumimoji="1" lang="en-US" altLang="ja-JP" sz="600" dirty="0" smtClean="0">
                  <a:ea typeface="メイリオ" panose="020B0604030504040204" pitchFamily="50" charset="-128"/>
                </a:rPr>
                <a:t>*1: 	</a:t>
              </a:r>
              <a:r>
                <a:rPr kumimoji="1" lang="ja-JP" altLang="en-US" sz="600" dirty="0" smtClean="0">
                  <a:ea typeface="メイリオ" panose="020B0604030504040204" pitchFamily="50" charset="-128"/>
                </a:rPr>
                <a:t>地球</a:t>
              </a:r>
              <a:r>
                <a:rPr kumimoji="1" lang="ja-JP" altLang="en-US" sz="600" dirty="0">
                  <a:ea typeface="メイリオ" panose="020B0604030504040204" pitchFamily="50" charset="-128"/>
                </a:rPr>
                <a:t>温暖化防止にかかる普及啓発活動の改善のため、後日、簡単な</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アンケートを実施する予定です。ご理解・ご協力を</a:t>
              </a:r>
              <a:r>
                <a:rPr kumimoji="1" lang="ja-JP" altLang="en-US" sz="600" dirty="0" smtClean="0">
                  <a:ea typeface="メイリオ" panose="020B0604030504040204" pitchFamily="50" charset="-128"/>
                </a:rPr>
                <a:t>いただけます場合</a:t>
              </a:r>
              <a:r>
                <a:rPr kumimoji="1" lang="ja-JP" altLang="en-US" sz="600" dirty="0">
                  <a:ea typeface="メイリオ" panose="020B0604030504040204" pitchFamily="50" charset="-128"/>
                </a:rPr>
                <a:t>には、アンケートをお送り</a:t>
              </a:r>
              <a:r>
                <a:rPr kumimoji="1" lang="ja-JP" altLang="en-US" sz="600" dirty="0" smtClean="0">
                  <a:ea typeface="メイリオ" panose="020B0604030504040204" pitchFamily="50" charset="-128"/>
                </a:rPr>
                <a:t>する</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メールアドレス</a:t>
              </a:r>
              <a:r>
                <a:rPr kumimoji="1" lang="ja-JP" altLang="en-US" sz="600" dirty="0">
                  <a:ea typeface="メイリオ" panose="020B0604030504040204" pitchFamily="50" charset="-128"/>
                </a:rPr>
                <a:t>を上の欄にご記入ください。本</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アンケートは、環境省事業の一環として</a:t>
              </a:r>
              <a:r>
                <a:rPr kumimoji="1" lang="ja-JP" altLang="en-US" sz="600" dirty="0" smtClean="0">
                  <a:ea typeface="メイリオ" panose="020B0604030504040204" pitchFamily="50" charset="-128"/>
                </a:rPr>
                <a:t>、「地域</a:t>
              </a:r>
              <a:r>
                <a:rPr kumimoji="1" lang="ja-JP" altLang="en-US" sz="600" dirty="0">
                  <a:ea typeface="メイリオ" panose="020B0604030504040204" pitchFamily="50" charset="-128"/>
                </a:rPr>
                <a:t>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サイクル推進事業委託業務」受託者</a:t>
              </a:r>
              <a:r>
                <a:rPr kumimoji="1" lang="ja-JP" altLang="en-US" sz="600" dirty="0" smtClean="0">
                  <a:ea typeface="メイリオ" panose="020B0604030504040204" pitchFamily="50" charset="-128"/>
                </a:rPr>
                <a:t>が</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実施</a:t>
              </a:r>
              <a:r>
                <a:rPr kumimoji="1" lang="ja-JP" altLang="en-US" sz="600" dirty="0">
                  <a:ea typeface="メイリオ" panose="020B0604030504040204" pitchFamily="50" charset="-128"/>
                </a:rPr>
                <a:t>します</a:t>
              </a:r>
              <a:r>
                <a:rPr kumimoji="1" lang="ja-JP" altLang="en-US" sz="600" dirty="0" smtClean="0">
                  <a:ea typeface="メイリオ" panose="020B0604030504040204" pitchFamily="50" charset="-128"/>
                </a:rPr>
                <a:t>。</a:t>
              </a:r>
              <a:endParaRPr kumimoji="1" lang="en-US" altLang="ja-JP" sz="600" dirty="0" smtClean="0">
                <a:ea typeface="メイリオ" panose="020B0604030504040204" pitchFamily="50" charset="-128"/>
              </a:endParaRPr>
            </a:p>
            <a:p>
              <a:pPr>
                <a:spcBef>
                  <a:spcPts val="300"/>
                </a:spcBef>
                <a:buFont typeface="Wingdings 2" pitchFamily="18" charset="2"/>
                <a:buNone/>
                <a:tabLst>
                  <a:tab pos="144000" algn="l"/>
                </a:tabLst>
              </a:pPr>
              <a:r>
                <a:rPr kumimoji="1" lang="ja-JP" altLang="en-US" sz="600" dirty="0" smtClean="0">
                  <a:ea typeface="メイリオ" panose="020B0604030504040204" pitchFamily="50" charset="-128"/>
                </a:rPr>
                <a:t>〇迷惑</a:t>
              </a:r>
              <a:r>
                <a:rPr kumimoji="1" lang="ja-JP" altLang="en-US" sz="600" dirty="0">
                  <a:ea typeface="メイリオ" panose="020B0604030504040204" pitchFamily="50" charset="-128"/>
                </a:rPr>
                <a:t>メール防止機能により、</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アンケートメールが 迷惑メールフォルダやゴミ箱に自動的に振り分けられている可能性があります。一度ご確認頂きますよう</a:t>
              </a:r>
              <a:r>
                <a:rPr kumimoji="1" lang="ja-JP" altLang="en-US" sz="600" dirty="0" smtClean="0">
                  <a:ea typeface="メイリオ" panose="020B0604030504040204" pitchFamily="50" charset="-128"/>
                </a:rPr>
                <a:t>お願いいたします</a:t>
              </a:r>
              <a:r>
                <a:rPr kumimoji="1" lang="ja-JP" altLang="en-US" sz="600" dirty="0">
                  <a:ea typeface="メイリオ" panose="020B0604030504040204" pitchFamily="50" charset="-128"/>
                </a:rPr>
                <a:t>。</a:t>
              </a:r>
            </a:p>
            <a:p>
              <a:pPr indent="75600">
                <a:spcBef>
                  <a:spcPts val="300"/>
                </a:spcBef>
                <a:buFont typeface="Wingdings 2" pitchFamily="18" charset="2"/>
                <a:buNone/>
              </a:pPr>
              <a:r>
                <a:rPr kumimoji="1" lang="ja-JP" altLang="en-US" sz="600" dirty="0" smtClean="0">
                  <a:ea typeface="メイリオ" panose="020B0604030504040204" pitchFamily="50" charset="-128"/>
                </a:rPr>
                <a:t>ご記入</a:t>
              </a:r>
              <a:r>
                <a:rPr kumimoji="1" lang="ja-JP" altLang="en-US" sz="600" dirty="0">
                  <a:ea typeface="メイリオ" panose="020B0604030504040204" pitchFamily="50" charset="-128"/>
                </a:rPr>
                <a:t>いただいたメールアドレス等の個人情報は</a:t>
              </a:r>
              <a:r>
                <a:rPr kumimoji="1" lang="en-US" altLang="ja-JP" sz="600" dirty="0">
                  <a:ea typeface="メイリオ" panose="020B0604030504040204" pitchFamily="50" charset="-128"/>
                </a:rPr>
                <a:t>､</a:t>
              </a:r>
              <a:r>
                <a:rPr kumimoji="1" lang="ja-JP" altLang="en-US" sz="600" dirty="0" smtClean="0">
                  <a:ea typeface="メイリオ" panose="020B0604030504040204" pitchFamily="50" charset="-128"/>
                </a:rPr>
                <a:t>「地域における地球温暖化防止活動</a:t>
              </a:r>
              <a:r>
                <a:rPr kumimoji="1" lang="en-US" altLang="ja-JP" sz="600" dirty="0" smtClean="0">
                  <a:ea typeface="メイリオ" panose="020B0604030504040204" pitchFamily="50" charset="-128"/>
                </a:rPr>
                <a:t>PDCA</a:t>
              </a:r>
              <a:r>
                <a:rPr kumimoji="1" lang="ja-JP" altLang="en-US" sz="600" dirty="0" smtClean="0">
                  <a:ea typeface="メイリオ" panose="020B0604030504040204" pitchFamily="50" charset="-128"/>
                </a:rPr>
                <a:t>サイクル推進事業委託</a:t>
              </a:r>
              <a:r>
                <a:rPr kumimoji="1" lang="ja-JP" altLang="en-US" sz="600" dirty="0">
                  <a:ea typeface="メイリオ" panose="020B0604030504040204" pitchFamily="50" charset="-128"/>
                </a:rPr>
                <a:t>業務」において統計･分析処理され</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個別の内容が公表等されることはありません。また</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個人情報に該当する情報は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当該業務遂行の目的のみのために利用し</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委託元である環境省</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受託者以外の第三者に開示せず</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厳重に管理します。</a:t>
              </a:r>
              <a:endParaRPr kumimoji="1" lang="en-US" altLang="ja-JP" sz="600" dirty="0" smtClean="0">
                <a:ea typeface="メイリオ" panose="020B0604030504040204" pitchFamily="50" charset="-128"/>
              </a:endParaRPr>
            </a:p>
          </p:txBody>
        </p:sp>
        <p:sp>
          <p:nvSpPr>
            <p:cNvPr id="18" name="テキスト ボックス 17"/>
            <p:cNvSpPr txBox="1"/>
            <p:nvPr/>
          </p:nvSpPr>
          <p:spPr>
            <a:xfrm>
              <a:off x="279000" y="9608071"/>
              <a:ext cx="6300000" cy="180000"/>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000" dirty="0">
                  <a:latin typeface="メイリオ" panose="020B0604030504040204" pitchFamily="50" charset="-128"/>
                  <a:ea typeface="メイリオ" panose="020B0604030504040204" pitchFamily="50" charset="-128"/>
                </a:rPr>
                <a:t>環境省</a:t>
              </a:r>
              <a:endParaRPr kumimoji="1" lang="ja-JP" altLang="en-US" sz="1000" dirty="0" smtClean="0">
                <a:latin typeface="メイリオ" panose="020B0604030504040204" pitchFamily="50" charset="-128"/>
                <a:ea typeface="メイリオ" panose="020B0604030504040204" pitchFamily="50" charset="-128"/>
              </a:endParaRPr>
            </a:p>
          </p:txBody>
        </p:sp>
      </p:grpSp>
      <p:sp>
        <p:nvSpPr>
          <p:cNvPr id="19" name="テキスト ボックス 18"/>
          <p:cNvSpPr txBox="1"/>
          <p:nvPr/>
        </p:nvSpPr>
        <p:spPr>
          <a:xfrm>
            <a:off x="279000" y="8573710"/>
            <a:ext cx="6300000" cy="226591"/>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100" dirty="0" smtClean="0">
                <a:latin typeface="メイリオ" panose="020B0604030504040204" pitchFamily="50" charset="-128"/>
                <a:ea typeface="メイリオ" panose="020B0604030504040204" pitchFamily="50" charset="-128"/>
              </a:rPr>
              <a:t>★ご協力ありがとうございました。</a:t>
            </a:r>
          </a:p>
        </p:txBody>
      </p:sp>
      <p:sp>
        <p:nvSpPr>
          <p:cNvPr id="5" name="角丸四角形 4"/>
          <p:cNvSpPr/>
          <p:nvPr/>
        </p:nvSpPr>
        <p:spPr bwMode="gray">
          <a:xfrm>
            <a:off x="279000" y="972782"/>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en-US" altLang="ja-JP" sz="1400" b="1" dirty="0">
                <a:solidFill>
                  <a:schemeClr val="bg1"/>
                </a:solidFill>
                <a:latin typeface="メイリオ" panose="020B0604030504040204" pitchFamily="50" charset="-128"/>
                <a:ea typeface="メイリオ" panose="020B0604030504040204" pitchFamily="50" charset="-128"/>
              </a:rPr>
              <a:t>1</a:t>
            </a:r>
            <a:r>
              <a:rPr kumimoji="1" lang="ja-JP" altLang="en-US" sz="1400" b="1" dirty="0" err="1">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あなたご自身について</a:t>
            </a:r>
          </a:p>
        </p:txBody>
      </p:sp>
      <p:sp>
        <p:nvSpPr>
          <p:cNvPr id="7" name="角丸四角形 6"/>
          <p:cNvSpPr/>
          <p:nvPr/>
        </p:nvSpPr>
        <p:spPr bwMode="gray">
          <a:xfrm>
            <a:off x="279000" y="1695973"/>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２．住宅のリフォームの実施意向・予定について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58" name="テキスト ボックス 57"/>
          <p:cNvSpPr txBox="1"/>
          <p:nvPr/>
        </p:nvSpPr>
        <p:spPr>
          <a:xfrm>
            <a:off x="279000" y="1979009"/>
            <a:ext cx="6408000" cy="432000"/>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smtClean="0">
                <a:latin typeface="メイリオ" panose="020B0604030504040204" pitchFamily="50" charset="-128"/>
                <a:ea typeface="メイリオ" panose="020B0604030504040204" pitchFamily="50" charset="-128"/>
              </a:rPr>
              <a:t>◆住宅のリフォームの実施意向</a:t>
            </a:r>
            <a:r>
              <a:rPr kumimoji="1" lang="ja-JP" altLang="en-US" sz="1200" dirty="0">
                <a:latin typeface="メイリオ" panose="020B0604030504040204" pitchFamily="50" charset="-128"/>
                <a:ea typeface="メイリオ" panose="020B0604030504040204" pitchFamily="50" charset="-128"/>
              </a:rPr>
              <a:t>・予定について、最も当てはまるものをお選び</a:t>
            </a:r>
            <a:r>
              <a:rPr kumimoji="1" lang="ja-JP" altLang="en-US" sz="1200" dirty="0" smtClean="0">
                <a:latin typeface="メイリオ" panose="020B0604030504040204" pitchFamily="50" charset="-128"/>
                <a:ea typeface="メイリオ" panose="020B0604030504040204" pitchFamily="50" charset="-128"/>
              </a:rPr>
              <a:t>ください</a:t>
            </a:r>
            <a:endParaRPr kumimoji="1" lang="en-US" altLang="ja-JP" sz="1200" dirty="0" smtClean="0">
              <a:latin typeface="メイリオ" panose="020B0604030504040204" pitchFamily="50" charset="-128"/>
              <a:ea typeface="メイリオ" panose="020B0604030504040204" pitchFamily="50" charset="-128"/>
            </a:endParaRPr>
          </a:p>
          <a:p>
            <a:pPr>
              <a:spcBef>
                <a:spcPts val="0"/>
              </a:spcBef>
              <a:buSzPct val="100000"/>
              <a:tabLst>
                <a:tab pos="182563" algn="l"/>
              </a:tabLst>
            </a:pPr>
            <a:r>
              <a:rPr kumimoji="1" lang="ja-JP" altLang="en-US" sz="1200" dirty="0" smtClean="0">
                <a:latin typeface="メイリオ" panose="020B0604030504040204" pitchFamily="50" charset="-128"/>
                <a:ea typeface="メイリオ" panose="020B0604030504040204" pitchFamily="50" charset="-128"/>
              </a:rPr>
              <a:t>　（</a:t>
            </a:r>
            <a:r>
              <a:rPr kumimoji="1" lang="en-US" altLang="ja-JP" sz="1200" dirty="0" smtClean="0">
                <a:latin typeface="メイリオ" panose="020B0604030504040204" pitchFamily="50" charset="-128"/>
                <a:ea typeface="メイリオ" panose="020B0604030504040204" pitchFamily="50" charset="-128"/>
              </a:rPr>
              <a:t>1</a:t>
            </a:r>
            <a:r>
              <a:rPr kumimoji="1" lang="ja-JP" altLang="en-US" sz="1200" dirty="0" smtClean="0">
                <a:latin typeface="メイリオ" panose="020B0604030504040204" pitchFamily="50" charset="-128"/>
                <a:ea typeface="メイリオ" panose="020B0604030504040204" pitchFamily="50" charset="-128"/>
              </a:rPr>
              <a:t>つ回答</a:t>
            </a:r>
            <a:r>
              <a:rPr kumimoji="1" lang="ja-JP" altLang="en-US" sz="1200" dirty="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sp>
        <p:nvSpPr>
          <p:cNvPr id="9" name="角丸四角形 8"/>
          <p:cNvSpPr/>
          <p:nvPr/>
        </p:nvSpPr>
        <p:spPr bwMode="gray">
          <a:xfrm>
            <a:off x="316436" y="4500780"/>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４．今後の実施意向について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72" name="テキスト ボックス 71"/>
          <p:cNvSpPr txBox="1"/>
          <p:nvPr/>
        </p:nvSpPr>
        <p:spPr>
          <a:xfrm>
            <a:off x="316436" y="4783817"/>
            <a:ext cx="6300000" cy="242066"/>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a:latin typeface="メイリオ" panose="020B0604030504040204" pitchFamily="50" charset="-128"/>
                <a:ea typeface="メイリオ" panose="020B0604030504040204" pitchFamily="50" charset="-128"/>
              </a:rPr>
              <a:t>◆</a:t>
            </a:r>
            <a:r>
              <a:rPr kumimoji="1" lang="ja-JP" altLang="en-US" sz="1200" b="1" u="sng" dirty="0">
                <a:latin typeface="メイリオ" panose="020B0604030504040204" pitchFamily="50" charset="-128"/>
                <a:ea typeface="メイリオ" panose="020B0604030504040204" pitchFamily="50" charset="-128"/>
              </a:rPr>
              <a:t>今後</a:t>
            </a:r>
            <a:r>
              <a:rPr kumimoji="1" lang="ja-JP" altLang="en-US" sz="1200" dirty="0" smtClean="0">
                <a:latin typeface="メイリオ" panose="020B0604030504040204" pitchFamily="50" charset="-128"/>
                <a:ea typeface="メイリオ" panose="020B0604030504040204" pitchFamily="50" charset="-128"/>
              </a:rPr>
              <a:t>、断熱リフォームを実施したい</a:t>
            </a:r>
            <a:r>
              <a:rPr kumimoji="1" lang="ja-JP" altLang="en-US" sz="1200" dirty="0">
                <a:latin typeface="メイリオ" panose="020B0604030504040204" pitchFamily="50" charset="-128"/>
                <a:ea typeface="メイリオ" panose="020B0604030504040204" pitchFamily="50" charset="-128"/>
              </a:rPr>
              <a:t>と思います</a:t>
            </a:r>
            <a:r>
              <a:rPr kumimoji="1" lang="ja-JP" altLang="en-US" sz="1200" dirty="0" smtClean="0">
                <a:latin typeface="メイリオ" panose="020B0604030504040204" pitchFamily="50" charset="-128"/>
                <a:ea typeface="メイリオ" panose="020B0604030504040204" pitchFamily="50" charset="-128"/>
              </a:rPr>
              <a:t>か</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1</a:t>
            </a:r>
            <a:r>
              <a:rPr kumimoji="1" lang="ja-JP" altLang="en-US" sz="1200" dirty="0">
                <a:latin typeface="メイリオ" panose="020B0604030504040204" pitchFamily="50" charset="-128"/>
                <a:ea typeface="メイリオ" panose="020B0604030504040204" pitchFamily="50" charset="-128"/>
              </a:rPr>
              <a:t>つ回答） </a:t>
            </a:r>
            <a:r>
              <a:rPr kumimoji="1" lang="ja-JP" altLang="en-US" sz="1200" dirty="0" smtClean="0">
                <a:latin typeface="メイリオ" panose="020B0604030504040204" pitchFamily="50" charset="-128"/>
                <a:ea typeface="メイリオ" panose="020B0604030504040204" pitchFamily="50" charset="-128"/>
              </a:rPr>
              <a:t>。</a:t>
            </a:r>
          </a:p>
        </p:txBody>
      </p:sp>
      <p:sp>
        <p:nvSpPr>
          <p:cNvPr id="57" name="角丸四角形 56"/>
          <p:cNvSpPr/>
          <p:nvPr/>
        </p:nvSpPr>
        <p:spPr bwMode="gray">
          <a:xfrm>
            <a:off x="316436" y="3009673"/>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３．これまでの検討状況について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66" name="テキスト ボックス 65"/>
          <p:cNvSpPr txBox="1"/>
          <p:nvPr/>
        </p:nvSpPr>
        <p:spPr>
          <a:xfrm>
            <a:off x="316436" y="3292710"/>
            <a:ext cx="6300000" cy="226591"/>
          </a:xfrm>
          <a:prstGeom prst="rect">
            <a:avLst/>
          </a:prstGeom>
          <a:noFill/>
        </p:spPr>
        <p:txBody>
          <a:bodyPr wrap="square" lIns="36000" tIns="36000" rIns="36000" bIns="36000" rtlCol="0" anchor="t" anchorCtr="0">
            <a:noAutofit/>
          </a:bodyPr>
          <a:lstStyle/>
          <a:p>
            <a:pPr>
              <a:spcBef>
                <a:spcPts val="0"/>
              </a:spcBef>
              <a:buSzPct val="100000"/>
              <a:tabLst>
                <a:tab pos="177800" algn="l"/>
              </a:tabLst>
            </a:pPr>
            <a:r>
              <a:rPr kumimoji="1" lang="ja-JP" altLang="en-US" sz="1200" dirty="0">
                <a:latin typeface="メイリオ" panose="020B0604030504040204" pitchFamily="50" charset="-128"/>
                <a:ea typeface="メイリオ" panose="020B0604030504040204" pitchFamily="50" charset="-128"/>
              </a:rPr>
              <a:t>◆</a:t>
            </a:r>
            <a:r>
              <a:rPr kumimoji="1" lang="ja-JP" altLang="en-US" sz="1200" b="1" u="sng" dirty="0">
                <a:latin typeface="メイリオ" panose="020B0604030504040204" pitchFamily="50" charset="-128"/>
                <a:ea typeface="メイリオ" panose="020B0604030504040204" pitchFamily="50" charset="-128"/>
              </a:rPr>
              <a:t>イベント前</a:t>
            </a: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断熱</a:t>
            </a: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リフォームに</a:t>
            </a:r>
            <a:r>
              <a:rPr kumimoji="1" lang="ja-JP" altLang="en-US" sz="1200" dirty="0">
                <a:latin typeface="メイリオ" panose="020B0604030504040204" pitchFamily="50" charset="-128"/>
                <a:ea typeface="メイリオ" panose="020B0604030504040204" pitchFamily="50" charset="-128"/>
              </a:rPr>
              <a:t>興味ありましたか。最も当てはまるものを</a:t>
            </a:r>
            <a:r>
              <a:rPr kumimoji="1" lang="ja-JP" altLang="en-US" sz="1200" dirty="0" smtClean="0">
                <a:latin typeface="メイリオ" panose="020B0604030504040204" pitchFamily="50" charset="-128"/>
                <a:ea typeface="メイリオ" panose="020B0604030504040204" pitchFamily="50" charset="-128"/>
              </a:rPr>
              <a:t>お選び</a:t>
            </a:r>
            <a:r>
              <a:rPr kumimoji="1" lang="en-US" altLang="ja-JP" sz="1200" dirty="0" smtClean="0">
                <a:latin typeface="メイリオ" panose="020B0604030504040204" pitchFamily="50" charset="-128"/>
                <a:ea typeface="メイリオ" panose="020B0604030504040204" pitchFamily="50" charset="-128"/>
              </a:rPr>
              <a:t/>
            </a:r>
            <a:br>
              <a:rPr kumimoji="1" lang="en-US" altLang="ja-JP" sz="1200" dirty="0" smtClean="0">
                <a:latin typeface="メイリオ" panose="020B0604030504040204" pitchFamily="50" charset="-128"/>
                <a:ea typeface="メイリオ" panose="020B0604030504040204" pitchFamily="50" charset="-128"/>
              </a:rPr>
            </a:br>
            <a:r>
              <a:rPr kumimoji="1" lang="en-US" altLang="ja-JP" sz="1200" dirty="0" smtClean="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ください</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1</a:t>
            </a:r>
            <a:r>
              <a:rPr kumimoji="1" lang="ja-JP" altLang="en-US" sz="1200" dirty="0">
                <a:latin typeface="メイリオ" panose="020B0604030504040204" pitchFamily="50" charset="-128"/>
                <a:ea typeface="メイリオ" panose="020B0604030504040204" pitchFamily="50" charset="-128"/>
              </a:rPr>
              <a:t>つ回答） </a:t>
            </a:r>
            <a:r>
              <a:rPr kumimoji="1" lang="ja-JP" altLang="en-US" sz="1200" dirty="0" smtClean="0">
                <a:latin typeface="メイリオ" panose="020B0604030504040204" pitchFamily="50" charset="-128"/>
                <a:ea typeface="メイリオ" panose="020B0604030504040204" pitchFamily="50" charset="-128"/>
              </a:rPr>
              <a:t>。</a:t>
            </a:r>
          </a:p>
        </p:txBody>
      </p:sp>
      <p:grpSp>
        <p:nvGrpSpPr>
          <p:cNvPr id="6" name="グループ化 5"/>
          <p:cNvGrpSpPr/>
          <p:nvPr/>
        </p:nvGrpSpPr>
        <p:grpSpPr>
          <a:xfrm>
            <a:off x="1288256" y="81035"/>
            <a:ext cx="5374967" cy="837910"/>
            <a:chOff x="1288256" y="81035"/>
            <a:chExt cx="5374967" cy="837910"/>
          </a:xfrm>
        </p:grpSpPr>
        <p:sp>
          <p:nvSpPr>
            <p:cNvPr id="74" name="正方形/長方形 73"/>
            <p:cNvSpPr/>
            <p:nvPr/>
          </p:nvSpPr>
          <p:spPr bwMode="gray">
            <a:xfrm>
              <a:off x="1381760" y="339583"/>
              <a:ext cx="5281463" cy="388620"/>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buFont typeface="Wingdings 2" pitchFamily="18" charset="2"/>
                <a:buNone/>
              </a:pPr>
              <a:r>
                <a:rPr kumimoji="1" lang="ja-JP" altLang="en-US" sz="2000" b="1" dirty="0" smtClean="0">
                  <a:solidFill>
                    <a:srgbClr val="F7AC1D"/>
                  </a:solidFill>
                  <a:latin typeface="メイリオ" panose="020B0604030504040204" pitchFamily="50" charset="-128"/>
                  <a:ea typeface="メイリオ" panose="020B0604030504040204" pitchFamily="50" charset="-128"/>
                </a:rPr>
                <a:t>住宅のリフォーム意向実態アンケート</a:t>
              </a:r>
              <a:endParaRPr kumimoji="1" lang="ja-JP" altLang="en-US" sz="2000" b="1" dirty="0">
                <a:solidFill>
                  <a:srgbClr val="F7AC1D"/>
                </a:solidFill>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1288256" y="81035"/>
              <a:ext cx="5282407" cy="195814"/>
            </a:xfrm>
            <a:prstGeom prst="rect">
              <a:avLst/>
            </a:prstGeom>
            <a:noFill/>
          </p:spPr>
          <p:txBody>
            <a:bodyPr wrap="square" lIns="36000" tIns="36000" rIns="36000" bIns="36000" rtlCol="0" anchor="ctr" anchorCtr="0">
              <a:noAutofit/>
            </a:bodyPr>
            <a:lstStyle/>
            <a:p>
              <a:pPr>
                <a:spcBef>
                  <a:spcPts val="0"/>
                </a:spcBef>
                <a:buSzPct val="100000"/>
              </a:pPr>
              <a:r>
                <a:rPr kumimoji="1" lang="ja-JP" altLang="en-US" sz="800" dirty="0" smtClean="0">
                  <a:latin typeface="メイリオ" panose="020B0604030504040204" pitchFamily="50" charset="-128"/>
                  <a:ea typeface="メイリオ" panose="020B0604030504040204" pitchFamily="50" charset="-128"/>
                </a:rPr>
                <a:t>本アンケートは</a:t>
              </a:r>
              <a:r>
                <a:rPr kumimoji="1" lang="ja-JP" altLang="en-US" sz="800" dirty="0">
                  <a:latin typeface="メイリオ" panose="020B0604030504040204" pitchFamily="50" charset="-128"/>
                  <a:ea typeface="メイリオ" panose="020B0604030504040204" pitchFamily="50" charset="-128"/>
                </a:rPr>
                <a:t>、環境省「地域における地球温暖化防止活動</a:t>
              </a:r>
              <a:r>
                <a:rPr kumimoji="1" lang="en-US" altLang="ja-JP" sz="800" dirty="0">
                  <a:latin typeface="メイリオ" panose="020B0604030504040204" pitchFamily="50" charset="-128"/>
                  <a:ea typeface="メイリオ" panose="020B0604030504040204" pitchFamily="50" charset="-128"/>
                </a:rPr>
                <a:t>PDCA</a:t>
              </a:r>
              <a:r>
                <a:rPr kumimoji="1" lang="ja-JP" altLang="en-US" sz="800" dirty="0">
                  <a:latin typeface="メイリオ" panose="020B0604030504040204" pitchFamily="50" charset="-128"/>
                  <a:ea typeface="メイリオ" panose="020B0604030504040204" pitchFamily="50" charset="-128"/>
                </a:rPr>
                <a:t>サイクル推進事業委託業務」の一環</a:t>
              </a:r>
              <a:r>
                <a:rPr kumimoji="1" lang="ja-JP" altLang="en-US" sz="800" dirty="0" smtClean="0">
                  <a:latin typeface="メイリオ" panose="020B0604030504040204" pitchFamily="50" charset="-128"/>
                  <a:ea typeface="メイリオ" panose="020B0604030504040204" pitchFamily="50" charset="-128"/>
                </a:rPr>
                <a:t>で実施しています</a:t>
              </a:r>
              <a:r>
                <a:rPr kumimoji="1" lang="ja-JP" altLang="en-US" sz="800" dirty="0">
                  <a:latin typeface="メイリオ" panose="020B0604030504040204" pitchFamily="50" charset="-128"/>
                  <a:ea typeface="メイリオ" panose="020B0604030504040204" pitchFamily="50" charset="-128"/>
                </a:rPr>
                <a:t>。</a:t>
              </a:r>
              <a:endParaRPr kumimoji="1" lang="ja-JP" altLang="en-US" sz="800" dirty="0" smtClean="0">
                <a:latin typeface="メイリオ" panose="020B0604030504040204" pitchFamily="50" charset="-128"/>
                <a:ea typeface="メイリオ" panose="020B0604030504040204" pitchFamily="50" charset="-128"/>
              </a:endParaRPr>
            </a:p>
          </p:txBody>
        </p:sp>
        <p:sp>
          <p:nvSpPr>
            <p:cNvPr id="80" name="テキスト ボックス 79"/>
            <p:cNvSpPr txBox="1"/>
            <p:nvPr/>
          </p:nvSpPr>
          <p:spPr>
            <a:xfrm>
              <a:off x="1736689" y="692354"/>
              <a:ext cx="4680000" cy="226591"/>
            </a:xfrm>
            <a:prstGeom prst="rect">
              <a:avLst/>
            </a:prstGeom>
            <a:noFill/>
          </p:spPr>
          <p:txBody>
            <a:bodyPr wrap="square" lIns="36000" tIns="36000" rIns="36000" bIns="36000" rtlCol="0" anchor="ctr" anchorCtr="0">
              <a:noAutofit/>
            </a:bodyPr>
            <a:lstStyle/>
            <a:p>
              <a:pPr algn="ctr">
                <a:spcBef>
                  <a:spcPts val="0"/>
                </a:spcBef>
                <a:buSzPct val="100000"/>
              </a:pPr>
              <a:r>
                <a:rPr kumimoji="1" lang="ja-JP" altLang="en-US" sz="1000" dirty="0" smtClean="0">
                  <a:latin typeface="メイリオ" panose="020B0604030504040204" pitchFamily="50" charset="-128"/>
                  <a:ea typeface="メイリオ" panose="020B0604030504040204" pitchFamily="50" charset="-128"/>
                </a:rPr>
                <a:t>住宅の</a:t>
              </a:r>
              <a:r>
                <a:rPr kumimoji="1" lang="ja-JP" altLang="en-US" sz="1000" dirty="0">
                  <a:latin typeface="メイリオ" panose="020B0604030504040204" pitchFamily="50" charset="-128"/>
                  <a:ea typeface="メイリオ" panose="020B0604030504040204" pitchFamily="50" charset="-128"/>
                </a:rPr>
                <a:t>リフォーム</a:t>
              </a:r>
              <a:r>
                <a:rPr kumimoji="1" lang="ja-JP" altLang="en-US" sz="1000" dirty="0" smtClean="0">
                  <a:latin typeface="メイリオ" panose="020B0604030504040204" pitchFamily="50" charset="-128"/>
                  <a:ea typeface="メイリオ" panose="020B0604030504040204" pitchFamily="50" charset="-128"/>
                </a:rPr>
                <a:t>意向</a:t>
              </a:r>
              <a:r>
                <a:rPr kumimoji="1" lang="ja-JP" altLang="en-US" sz="1000" dirty="0">
                  <a:latin typeface="メイリオ" panose="020B0604030504040204" pitchFamily="50" charset="-128"/>
                  <a:ea typeface="メイリオ" panose="020B0604030504040204" pitchFamily="50" charset="-128"/>
                </a:rPr>
                <a:t>を</a:t>
              </a:r>
              <a:r>
                <a:rPr kumimoji="1" lang="ja-JP" altLang="en-US" sz="1000" dirty="0" smtClean="0">
                  <a:latin typeface="メイリオ" panose="020B0604030504040204" pitchFamily="50" charset="-128"/>
                  <a:ea typeface="メイリオ" panose="020B0604030504040204" pitchFamily="50" charset="-128"/>
                </a:rPr>
                <a:t>調査しています。わかる範囲でお答えください。</a:t>
              </a:r>
            </a:p>
          </p:txBody>
        </p:sp>
      </p:grpSp>
      <p:sp>
        <p:nvSpPr>
          <p:cNvPr id="99" name="テキスト ボックス 98"/>
          <p:cNvSpPr txBox="1"/>
          <p:nvPr/>
        </p:nvSpPr>
        <p:spPr>
          <a:xfrm>
            <a:off x="279000" y="1255819"/>
            <a:ext cx="6300000" cy="401618"/>
          </a:xfrm>
          <a:prstGeom prst="rect">
            <a:avLst/>
          </a:prstGeom>
          <a:noFill/>
        </p:spPr>
        <p:txBody>
          <a:bodyPr wrap="square" lIns="36000" tIns="36000" rIns="36000" bIns="36000" rtlCol="0" anchor="t" anchorCtr="0">
            <a:noAutofit/>
          </a:bodyPr>
          <a:lstStyle/>
          <a:p>
            <a:pPr>
              <a:spcBef>
                <a:spcPts val="0"/>
              </a:spcBef>
              <a:buSzPct val="100000"/>
              <a:tabLst>
                <a:tab pos="450850" algn="l"/>
              </a:tabLst>
            </a:pPr>
            <a:r>
              <a:rPr kumimoji="1" lang="ja-JP" altLang="en-US" sz="1050" dirty="0" smtClean="0">
                <a:latin typeface="メイリオ" panose="020B0604030504040204" pitchFamily="50" charset="-128"/>
                <a:ea typeface="メイリオ" panose="020B0604030504040204" pitchFamily="50" charset="-128"/>
              </a:rPr>
              <a:t>性別　</a:t>
            </a: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男性　□ 女性　□ その他</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tabLst>
                <a:tab pos="450850" algn="l"/>
              </a:tabLst>
            </a:pPr>
            <a:r>
              <a:rPr kumimoji="1" lang="ja-JP" altLang="en-US" sz="1050" dirty="0" smtClean="0">
                <a:latin typeface="メイリオ" panose="020B0604030504040204" pitchFamily="50" charset="-128"/>
                <a:ea typeface="メイリオ" panose="020B0604030504040204" pitchFamily="50" charset="-128"/>
              </a:rPr>
              <a:t>年齢　</a:t>
            </a: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10</a:t>
            </a:r>
            <a:r>
              <a:rPr kumimoji="1" lang="ja-JP" altLang="en-US" sz="1050" dirty="0" smtClean="0">
                <a:latin typeface="メイリオ" panose="020B0604030504040204" pitchFamily="50" charset="-128"/>
                <a:ea typeface="メイリオ" panose="020B0604030504040204" pitchFamily="50" charset="-128"/>
              </a:rPr>
              <a:t>代以下　□ </a:t>
            </a:r>
            <a:r>
              <a:rPr kumimoji="1" lang="en-US" altLang="ja-JP" sz="1050" dirty="0" smtClean="0">
                <a:latin typeface="メイリオ" panose="020B0604030504040204" pitchFamily="50" charset="-128"/>
                <a:ea typeface="メイリオ" panose="020B0604030504040204" pitchFamily="50" charset="-128"/>
              </a:rPr>
              <a:t>20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30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40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50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60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70</a:t>
            </a:r>
            <a:r>
              <a:rPr kumimoji="1" lang="ja-JP" altLang="en-US" sz="1050" dirty="0" smtClean="0">
                <a:latin typeface="メイリオ" panose="020B0604030504040204" pitchFamily="50" charset="-128"/>
                <a:ea typeface="メイリオ" panose="020B0604030504040204" pitchFamily="50" charset="-128"/>
              </a:rPr>
              <a:t>代以上</a:t>
            </a:r>
            <a:endParaRPr kumimoji="1" lang="en-US" altLang="ja-JP" sz="1050" dirty="0" smtClean="0">
              <a:latin typeface="メイリオ" panose="020B0604030504040204" pitchFamily="50" charset="-128"/>
              <a:ea typeface="メイリオ" panose="020B0604030504040204" pitchFamily="50" charset="-128"/>
            </a:endParaRPr>
          </a:p>
        </p:txBody>
      </p:sp>
      <p:sp>
        <p:nvSpPr>
          <p:cNvPr id="380" name="角丸四角形 379"/>
          <p:cNvSpPr/>
          <p:nvPr/>
        </p:nvSpPr>
        <p:spPr bwMode="gray">
          <a:xfrm>
            <a:off x="316436" y="5864716"/>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a:solidFill>
                  <a:schemeClr val="bg1"/>
                </a:solidFill>
                <a:latin typeface="メイリオ" panose="020B0604030504040204" pitchFamily="50" charset="-128"/>
                <a:ea typeface="メイリオ" panose="020B0604030504040204" pitchFamily="50" charset="-128"/>
              </a:rPr>
              <a:t>５</a:t>
            </a:r>
            <a:r>
              <a:rPr kumimoji="1" lang="ja-JP" altLang="en-US" sz="1400" b="1" dirty="0" smtClean="0">
                <a:solidFill>
                  <a:schemeClr val="bg1"/>
                </a:solidFill>
                <a:latin typeface="メイリオ" panose="020B0604030504040204" pitchFamily="50" charset="-128"/>
                <a:ea typeface="メイリオ" panose="020B0604030504040204" pitchFamily="50" charset="-128"/>
              </a:rPr>
              <a:t>．実施意向</a:t>
            </a:r>
            <a:r>
              <a:rPr kumimoji="1" lang="ja-JP" altLang="en-US" sz="1400" b="1" dirty="0">
                <a:solidFill>
                  <a:schemeClr val="bg1"/>
                </a:solidFill>
                <a:latin typeface="メイリオ" panose="020B0604030504040204" pitchFamily="50" charset="-128"/>
                <a:ea typeface="メイリオ" panose="020B0604030504040204" pitchFamily="50" charset="-128"/>
              </a:rPr>
              <a:t>の理由に</a:t>
            </a:r>
            <a:r>
              <a:rPr kumimoji="1" lang="ja-JP" altLang="en-US" sz="1400" b="1" dirty="0" smtClean="0">
                <a:solidFill>
                  <a:schemeClr val="bg1"/>
                </a:solidFill>
                <a:latin typeface="メイリオ" panose="020B0604030504040204" pitchFamily="50" charset="-128"/>
                <a:ea typeface="メイリオ" panose="020B0604030504040204" pitchFamily="50" charset="-128"/>
              </a:rPr>
              <a:t>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381" name="テキスト ボックス 380"/>
          <p:cNvSpPr txBox="1"/>
          <p:nvPr/>
        </p:nvSpPr>
        <p:spPr>
          <a:xfrm>
            <a:off x="316436" y="6147753"/>
            <a:ext cx="6300000" cy="242066"/>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なぜ断熱</a:t>
            </a:r>
            <a:r>
              <a:rPr kumimoji="1" lang="ja-JP" altLang="en-US" sz="1200" dirty="0">
                <a:latin typeface="メイリオ" panose="020B0604030504040204" pitchFamily="50" charset="-128"/>
                <a:ea typeface="メイリオ" panose="020B0604030504040204" pitchFamily="50" charset="-128"/>
              </a:rPr>
              <a:t>リフォーム</a:t>
            </a:r>
            <a:r>
              <a:rPr kumimoji="1" lang="ja-JP" altLang="en-US" sz="1200" dirty="0" smtClean="0">
                <a:latin typeface="メイリオ" panose="020B0604030504040204" pitchFamily="50" charset="-128"/>
                <a:ea typeface="メイリオ" panose="020B0604030504040204" pitchFamily="50" charset="-128"/>
              </a:rPr>
              <a:t>に</a:t>
            </a:r>
            <a:r>
              <a:rPr kumimoji="1" lang="ja-JP" altLang="en-US" sz="1200" dirty="0">
                <a:latin typeface="メイリオ" panose="020B0604030504040204" pitchFamily="50" charset="-128"/>
                <a:ea typeface="メイリオ" panose="020B0604030504040204" pitchFamily="50" charset="-128"/>
              </a:rPr>
              <a:t>興味を持ちました</a:t>
            </a:r>
            <a:r>
              <a:rPr kumimoji="1" lang="ja-JP" altLang="en-US" sz="1200" dirty="0" smtClean="0">
                <a:latin typeface="メイリオ" panose="020B0604030504040204" pitchFamily="50" charset="-128"/>
                <a:ea typeface="メイリオ" panose="020B0604030504040204" pitchFamily="50" charset="-128"/>
              </a:rPr>
              <a:t>か（</a:t>
            </a:r>
            <a:r>
              <a:rPr kumimoji="1" lang="en-US" altLang="ja-JP" sz="1200" dirty="0">
                <a:latin typeface="メイリオ" panose="020B0604030504040204" pitchFamily="50" charset="-128"/>
                <a:ea typeface="メイリオ" panose="020B0604030504040204" pitchFamily="50" charset="-128"/>
              </a:rPr>
              <a:t>3</a:t>
            </a:r>
            <a:r>
              <a:rPr kumimoji="1" lang="ja-JP" altLang="en-US" sz="1200" dirty="0" smtClean="0">
                <a:latin typeface="メイリオ" panose="020B0604030504040204" pitchFamily="50" charset="-128"/>
                <a:ea typeface="メイリオ" panose="020B0604030504040204" pitchFamily="50" charset="-128"/>
              </a:rPr>
              <a:t>つまで） 。</a:t>
            </a:r>
          </a:p>
        </p:txBody>
      </p:sp>
      <p:sp>
        <p:nvSpPr>
          <p:cNvPr id="594" name="テキスト ボックス 593"/>
          <p:cNvSpPr txBox="1"/>
          <p:nvPr/>
        </p:nvSpPr>
        <p:spPr>
          <a:xfrm>
            <a:off x="287338" y="2396192"/>
            <a:ext cx="3346408" cy="496085"/>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今後</a:t>
            </a:r>
            <a:r>
              <a:rPr kumimoji="1" lang="en-US" altLang="ja-JP" sz="1050" dirty="0" smtClean="0">
                <a:latin typeface="メイリオ" panose="020B0604030504040204" pitchFamily="50" charset="-128"/>
                <a:ea typeface="メイリオ" panose="020B0604030504040204" pitchFamily="50" charset="-128"/>
              </a:rPr>
              <a:t>3</a:t>
            </a:r>
            <a:r>
              <a:rPr kumimoji="1" lang="ja-JP" altLang="en-US" sz="1050" dirty="0" smtClean="0">
                <a:latin typeface="メイリオ" panose="020B0604030504040204" pitchFamily="50" charset="-128"/>
                <a:ea typeface="メイリオ" panose="020B0604030504040204" pitchFamily="50" charset="-128"/>
              </a:rPr>
              <a:t>年以内にリフォームを</a:t>
            </a:r>
            <a:r>
              <a:rPr kumimoji="1" lang="ja-JP" altLang="en-US" sz="1050" dirty="0">
                <a:latin typeface="メイリオ" panose="020B0604030504040204" pitchFamily="50" charset="-128"/>
                <a:ea typeface="メイリオ" panose="020B0604030504040204" pitchFamily="50" charset="-128"/>
              </a:rPr>
              <a:t>予定している</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予定</a:t>
            </a:r>
            <a:r>
              <a:rPr kumimoji="1" lang="ja-JP" altLang="en-US" sz="1050" dirty="0">
                <a:latin typeface="メイリオ" panose="020B0604030504040204" pitchFamily="50" charset="-128"/>
                <a:ea typeface="メイリオ" panose="020B0604030504040204" pitchFamily="50" charset="-128"/>
              </a:rPr>
              <a:t>はないが</a:t>
            </a:r>
            <a:r>
              <a:rPr kumimoji="1" lang="ja-JP" altLang="en-US" sz="1050" dirty="0" smtClean="0">
                <a:latin typeface="メイリオ" panose="020B0604030504040204" pitchFamily="50" charset="-128"/>
                <a:ea typeface="メイリオ" panose="020B0604030504040204" pitchFamily="50" charset="-128"/>
              </a:rPr>
              <a:t>、いつか</a:t>
            </a:r>
            <a:r>
              <a:rPr kumimoji="1" lang="ja-JP" altLang="en-US" sz="1050" dirty="0">
                <a:latin typeface="メイリオ" panose="020B0604030504040204" pitchFamily="50" charset="-128"/>
                <a:ea typeface="メイリオ" panose="020B0604030504040204" pitchFamily="50" charset="-128"/>
              </a:rPr>
              <a:t>リフォーム</a:t>
            </a:r>
            <a:r>
              <a:rPr kumimoji="1" lang="ja-JP" altLang="en-US" sz="1050" dirty="0" smtClean="0">
                <a:latin typeface="メイリオ" panose="020B0604030504040204" pitchFamily="50" charset="-128"/>
                <a:ea typeface="メイリオ" panose="020B0604030504040204" pitchFamily="50" charset="-128"/>
              </a:rPr>
              <a:t>したい</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予定</a:t>
            </a:r>
            <a:r>
              <a:rPr kumimoji="1" lang="ja-JP" altLang="en-US" sz="1050" dirty="0">
                <a:latin typeface="メイリオ" panose="020B0604030504040204" pitchFamily="50" charset="-128"/>
                <a:ea typeface="メイリオ" panose="020B0604030504040204" pitchFamily="50" charset="-128"/>
              </a:rPr>
              <a:t>はなく</a:t>
            </a:r>
            <a:r>
              <a:rPr kumimoji="1" lang="ja-JP" altLang="en-US" sz="1050" dirty="0" smtClean="0">
                <a:latin typeface="メイリオ" panose="020B0604030504040204" pitchFamily="50" charset="-128"/>
                <a:ea typeface="メイリオ" panose="020B0604030504040204" pitchFamily="50" charset="-128"/>
              </a:rPr>
              <a:t>、リフォーム実施意向</a:t>
            </a:r>
            <a:r>
              <a:rPr kumimoji="1" lang="ja-JP" altLang="en-US" sz="1050" dirty="0">
                <a:latin typeface="メイリオ" panose="020B0604030504040204" pitchFamily="50" charset="-128"/>
                <a:ea typeface="メイリオ" panose="020B0604030504040204" pitchFamily="50" charset="-128"/>
              </a:rPr>
              <a:t>もない</a:t>
            </a:r>
            <a:endParaRPr kumimoji="1" lang="en-US" altLang="ja-JP" sz="1050" dirty="0" smtClean="0">
              <a:latin typeface="メイリオ" panose="020B0604030504040204" pitchFamily="50" charset="-128"/>
              <a:ea typeface="メイリオ" panose="020B0604030504040204" pitchFamily="50" charset="-128"/>
            </a:endParaRPr>
          </a:p>
        </p:txBody>
      </p:sp>
      <p:sp>
        <p:nvSpPr>
          <p:cNvPr id="610" name="テキスト ボックス 609"/>
          <p:cNvSpPr txBox="1"/>
          <p:nvPr/>
        </p:nvSpPr>
        <p:spPr>
          <a:xfrm>
            <a:off x="287338" y="3712766"/>
            <a:ext cx="2802103" cy="7270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すでに</a:t>
            </a:r>
            <a:r>
              <a:rPr kumimoji="1" lang="ja-JP" altLang="en-US" sz="1050" dirty="0">
                <a:latin typeface="メイリオ" panose="020B0604030504040204" pitchFamily="50" charset="-128"/>
                <a:ea typeface="メイリオ" panose="020B0604030504040204" pitchFamily="50" charset="-128"/>
              </a:rPr>
              <a:t>実施</a:t>
            </a:r>
            <a:r>
              <a:rPr kumimoji="1" lang="ja-JP" altLang="en-US" sz="1050" dirty="0" smtClean="0">
                <a:latin typeface="メイリオ" panose="020B0604030504040204" pitchFamily="50" charset="-128"/>
                <a:ea typeface="メイリオ" panose="020B0604030504040204" pitchFamily="50" charset="-128"/>
              </a:rPr>
              <a:t>した</a:t>
            </a:r>
            <a:r>
              <a:rPr kumimoji="1" lang="ja-JP" altLang="en-US" sz="1050" dirty="0">
                <a:latin typeface="メイリオ" panose="020B0604030504040204" pitchFamily="50" charset="-128"/>
                <a:ea typeface="メイリオ" panose="020B0604030504040204" pitchFamily="50" charset="-128"/>
              </a:rPr>
              <a:t>ことがある</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内容</a:t>
            </a:r>
            <a:r>
              <a:rPr kumimoji="1" lang="ja-JP" altLang="en-US" sz="1050" dirty="0">
                <a:latin typeface="メイリオ" panose="020B0604030504040204" pitchFamily="50" charset="-128"/>
                <a:ea typeface="メイリオ" panose="020B0604030504040204" pitchFamily="50" charset="-128"/>
              </a:rPr>
              <a:t>を知っていて、興味もあった</a:t>
            </a: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内容</a:t>
            </a:r>
            <a:r>
              <a:rPr kumimoji="1" lang="ja-JP" altLang="en-US" sz="1050" dirty="0">
                <a:latin typeface="メイリオ" panose="020B0604030504040204" pitchFamily="50" charset="-128"/>
                <a:ea typeface="メイリオ" panose="020B0604030504040204" pitchFamily="50" charset="-128"/>
              </a:rPr>
              <a:t>は知っていたが、興味はなかった</a:t>
            </a: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知らなかった</a:t>
            </a:r>
            <a:endParaRPr kumimoji="1" lang="en-US" altLang="ja-JP" sz="1050" dirty="0" smtClean="0">
              <a:latin typeface="メイリオ" panose="020B0604030504040204" pitchFamily="50" charset="-128"/>
              <a:ea typeface="メイリオ" panose="020B0604030504040204" pitchFamily="50" charset="-128"/>
            </a:endParaRPr>
          </a:p>
        </p:txBody>
      </p:sp>
      <p:sp>
        <p:nvSpPr>
          <p:cNvPr id="685" name="テキスト ボックス 684"/>
          <p:cNvSpPr txBox="1"/>
          <p:nvPr/>
        </p:nvSpPr>
        <p:spPr>
          <a:xfrm>
            <a:off x="287338" y="6388102"/>
            <a:ext cx="5302238" cy="7270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CO</a:t>
            </a:r>
            <a:r>
              <a:rPr kumimoji="1" lang="ja-JP" altLang="en-US" sz="1050" dirty="0">
                <a:latin typeface="メイリオ" panose="020B0604030504040204" pitchFamily="50" charset="-128"/>
                <a:ea typeface="メイリオ" panose="020B0604030504040204" pitchFamily="50" charset="-128"/>
              </a:rPr>
              <a:t>２削減に貢献する</a:t>
            </a:r>
            <a:r>
              <a:rPr kumimoji="1" lang="ja-JP" altLang="en-US" sz="1050" dirty="0" smtClean="0">
                <a:latin typeface="メイリオ" panose="020B0604030504040204" pitchFamily="50" charset="-128"/>
                <a:ea typeface="メイリオ" panose="020B0604030504040204" pitchFamily="50" charset="-128"/>
              </a:rPr>
              <a:t>ため</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光熱費</a:t>
            </a:r>
            <a:r>
              <a:rPr kumimoji="1" lang="ja-JP" altLang="en-US" sz="1050" dirty="0">
                <a:latin typeface="メイリオ" panose="020B0604030504040204" pitchFamily="50" charset="-128"/>
                <a:ea typeface="メイリオ" panose="020B0604030504040204" pitchFamily="50" charset="-128"/>
              </a:rPr>
              <a:t>が安くなるなど経済的なメリットが期待できる</a:t>
            </a:r>
            <a:r>
              <a:rPr kumimoji="1" lang="ja-JP" altLang="en-US" sz="1050" dirty="0" smtClean="0">
                <a:latin typeface="メイリオ" panose="020B0604030504040204" pitchFamily="50" charset="-128"/>
                <a:ea typeface="メイリオ" panose="020B0604030504040204" pitchFamily="50" charset="-128"/>
              </a:rPr>
              <a:t>ため</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住</a:t>
            </a:r>
            <a:r>
              <a:rPr kumimoji="1" lang="ja-JP" altLang="en-US" sz="1050" dirty="0">
                <a:latin typeface="メイリオ" panose="020B0604030504040204" pitchFamily="50" charset="-128"/>
                <a:ea typeface="メイリオ" panose="020B0604030504040204" pitchFamily="50" charset="-128"/>
              </a:rPr>
              <a:t>環境が快適になる</a:t>
            </a:r>
            <a:r>
              <a:rPr kumimoji="1" lang="ja-JP" altLang="en-US" sz="1050" dirty="0" smtClean="0">
                <a:latin typeface="メイリオ" panose="020B0604030504040204" pitchFamily="50" charset="-128"/>
                <a:ea typeface="メイリオ" panose="020B0604030504040204" pitchFamily="50" charset="-128"/>
              </a:rPr>
              <a:t>ため</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疾患</a:t>
            </a:r>
            <a:r>
              <a:rPr kumimoji="1" lang="ja-JP" altLang="en-US" sz="1050" dirty="0">
                <a:latin typeface="メイリオ" panose="020B0604030504040204" pitchFamily="50" charset="-128"/>
                <a:ea typeface="メイリオ" panose="020B0604030504040204" pitchFamily="50" charset="-128"/>
              </a:rPr>
              <a:t>のリスクの軽減が期待できる</a:t>
            </a:r>
            <a:r>
              <a:rPr kumimoji="1" lang="ja-JP" altLang="en-US" sz="1050" dirty="0" smtClean="0">
                <a:latin typeface="メイリオ" panose="020B0604030504040204" pitchFamily="50" charset="-128"/>
                <a:ea typeface="メイリオ" panose="020B0604030504040204" pitchFamily="50" charset="-128"/>
              </a:rPr>
              <a:t>ため</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a:latin typeface="メイリオ" panose="020B0604030504040204" pitchFamily="50" charset="-128"/>
                <a:ea typeface="メイリオ" panose="020B0604030504040204" pitchFamily="50" charset="-128"/>
              </a:rPr>
              <a:t>□ その他（　　　　　　　　　　　　　　　　　　　　　　　　　　　　　</a:t>
            </a:r>
            <a:r>
              <a:rPr kumimoji="1" lang="ja-JP" altLang="en-US" sz="1050" dirty="0" smtClean="0">
                <a:latin typeface="メイリオ" panose="020B0604030504040204" pitchFamily="50" charset="-128"/>
                <a:ea typeface="メイリオ" panose="020B0604030504040204" pitchFamily="50" charset="-128"/>
              </a:rPr>
              <a:t>　）</a:t>
            </a:r>
            <a:endParaRPr kumimoji="1" lang="en-US" altLang="ja-JP" sz="1050" dirty="0">
              <a:latin typeface="メイリオ" panose="020B0604030504040204" pitchFamily="50" charset="-128"/>
              <a:ea typeface="メイリオ" panose="020B0604030504040204" pitchFamily="50" charset="-128"/>
            </a:endParaRPr>
          </a:p>
        </p:txBody>
      </p:sp>
      <p:sp>
        <p:nvSpPr>
          <p:cNvPr id="626" name="テキスト ボックス 625"/>
          <p:cNvSpPr txBox="1"/>
          <p:nvPr/>
        </p:nvSpPr>
        <p:spPr>
          <a:xfrm>
            <a:off x="287338" y="5047280"/>
            <a:ext cx="2793931" cy="7270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すでに</a:t>
            </a:r>
            <a:r>
              <a:rPr kumimoji="1" lang="ja-JP" altLang="en-US" sz="1050" dirty="0">
                <a:latin typeface="メイリオ" panose="020B0604030504040204" pitchFamily="50" charset="-128"/>
                <a:ea typeface="メイリオ" panose="020B0604030504040204" pitchFamily="50" charset="-128"/>
              </a:rPr>
              <a:t>実施</a:t>
            </a:r>
            <a:r>
              <a:rPr kumimoji="1" lang="ja-JP" altLang="en-US" sz="1050" dirty="0" smtClean="0">
                <a:latin typeface="メイリオ" panose="020B0604030504040204" pitchFamily="50" charset="-128"/>
                <a:ea typeface="メイリオ" panose="020B0604030504040204" pitchFamily="50" charset="-128"/>
              </a:rPr>
              <a:t>した</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機会</a:t>
            </a:r>
            <a:r>
              <a:rPr kumimoji="1" lang="ja-JP" altLang="en-US" sz="1050" dirty="0">
                <a:latin typeface="メイリオ" panose="020B0604030504040204" pitchFamily="50" charset="-128"/>
                <a:ea typeface="メイリオ" panose="020B0604030504040204" pitchFamily="50" charset="-128"/>
              </a:rPr>
              <a:t>が</a:t>
            </a:r>
            <a:r>
              <a:rPr kumimoji="1" lang="ja-JP" altLang="en-US" sz="1050" dirty="0" smtClean="0">
                <a:latin typeface="メイリオ" panose="020B0604030504040204" pitchFamily="50" charset="-128"/>
                <a:ea typeface="メイリオ" panose="020B0604030504040204" pitchFamily="50" charset="-128"/>
              </a:rPr>
              <a:t>あれば</a:t>
            </a:r>
            <a:r>
              <a:rPr kumimoji="1" lang="ja-JP" altLang="en-US" sz="1050" dirty="0">
                <a:latin typeface="メイリオ" panose="020B0604030504040204" pitchFamily="50" charset="-128"/>
                <a:ea typeface="メイリオ" panose="020B0604030504040204" pitchFamily="50" charset="-128"/>
              </a:rPr>
              <a:t>実施</a:t>
            </a:r>
            <a:r>
              <a:rPr kumimoji="1" lang="ja-JP" altLang="en-US" sz="1050" dirty="0" smtClean="0">
                <a:latin typeface="メイリオ" panose="020B0604030504040204" pitchFamily="50" charset="-128"/>
                <a:ea typeface="メイリオ" panose="020B0604030504040204" pitchFamily="50" charset="-128"/>
              </a:rPr>
              <a:t>したい</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興味はあるが、実施対象には入らない</a:t>
            </a: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断熱リフォームに興味</a:t>
            </a:r>
            <a:r>
              <a:rPr kumimoji="1" lang="ja-JP" altLang="en-US" sz="1050" dirty="0">
                <a:latin typeface="メイリオ" panose="020B0604030504040204" pitchFamily="50" charset="-128"/>
                <a:ea typeface="メイリオ" panose="020B0604030504040204" pitchFamily="50" charset="-128"/>
              </a:rPr>
              <a:t>が</a:t>
            </a:r>
            <a:r>
              <a:rPr kumimoji="1" lang="ja-JP" altLang="en-US" sz="1050" dirty="0" smtClean="0">
                <a:latin typeface="メイリオ" panose="020B0604030504040204" pitchFamily="50" charset="-128"/>
                <a:ea typeface="メイリオ" panose="020B0604030504040204" pitchFamily="50" charset="-128"/>
              </a:rPr>
              <a:t>ない（</a:t>
            </a:r>
            <a:r>
              <a:rPr kumimoji="1" lang="en-US" altLang="ja-JP" sz="1050" dirty="0" smtClean="0">
                <a:latin typeface="メイリオ" panose="020B0604030504040204" pitchFamily="50" charset="-128"/>
                <a:ea typeface="メイリオ" panose="020B0604030504040204" pitchFamily="50" charset="-128"/>
              </a:rPr>
              <a:t>Q6</a:t>
            </a:r>
            <a:r>
              <a:rPr kumimoji="1" lang="ja-JP" altLang="en-US" sz="1050" dirty="0" smtClean="0">
                <a:latin typeface="メイリオ" panose="020B0604030504040204" pitchFamily="50" charset="-128"/>
                <a:ea typeface="メイリオ" panose="020B0604030504040204" pitchFamily="50" charset="-128"/>
              </a:rPr>
              <a:t>へ</a:t>
            </a:r>
            <a:r>
              <a:rPr kumimoji="1" lang="ja-JP" altLang="en-US" sz="1050" dirty="0">
                <a:latin typeface="メイリオ" panose="020B0604030504040204" pitchFamily="50" charset="-128"/>
                <a:ea typeface="メイリオ" panose="020B0604030504040204" pitchFamily="50" charset="-128"/>
              </a:rPr>
              <a:t>）</a:t>
            </a:r>
            <a:endParaRPr kumimoji="1" lang="en-US" altLang="ja-JP" sz="1050" dirty="0" smtClean="0">
              <a:latin typeface="メイリオ" panose="020B0604030504040204" pitchFamily="50" charset="-128"/>
              <a:ea typeface="メイリオ" panose="020B0604030504040204" pitchFamily="50" charset="-128"/>
            </a:endParaRPr>
          </a:p>
        </p:txBody>
      </p:sp>
      <p:grpSp>
        <p:nvGrpSpPr>
          <p:cNvPr id="703" name="グループ化 702"/>
          <p:cNvGrpSpPr/>
          <p:nvPr/>
        </p:nvGrpSpPr>
        <p:grpSpPr>
          <a:xfrm>
            <a:off x="278999" y="7329431"/>
            <a:ext cx="6300001" cy="1118279"/>
            <a:chOff x="278999" y="7424973"/>
            <a:chExt cx="6300001" cy="1118279"/>
          </a:xfrm>
        </p:grpSpPr>
        <p:grpSp>
          <p:nvGrpSpPr>
            <p:cNvPr id="704" name="グループ化 703"/>
            <p:cNvGrpSpPr/>
            <p:nvPr/>
          </p:nvGrpSpPr>
          <p:grpSpPr>
            <a:xfrm>
              <a:off x="278999" y="7424973"/>
              <a:ext cx="6300001" cy="509628"/>
              <a:chOff x="278999" y="7424973"/>
              <a:chExt cx="6300001" cy="509628"/>
            </a:xfrm>
          </p:grpSpPr>
          <p:sp>
            <p:nvSpPr>
              <p:cNvPr id="735" name="角丸四角形 734"/>
              <p:cNvSpPr/>
              <p:nvPr/>
            </p:nvSpPr>
            <p:spPr bwMode="gray">
              <a:xfrm>
                <a:off x="279000" y="7424973"/>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a:solidFill>
                      <a:schemeClr val="bg1"/>
                    </a:solidFill>
                    <a:latin typeface="メイリオ" panose="020B0604030504040204" pitchFamily="50" charset="-128"/>
                    <a:ea typeface="メイリオ" panose="020B0604030504040204" pitchFamily="50" charset="-128"/>
                  </a:rPr>
                  <a:t>６</a:t>
                </a:r>
                <a:r>
                  <a:rPr kumimoji="1" lang="ja-JP" altLang="en-US" sz="1400" b="1" dirty="0" smtClean="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追跡</a:t>
                </a:r>
                <a:r>
                  <a:rPr kumimoji="1" lang="ja-JP" altLang="en-US" sz="1400" b="1" dirty="0" smtClean="0">
                    <a:solidFill>
                      <a:schemeClr val="bg1"/>
                    </a:solidFill>
                    <a:latin typeface="メイリオ" panose="020B0604030504040204" pitchFamily="50" charset="-128"/>
                    <a:ea typeface="メイリオ" panose="020B0604030504040204" pitchFamily="50" charset="-128"/>
                  </a:rPr>
                  <a:t>アンケート</a:t>
                </a:r>
                <a:r>
                  <a:rPr kumimoji="1" lang="ja-JP" altLang="en-US" sz="1400" b="1" dirty="0">
                    <a:solidFill>
                      <a:schemeClr val="bg1"/>
                    </a:solidFill>
                    <a:latin typeface="メイリオ" panose="020B0604030504040204" pitchFamily="50" charset="-128"/>
                    <a:ea typeface="メイリオ" panose="020B0604030504040204" pitchFamily="50" charset="-128"/>
                  </a:rPr>
                  <a:t>へのご協力のお願い</a:t>
                </a:r>
              </a:p>
            </p:txBody>
          </p:sp>
          <p:sp>
            <p:nvSpPr>
              <p:cNvPr id="736" name="テキスト ボックス 735"/>
              <p:cNvSpPr txBox="1"/>
              <p:nvPr/>
            </p:nvSpPr>
            <p:spPr>
              <a:xfrm>
                <a:off x="278999" y="7708010"/>
                <a:ext cx="6300000" cy="2265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WEB</a:t>
                </a:r>
                <a:r>
                  <a:rPr kumimoji="1" lang="ja-JP" altLang="en-US" sz="1200" dirty="0">
                    <a:latin typeface="メイリオ" panose="020B0604030504040204" pitchFamily="50" charset="-128"/>
                    <a:ea typeface="メイリオ" panose="020B0604030504040204" pitchFamily="50" charset="-128"/>
                  </a:rPr>
                  <a:t>アンケート実施のためメールアドレスをご記入</a:t>
                </a:r>
                <a:r>
                  <a:rPr kumimoji="1" lang="ja-JP" altLang="en-US" sz="1200" dirty="0" smtClean="0">
                    <a:latin typeface="メイリオ" panose="020B0604030504040204" pitchFamily="50" charset="-128"/>
                    <a:ea typeface="メイリオ" panose="020B0604030504040204" pitchFamily="50" charset="-128"/>
                  </a:rPr>
                  <a:t>ください</a:t>
                </a:r>
                <a:r>
                  <a:rPr kumimoji="1" lang="ja-JP" altLang="en-US" sz="1200" baseline="30000" dirty="0" smtClean="0">
                    <a:latin typeface="メイリオ" panose="020B0604030504040204" pitchFamily="50" charset="-128"/>
                    <a:ea typeface="メイリオ" panose="020B0604030504040204" pitchFamily="50" charset="-128"/>
                  </a:rPr>
                  <a:t>*</a:t>
                </a:r>
                <a:r>
                  <a:rPr kumimoji="1" lang="en-US" altLang="ja-JP" sz="1200" baseline="30000" dirty="0">
                    <a:latin typeface="メイリオ" panose="020B0604030504040204" pitchFamily="50" charset="-128"/>
                    <a:ea typeface="メイリオ" panose="020B0604030504040204" pitchFamily="50" charset="-128"/>
                  </a:rPr>
                  <a:t>1</a:t>
                </a:r>
                <a:r>
                  <a:rPr kumimoji="1" lang="ja-JP" altLang="en-US" sz="1200" dirty="0" err="1" smtClean="0">
                    <a:latin typeface="メイリオ" panose="020B0604030504040204" pitchFamily="50" charset="-128"/>
                    <a:ea typeface="メイリオ" panose="020B0604030504040204" pitchFamily="50" charset="-128"/>
                  </a:rPr>
                  <a:t>。</a:t>
                </a:r>
                <a:endParaRPr kumimoji="1" lang="ja-JP" altLang="en-US" sz="1200" dirty="0" smtClean="0">
                  <a:latin typeface="メイリオ" panose="020B0604030504040204" pitchFamily="50" charset="-128"/>
                  <a:ea typeface="メイリオ" panose="020B0604030504040204" pitchFamily="50" charset="-128"/>
                </a:endParaRPr>
              </a:p>
            </p:txBody>
          </p:sp>
        </p:grpSp>
        <p:grpSp>
          <p:nvGrpSpPr>
            <p:cNvPr id="705" name="グループ化 704"/>
            <p:cNvGrpSpPr/>
            <p:nvPr/>
          </p:nvGrpSpPr>
          <p:grpSpPr>
            <a:xfrm>
              <a:off x="278999" y="8039411"/>
              <a:ext cx="6300001" cy="503841"/>
              <a:chOff x="278999" y="7885586"/>
              <a:chExt cx="6300001" cy="503841"/>
            </a:xfrm>
          </p:grpSpPr>
          <p:sp>
            <p:nvSpPr>
              <p:cNvPr id="706" name="テキスト ボックス 705"/>
              <p:cNvSpPr txBox="1"/>
              <p:nvPr/>
            </p:nvSpPr>
            <p:spPr>
              <a:xfrm>
                <a:off x="4268892" y="7885586"/>
                <a:ext cx="2301772" cy="226591"/>
              </a:xfrm>
              <a:prstGeom prst="rect">
                <a:avLst/>
              </a:prstGeom>
              <a:noFill/>
            </p:spPr>
            <p:txBody>
              <a:bodyPr wrap="square" lIns="36000" tIns="36000" rIns="36000" bIns="36000" rtlCol="0" anchor="t" anchorCtr="0">
                <a:noAutofit/>
              </a:bodyPr>
              <a:lstStyle/>
              <a:p>
                <a:pPr>
                  <a:spcBef>
                    <a:spcPts val="0"/>
                  </a:spcBef>
                  <a:buSzPct val="100000"/>
                </a:pP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以下</a:t>
                </a:r>
                <a:r>
                  <a:rPr kumimoji="1" lang="ja-JP" altLang="en-US" sz="1050" dirty="0">
                    <a:latin typeface="メイリオ" panose="020B0604030504040204" pitchFamily="50" charset="-128"/>
                    <a:ea typeface="メイリオ" panose="020B0604030504040204" pitchFamily="50" charset="-128"/>
                  </a:rPr>
                  <a:t>は下から選択して下さい</a:t>
                </a:r>
                <a:endParaRPr kumimoji="1" lang="ja-JP" altLang="en-US" sz="1050" dirty="0" smtClean="0">
                  <a:latin typeface="メイリオ" panose="020B0604030504040204" pitchFamily="50" charset="-128"/>
                  <a:ea typeface="メイリオ" panose="020B0604030504040204" pitchFamily="50" charset="-128"/>
                </a:endParaRPr>
              </a:p>
            </p:txBody>
          </p:sp>
          <p:sp>
            <p:nvSpPr>
              <p:cNvPr id="707" name="テキスト ボックス 706"/>
              <p:cNvSpPr txBox="1"/>
              <p:nvPr/>
            </p:nvSpPr>
            <p:spPr>
              <a:xfrm>
                <a:off x="279000" y="8162836"/>
                <a:ext cx="6300000" cy="226591"/>
              </a:xfrm>
              <a:prstGeom prst="rect">
                <a:avLst/>
              </a:prstGeom>
              <a:noFill/>
            </p:spPr>
            <p:txBody>
              <a:bodyPr wrap="square" lIns="36000" tIns="36000" rIns="36000" bIns="36000" rtlCol="0" anchor="t" anchorCtr="0">
                <a:noAutofit/>
              </a:bodyPr>
              <a:lstStyle/>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docomo.ne.jp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ezweb.ne.jp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i.softbank.jp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softbank.ne.jp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yahoo.co.jp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gmail.com</a:t>
                </a:r>
              </a:p>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その他（</a:t>
                </a:r>
                <a:r>
                  <a:rPr kumimoji="1" lang="ja-JP" altLang="en-US" sz="900" dirty="0">
                    <a:latin typeface="メイリオ" panose="020B0604030504040204" pitchFamily="50" charset="-128"/>
                    <a:ea typeface="メイリオ" panose="020B0604030504040204" pitchFamily="50" charset="-128"/>
                  </a:rPr>
                  <a:t>　　　　　　　　　　　　　　　　）</a:t>
                </a:r>
              </a:p>
            </p:txBody>
          </p:sp>
          <p:cxnSp>
            <p:nvCxnSpPr>
              <p:cNvPr id="708" name="直線コネクタ 707"/>
              <p:cNvCxnSpPr/>
              <p:nvPr/>
            </p:nvCxnSpPr>
            <p:spPr>
              <a:xfrm>
                <a:off x="278999" y="8112177"/>
                <a:ext cx="398989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cxnSp>
        <p:nvCxnSpPr>
          <p:cNvPr id="36" name="カギ線コネクタ 35"/>
          <p:cNvCxnSpPr/>
          <p:nvPr/>
        </p:nvCxnSpPr>
        <p:spPr>
          <a:xfrm>
            <a:off x="230057" y="5628760"/>
            <a:ext cx="76877" cy="1820137"/>
          </a:xfrm>
          <a:prstGeom prst="bentConnector3">
            <a:avLst>
              <a:gd name="adj1" fmla="val -4251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右中かっこ 36"/>
          <p:cNvSpPr/>
          <p:nvPr/>
        </p:nvSpPr>
        <p:spPr>
          <a:xfrm flipH="1">
            <a:off x="230057" y="5559929"/>
            <a:ext cx="93245" cy="142623"/>
          </a:xfrm>
          <a:prstGeom prst="rightBrace">
            <a:avLst>
              <a:gd name="adj1" fmla="val 8333"/>
              <a:gd name="adj2" fmla="val 48036"/>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2780723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T Proposal Template_J_201701">
  <a:themeElements>
    <a:clrScheme name="DT COLOR">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62B5E5"/>
      </a:hlink>
      <a:folHlink>
        <a:srgbClr val="75787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a:buFont typeface="Wingdings 2" pitchFamily="18" charset="2"/>
          <a:buNone/>
          <a:defRPr kumimoji="1" sz="1200" dirty="0" smtClean="0"/>
        </a:defPPr>
      </a:lst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nchor="ctr" anchorCtr="0">
        <a:spAutoFit/>
      </a:bodyPr>
      <a:lstStyle>
        <a:defPPr>
          <a:spcBef>
            <a:spcPts val="0"/>
          </a:spcBef>
          <a:buSzPct val="100000"/>
          <a:defRPr kumimoji="1" sz="1200" dirty="0" smtClean="0"/>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blank.potx" id="{0EC7C028-D4BC-4778-A7EB-DAB1F8477FC1}" vid="{AEFB859D-092C-4CED-99CE-4E4A8F4DAB0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1085</Words>
  <Application>Microsoft Office PowerPoint</Application>
  <PresentationFormat>A4 210 x 297 mm</PresentationFormat>
  <Paragraphs>163</Paragraphs>
  <Slides>3</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3</vt:i4>
      </vt:variant>
    </vt:vector>
  </HeadingPairs>
  <TitlesOfParts>
    <vt:vector size="11" baseType="lpstr">
      <vt:lpstr>ＭＳ Ｐゴシック</vt:lpstr>
      <vt:lpstr>メイリオ</vt:lpstr>
      <vt:lpstr>Arial</vt:lpstr>
      <vt:lpstr>Verdana</vt:lpstr>
      <vt:lpstr>Wingdings</vt:lpstr>
      <vt:lpstr>Wingdings 2</vt:lpstr>
      <vt:lpstr>DT Proposal Template_J_201701</vt:lpstr>
      <vt:lpstr>think-cell Slide</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2019-03-25T09:32:22Z</dcterms:created>
  <dcterms:modified xsi:type="dcterms:W3CDTF">2019-06-20T06:44:01Z</dcterms:modified>
  <cp:contentStatus/>
</cp:coreProperties>
</file>