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08" r:id="rId1"/>
  </p:sldMasterIdLst>
  <p:notesMasterIdLst>
    <p:notesMasterId r:id="rId3"/>
  </p:notesMasterIdLst>
  <p:sldIdLst>
    <p:sldId id="274" r:id="rId2"/>
  </p:sldIdLst>
  <p:sldSz cx="6858000" cy="9906000" type="A4"/>
  <p:notesSz cx="6807200" cy="9939338"/>
  <p:custDataLst>
    <p:tags r:id="rId4"/>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2160" userDrawn="1">
          <p15:clr>
            <a:srgbClr val="A4A3A4"/>
          </p15:clr>
        </p15:guide>
        <p15:guide id="3" orient="horz" pos="309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AC1D"/>
    <a:srgbClr val="1C94D3"/>
    <a:srgbClr val="7DC1E4"/>
    <a:srgbClr val="25D85C"/>
    <a:srgbClr val="019FDE"/>
    <a:srgbClr val="7FC4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5" autoAdjust="0"/>
    <p:restoredTop sz="94660"/>
  </p:normalViewPr>
  <p:slideViewPr>
    <p:cSldViewPr snapToGrid="0" showGuides="1">
      <p:cViewPr varScale="1">
        <p:scale>
          <a:sx n="49" d="100"/>
          <a:sy n="49" d="100"/>
        </p:scale>
        <p:origin x="2268" y="36"/>
      </p:cViewPr>
      <p:guideLst>
        <p:guide pos="2160"/>
        <p:guide orient="horz" pos="3097"/>
      </p:guideLst>
    </p:cSldViewPr>
  </p:slideViewPr>
  <p:notesTextViewPr>
    <p:cViewPr>
      <p:scale>
        <a:sx n="1" d="1"/>
        <a:sy n="1" d="1"/>
      </p:scale>
      <p:origin x="0" y="0"/>
    </p:cViewPr>
  </p:notesTextViewPr>
  <p:sorterViewPr>
    <p:cViewPr>
      <p:scale>
        <a:sx n="100" d="100"/>
        <a:sy n="100" d="100"/>
      </p:scale>
      <p:origin x="0" y="-4764"/>
    </p:cViewPr>
  </p:sorter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375" cy="498966"/>
          </a:xfrm>
          <a:prstGeom prst="rect">
            <a:avLst/>
          </a:prstGeom>
        </p:spPr>
        <p:txBody>
          <a:bodyPr vert="horz" lIns="92226" tIns="46113" rIns="92226" bIns="461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26" tIns="46113" rIns="92226" bIns="46113" rtlCol="0"/>
          <a:lstStyle>
            <a:lvl1pPr algn="r">
              <a:defRPr sz="1200"/>
            </a:lvl1pPr>
          </a:lstStyle>
          <a:p>
            <a:fld id="{AAE2C4BB-DD5D-4EF0-8811-528209874544}" type="datetimeFigureOut">
              <a:rPr kumimoji="1" lang="ja-JP" altLang="en-US" smtClean="0"/>
              <a:t>2019/6/20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26" tIns="46113" rIns="92226" bIns="46113" rtlCol="0" anchor="ctr"/>
          <a:lstStyle/>
          <a:p>
            <a:endParaRPr lang="ja-JP" altLang="en-US" dirty="0"/>
          </a:p>
        </p:txBody>
      </p:sp>
      <p:sp>
        <p:nvSpPr>
          <p:cNvPr id="5" name="ノート プレースホルダー 4"/>
          <p:cNvSpPr>
            <a:spLocks noGrp="1"/>
          </p:cNvSpPr>
          <p:nvPr>
            <p:ph type="body" sz="quarter" idx="3"/>
          </p:nvPr>
        </p:nvSpPr>
        <p:spPr>
          <a:xfrm>
            <a:off x="680240" y="4783358"/>
            <a:ext cx="5446723" cy="3913364"/>
          </a:xfrm>
          <a:prstGeom prst="rect">
            <a:avLst/>
          </a:prstGeom>
        </p:spPr>
        <p:txBody>
          <a:bodyPr vert="horz" lIns="92226" tIns="46113" rIns="92226" bIns="46113"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2" y="9440373"/>
            <a:ext cx="2950375" cy="498966"/>
          </a:xfrm>
          <a:prstGeom prst="rect">
            <a:avLst/>
          </a:prstGeom>
        </p:spPr>
        <p:txBody>
          <a:bodyPr vert="horz" lIns="92226" tIns="46113" rIns="92226" bIns="461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3"/>
            <a:ext cx="2950374" cy="498966"/>
          </a:xfrm>
          <a:prstGeom prst="rect">
            <a:avLst/>
          </a:prstGeom>
        </p:spPr>
        <p:txBody>
          <a:bodyPr vert="horz" lIns="92226" tIns="46113" rIns="92226" bIns="46113" rtlCol="0" anchor="b"/>
          <a:lstStyle>
            <a:lvl1pPr algn="r">
              <a:defRPr sz="1200"/>
            </a:lvl1pPr>
          </a:lstStyle>
          <a:p>
            <a:fld id="{24DE13BB-FCB6-4491-A87D-1E9BA7500F8E}" type="slidenum">
              <a:rPr kumimoji="1" lang="ja-JP" altLang="en-US" smtClean="0"/>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Arial" panose="020B0604020202020204" pitchFamily="34" charset="0"/>
        <a:ea typeface="+mn-ea"/>
        <a:cs typeface="+mn-cs"/>
      </a:defRPr>
    </a:lvl1pPr>
    <a:lvl2pPr marL="457200" algn="l" defTabSz="914400" rtl="0" eaLnBrk="1" latinLnBrk="0" hangingPunct="1">
      <a:defRPr kumimoji="1" sz="1200" kern="1200">
        <a:solidFill>
          <a:schemeClr val="tx1"/>
        </a:solidFill>
        <a:latin typeface="Arial" panose="020B0604020202020204" pitchFamily="34" charset="0"/>
        <a:ea typeface="+mn-ea"/>
        <a:cs typeface="+mn-cs"/>
      </a:defRPr>
    </a:lvl2pPr>
    <a:lvl3pPr marL="914400" algn="l" defTabSz="914400" rtl="0" eaLnBrk="1" latinLnBrk="0" hangingPunct="1">
      <a:defRPr kumimoji="1" sz="1200" kern="1200">
        <a:solidFill>
          <a:schemeClr val="tx1"/>
        </a:solidFill>
        <a:latin typeface="Arial" panose="020B0604020202020204" pitchFamily="34" charset="0"/>
        <a:ea typeface="+mn-ea"/>
        <a:cs typeface="+mn-cs"/>
      </a:defRPr>
    </a:lvl3pPr>
    <a:lvl4pPr marL="1371600" algn="l" defTabSz="914400" rtl="0" eaLnBrk="1" latinLnBrk="0" hangingPunct="1">
      <a:defRPr kumimoji="1" sz="1200" kern="1200">
        <a:solidFill>
          <a:schemeClr val="tx1"/>
        </a:solidFill>
        <a:latin typeface="Arial" panose="020B0604020202020204" pitchFamily="34" charset="0"/>
        <a:ea typeface="+mn-ea"/>
        <a:cs typeface="+mn-cs"/>
      </a:defRPr>
    </a:lvl4pPr>
    <a:lvl5pPr marL="1828800" algn="l" defTabSz="914400" rtl="0" eaLnBrk="1" latinLnBrk="0" hangingPunct="1">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基本版） コンテンツ全面_レベル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ext uri="{D42A27DB-BD31-4B8C-83A1-F6EECF244321}">
                <p14:modId xmlns:p14="http://schemas.microsoft.com/office/powerpoint/2010/main" val="370682119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88" name="think-cell Slide" r:id="rId4" imgW="563" imgH="564" progId="TCLayout.ActiveDocument.1">
                  <p:embed/>
                </p:oleObj>
              </mc:Choice>
              <mc:Fallback>
                <p:oleObj name="think-cell Slide" r:id="rId4" imgW="563" imgH="564"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Tree>
    <p:extLst>
      <p:ext uri="{BB962C8B-B14F-4D97-AF65-F5344CB8AC3E}">
        <p14:creationId xmlns:p14="http://schemas.microsoft.com/office/powerpoint/2010/main" val="1383826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4"/>
            </p:custDataLst>
            <p:extLst>
              <p:ext uri="{D42A27DB-BD31-4B8C-83A1-F6EECF244321}">
                <p14:modId xmlns:p14="http://schemas.microsoft.com/office/powerpoint/2010/main" val="2049642230"/>
              </p:ext>
            </p:extLst>
          </p:nvPr>
        </p:nvGraphicFramePr>
        <p:xfrm>
          <a:off x="1100" y="2295"/>
          <a:ext cx="1099" cy="2292"/>
        </p:xfrm>
        <a:graphic>
          <a:graphicData uri="http://schemas.openxmlformats.org/presentationml/2006/ole">
            <mc:AlternateContent xmlns:mc="http://schemas.openxmlformats.org/markup-compatibility/2006">
              <mc:Choice xmlns:v="urn:schemas-microsoft-com:vml" Requires="v">
                <p:oleObj spid="_x0000_s2189" name="think-cell Slide" r:id="rId5" imgW="444" imgH="443" progId="TCLayout.ActiveDocument.1">
                  <p:embed/>
                </p:oleObj>
              </mc:Choice>
              <mc:Fallback>
                <p:oleObj name="think-cell Slide" r:id="rId5" imgW="444" imgH="443" progId="TCLayout.ActiveDocument.1">
                  <p:embed/>
                  <p:pic>
                    <p:nvPicPr>
                      <p:cNvPr id="0" name=""/>
                      <p:cNvPicPr/>
                      <p:nvPr/>
                    </p:nvPicPr>
                    <p:blipFill>
                      <a:blip r:embed="rId6"/>
                      <a:stretch>
                        <a:fillRect/>
                      </a:stretch>
                    </p:blipFill>
                    <p:spPr>
                      <a:xfrm>
                        <a:off x="1100" y="2295"/>
                        <a:ext cx="1099" cy="2292"/>
                      </a:xfrm>
                      <a:prstGeom prst="rect">
                        <a:avLst/>
                      </a:prstGeom>
                    </p:spPr>
                  </p:pic>
                </p:oleObj>
              </mc:Fallback>
            </mc:AlternateContent>
          </a:graphicData>
        </a:graphic>
      </p:graphicFrame>
      <p:sp>
        <p:nvSpPr>
          <p:cNvPr id="2" name="Title Placeholder 1"/>
          <p:cNvSpPr>
            <a:spLocks noGrp="1"/>
          </p:cNvSpPr>
          <p:nvPr>
            <p:ph type="title"/>
          </p:nvPr>
        </p:nvSpPr>
        <p:spPr bwMode="gray">
          <a:xfrm>
            <a:off x="288693" y="197600"/>
            <a:ext cx="6280615" cy="941200"/>
          </a:xfrm>
          <a:prstGeom prst="rect">
            <a:avLst/>
          </a:prstGeom>
        </p:spPr>
        <p:txBody>
          <a:bodyPr vert="horz" lIns="0" tIns="0" rIns="0" bIns="0" rtlCol="0" anchor="b" anchorCtr="0">
            <a:noAutofit/>
          </a:bodyPr>
          <a:lstStyle/>
          <a:p>
            <a:r>
              <a:rPr lang="ja-JP" altLang="en-US" noProof="0" dirty="0" smtClean="0"/>
              <a:t>キーメッセージを入力（本スライドで一番伝えたいこと＜名詞止め・体言止め不可＞）</a:t>
            </a:r>
            <a:endParaRPr lang="en-US" noProof="0" dirty="0"/>
          </a:p>
        </p:txBody>
      </p:sp>
      <p:sp>
        <p:nvSpPr>
          <p:cNvPr id="3" name="テキスト プレースホルダー 2"/>
          <p:cNvSpPr>
            <a:spLocks noGrp="1"/>
          </p:cNvSpPr>
          <p:nvPr>
            <p:ph type="body" idx="1"/>
          </p:nvPr>
        </p:nvSpPr>
        <p:spPr bwMode="gray">
          <a:xfrm>
            <a:off x="288692" y="2132000"/>
            <a:ext cx="3015692" cy="6968000"/>
          </a:xfrm>
          <a:prstGeom prst="rect">
            <a:avLst/>
          </a:prstGeom>
        </p:spPr>
        <p:txBody>
          <a:bodyPr vert="horz" lIns="72000" tIns="0" rIns="0" bIns="0" rtlCol="0">
            <a:no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1 </a:t>
            </a:r>
            <a:r>
              <a:rPr kumimoji="1" lang="ja-JP" altLang="en-US" dirty="0" smtClean="0"/>
              <a:t>レベル</a:t>
            </a:r>
          </a:p>
          <a:p>
            <a:pPr lvl="2"/>
            <a:r>
              <a:rPr kumimoji="1" lang="ja-JP" altLang="en-US" dirty="0" smtClean="0"/>
              <a:t>第 </a:t>
            </a:r>
            <a:r>
              <a:rPr kumimoji="1" lang="en-US" altLang="ja-JP" dirty="0" smtClean="0"/>
              <a:t>2 </a:t>
            </a:r>
            <a:r>
              <a:rPr kumimoji="1" lang="ja-JP" altLang="en-US" dirty="0" smtClean="0"/>
              <a:t>レベル</a:t>
            </a:r>
          </a:p>
          <a:p>
            <a:pPr lvl="3"/>
            <a:r>
              <a:rPr kumimoji="1" lang="ja-JP" altLang="en-US" dirty="0" smtClean="0"/>
              <a:t>第 </a:t>
            </a:r>
            <a:r>
              <a:rPr kumimoji="1" lang="en-US" altLang="ja-JP" dirty="0" smtClean="0"/>
              <a:t>3 </a:t>
            </a:r>
            <a:r>
              <a:rPr kumimoji="1" lang="ja-JP" altLang="en-US" dirty="0" smtClean="0"/>
              <a:t>レベル</a:t>
            </a:r>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39" r:id="rId1"/>
  </p:sldLayoutIdLst>
  <mc:AlternateContent xmlns:mc="http://schemas.openxmlformats.org/markup-compatibility/2006" xmlns:p14="http://schemas.microsoft.com/office/powerpoint/2010/main">
    <mc:Choice Requires="p14">
      <p:transition p14:dur="0"/>
    </mc:Choice>
    <mc:Fallback xmlns="">
      <p:transition/>
    </mc:Fallback>
  </mc:AlternateContent>
  <p:hf hdr="0" dt="0"/>
  <p:txStyles>
    <p:titleStyle>
      <a:lvl1pPr algn="l" defTabSz="685767" rtl="0" eaLnBrk="1" latinLnBrk="0" hangingPunct="1">
        <a:spcBef>
          <a:spcPct val="0"/>
        </a:spcBef>
        <a:buNone/>
        <a:defRPr kumimoji="1" sz="1385" b="1" kern="1200" baseline="0">
          <a:solidFill>
            <a:schemeClr val="tx1"/>
          </a:solidFill>
          <a:latin typeface="+mj-lt"/>
          <a:ea typeface="+mj-ea"/>
          <a:cs typeface="+mj-cs"/>
        </a:defRPr>
      </a:lvl1pPr>
    </p:titleStyle>
    <p:bodyStyle>
      <a:lvl1pPr marL="0" marR="0" indent="0" algn="l" defTabSz="685767" rtl="0" eaLnBrk="1" fontAlgn="auto" latinLnBrk="0" hangingPunct="1">
        <a:lnSpc>
          <a:spcPct val="106000"/>
        </a:lnSpc>
        <a:spcBef>
          <a:spcPts val="731"/>
        </a:spcBef>
        <a:spcAft>
          <a:spcPts val="0"/>
        </a:spcAft>
        <a:buClrTx/>
        <a:buSzPct val="100000"/>
        <a:buFont typeface="Arial" panose="020B0604020202020204" pitchFamily="34" charset="0"/>
        <a:buNone/>
        <a:tabLst/>
        <a:defRPr kumimoji="1" sz="831" b="0" kern="1200">
          <a:solidFill>
            <a:schemeClr val="tx1"/>
          </a:solidFill>
          <a:latin typeface="+mn-lt"/>
          <a:ea typeface="+mn-ea"/>
          <a:cs typeface="+mn-cs"/>
        </a:defRPr>
      </a:lvl1pPr>
      <a:lvl2pPr marL="119629" marR="0" indent="-119629" algn="l" defTabSz="685767" rtl="0" eaLnBrk="1" fontAlgn="auto" latinLnBrk="0" hangingPunct="1">
        <a:lnSpc>
          <a:spcPct val="106000"/>
        </a:lnSpc>
        <a:spcBef>
          <a:spcPts val="731"/>
        </a:spcBef>
        <a:spcAft>
          <a:spcPts val="0"/>
        </a:spcAft>
        <a:buClrTx/>
        <a:buSzPct val="100000"/>
        <a:buFont typeface="Wingdings" panose="05000000000000000000" pitchFamily="2" charset="2"/>
        <a:buChar char="n"/>
        <a:tabLst/>
        <a:defRPr kumimoji="1" lang="en-US" sz="831" b="0" kern="1200" dirty="0" smtClean="0">
          <a:solidFill>
            <a:schemeClr val="tx1"/>
          </a:solidFill>
          <a:latin typeface="+mn-lt"/>
          <a:ea typeface="+mn-ea"/>
          <a:cs typeface="+mn-cs"/>
        </a:defRPr>
      </a:lvl2pPr>
      <a:lvl3pPr marL="239259" marR="0" indent="-119629" algn="l" defTabSz="685767" rtl="0" eaLnBrk="1" fontAlgn="auto" latinLnBrk="0" hangingPunct="1">
        <a:lnSpc>
          <a:spcPct val="106000"/>
        </a:lnSpc>
        <a:spcBef>
          <a:spcPts val="332"/>
        </a:spcBef>
        <a:spcAft>
          <a:spcPts val="0"/>
        </a:spcAft>
        <a:buClrTx/>
        <a:buSzPct val="100000"/>
        <a:buFont typeface="Wingdings" panose="05000000000000000000" pitchFamily="2" charset="2"/>
        <a:buChar char="Ø"/>
        <a:tabLst/>
        <a:defRPr kumimoji="1" lang="en-US" sz="831" b="0" kern="1200" dirty="0" smtClean="0">
          <a:solidFill>
            <a:schemeClr val="tx1"/>
          </a:solidFill>
          <a:latin typeface="+mn-lt"/>
          <a:ea typeface="+mn-ea"/>
          <a:cs typeface="+mn-cs"/>
        </a:defRPr>
      </a:lvl3pPr>
      <a:lvl4pPr marL="358888" marR="0" indent="-119629" algn="l" defTabSz="685767" rtl="0" eaLnBrk="1" fontAlgn="auto" latinLnBrk="0" hangingPunct="1">
        <a:lnSpc>
          <a:spcPct val="106000"/>
        </a:lnSpc>
        <a:spcBef>
          <a:spcPts val="166"/>
        </a:spcBef>
        <a:spcAft>
          <a:spcPts val="0"/>
        </a:spcAft>
        <a:buClrTx/>
        <a:buSzPct val="100000"/>
        <a:buFont typeface="Arial" panose="020B0604020202020204" pitchFamily="34" charset="0"/>
        <a:buChar char="•"/>
        <a:tabLst/>
        <a:defRPr kumimoji="1" lang="en-US" sz="831" b="0" kern="1200" baseline="0" dirty="0" smtClean="0">
          <a:solidFill>
            <a:schemeClr val="tx1"/>
          </a:solidFill>
          <a:latin typeface="+mn-lt"/>
          <a:ea typeface="+mn-ea"/>
          <a:cs typeface="+mn-cs"/>
        </a:defRPr>
      </a:lvl4pPr>
      <a:lvl5pPr marL="399581" indent="-132294" algn="l" defTabSz="598856" rtl="0" eaLnBrk="1" latinLnBrk="0" hangingPunct="1">
        <a:spcBef>
          <a:spcPts val="0"/>
        </a:spcBef>
        <a:spcAft>
          <a:spcPts val="750"/>
        </a:spcAft>
        <a:buClrTx/>
        <a:buSzPct val="100000"/>
        <a:buFont typeface="Verdana" panose="020B0604030504040204" pitchFamily="34" charset="0"/>
        <a:buChar char="−"/>
        <a:tabLst/>
        <a:defRPr kumimoji="1" lang="en-US" sz="825" kern="1200" baseline="0" dirty="0" smtClean="0">
          <a:solidFill>
            <a:schemeClr val="tx1"/>
          </a:solidFill>
          <a:latin typeface="+mn-lt"/>
          <a:ea typeface="+mn-ea"/>
          <a:cs typeface="+mn-cs"/>
        </a:defRPr>
      </a:lvl5pPr>
      <a:lvl6pPr marL="399581" indent="-132294" algn="l" defTabSz="685767" rtl="0" eaLnBrk="1" latinLnBrk="0" hangingPunct="1">
        <a:spcBef>
          <a:spcPts val="0"/>
        </a:spcBef>
        <a:spcAft>
          <a:spcPts val="750"/>
        </a:spcAft>
        <a:buFont typeface="Verdana" panose="020B0604030504040204" pitchFamily="34" charset="0"/>
        <a:buChar char="−"/>
        <a:defRPr kumimoji="1" sz="900" kern="1200" baseline="0">
          <a:solidFill>
            <a:schemeClr val="tx1"/>
          </a:solidFill>
          <a:latin typeface="+mn-lt"/>
          <a:ea typeface="+mn-ea"/>
          <a:cs typeface="+mn-cs"/>
        </a:defRPr>
      </a:lvl6pPr>
      <a:lvl7pPr marL="399581" indent="-132294" algn="l" defTabSz="685767" rtl="0" eaLnBrk="1" latinLnBrk="0" hangingPunct="1">
        <a:spcBef>
          <a:spcPts val="0"/>
        </a:spcBef>
        <a:spcAft>
          <a:spcPts val="750"/>
        </a:spcAft>
        <a:buFont typeface="Verdana" panose="020B0604030504040204" pitchFamily="34" charset="0"/>
        <a:buChar char="−"/>
        <a:defRPr kumimoji="1" sz="900" kern="1200">
          <a:solidFill>
            <a:schemeClr val="tx1"/>
          </a:solidFill>
          <a:latin typeface="+mn-lt"/>
          <a:ea typeface="+mn-ea"/>
          <a:cs typeface="+mn-cs"/>
        </a:defRPr>
      </a:lvl7pPr>
      <a:lvl8pPr marL="399581" indent="-132294" algn="l" defTabSz="685767" rtl="0" eaLnBrk="1" latinLnBrk="0" hangingPunct="1">
        <a:spcBef>
          <a:spcPts val="0"/>
        </a:spcBef>
        <a:spcAft>
          <a:spcPts val="750"/>
        </a:spcAft>
        <a:buFont typeface="Verdana" panose="020B0604030504040204" pitchFamily="34" charset="0"/>
        <a:buChar char="−"/>
        <a:defRPr kumimoji="1" sz="900" kern="1200" baseline="0">
          <a:solidFill>
            <a:schemeClr val="tx1"/>
          </a:solidFill>
          <a:latin typeface="+mn-lt"/>
          <a:ea typeface="+mn-ea"/>
          <a:cs typeface="+mn-cs"/>
        </a:defRPr>
      </a:lvl8pPr>
      <a:lvl9pPr marL="399581" indent="-132294" algn="l" defTabSz="685767" rtl="0" eaLnBrk="1" latinLnBrk="0" hangingPunct="1">
        <a:spcBef>
          <a:spcPts val="0"/>
        </a:spcBef>
        <a:spcAft>
          <a:spcPts val="750"/>
        </a:spcAft>
        <a:buFont typeface="Verdana" panose="020B0604030504040204" pitchFamily="34" charset="0"/>
        <a:buChar char="−"/>
        <a:defRPr kumimoji="1" sz="900" kern="1200" baseline="0">
          <a:solidFill>
            <a:schemeClr val="tx1"/>
          </a:solidFill>
          <a:latin typeface="+mn-lt"/>
          <a:ea typeface="+mn-ea"/>
          <a:cs typeface="+mn-cs"/>
        </a:defRPr>
      </a:lvl9pPr>
    </p:bodyStyle>
    <p:otherStyle>
      <a:defPPr>
        <a:defRPr lang="en-US"/>
      </a:defPPr>
      <a:lvl1pPr marL="0" algn="l" defTabSz="685767" rtl="0" eaLnBrk="1" latinLnBrk="0" hangingPunct="1">
        <a:defRPr kumimoji="1" sz="1350" kern="1200">
          <a:solidFill>
            <a:schemeClr val="tx1"/>
          </a:solidFill>
          <a:latin typeface="+mn-lt"/>
          <a:ea typeface="+mn-ea"/>
          <a:cs typeface="+mn-cs"/>
        </a:defRPr>
      </a:lvl1pPr>
      <a:lvl2pPr marL="342884" algn="l" defTabSz="685767" rtl="0" eaLnBrk="1" latinLnBrk="0" hangingPunct="1">
        <a:defRPr kumimoji="1" sz="1350" kern="1200">
          <a:solidFill>
            <a:schemeClr val="tx1"/>
          </a:solidFill>
          <a:latin typeface="+mn-lt"/>
          <a:ea typeface="+mn-ea"/>
          <a:cs typeface="+mn-cs"/>
        </a:defRPr>
      </a:lvl2pPr>
      <a:lvl3pPr marL="685767" algn="l" defTabSz="685767" rtl="0" eaLnBrk="1" latinLnBrk="0" hangingPunct="1">
        <a:defRPr kumimoji="1" sz="1350" kern="1200">
          <a:solidFill>
            <a:schemeClr val="tx1"/>
          </a:solidFill>
          <a:latin typeface="+mn-lt"/>
          <a:ea typeface="+mn-ea"/>
          <a:cs typeface="+mn-cs"/>
        </a:defRPr>
      </a:lvl3pPr>
      <a:lvl4pPr marL="1028651" algn="l" defTabSz="685767" rtl="0" eaLnBrk="1" latinLnBrk="0" hangingPunct="1">
        <a:defRPr kumimoji="1" sz="1350" kern="1200">
          <a:solidFill>
            <a:schemeClr val="tx1"/>
          </a:solidFill>
          <a:latin typeface="+mn-lt"/>
          <a:ea typeface="+mn-ea"/>
          <a:cs typeface="+mn-cs"/>
        </a:defRPr>
      </a:lvl4pPr>
      <a:lvl5pPr marL="1371534" algn="l" defTabSz="685767" rtl="0" eaLnBrk="1" latinLnBrk="0" hangingPunct="1">
        <a:defRPr kumimoji="1" sz="1350" kern="1200">
          <a:solidFill>
            <a:schemeClr val="tx1"/>
          </a:solidFill>
          <a:latin typeface="+mn-lt"/>
          <a:ea typeface="+mn-ea"/>
          <a:cs typeface="+mn-cs"/>
        </a:defRPr>
      </a:lvl5pPr>
      <a:lvl6pPr marL="1714419" algn="l" defTabSz="685767" rtl="0" eaLnBrk="1" latinLnBrk="0" hangingPunct="1">
        <a:defRPr kumimoji="1" sz="1350" kern="1200">
          <a:solidFill>
            <a:schemeClr val="tx1"/>
          </a:solidFill>
          <a:latin typeface="+mn-lt"/>
          <a:ea typeface="+mn-ea"/>
          <a:cs typeface="+mn-cs"/>
        </a:defRPr>
      </a:lvl6pPr>
      <a:lvl7pPr marL="2057302" algn="l" defTabSz="685767" rtl="0" eaLnBrk="1" latinLnBrk="0" hangingPunct="1">
        <a:defRPr kumimoji="1" sz="1350" kern="1200">
          <a:solidFill>
            <a:schemeClr val="tx1"/>
          </a:solidFill>
          <a:latin typeface="+mn-lt"/>
          <a:ea typeface="+mn-ea"/>
          <a:cs typeface="+mn-cs"/>
        </a:defRPr>
      </a:lvl7pPr>
      <a:lvl8pPr marL="2400185" algn="l" defTabSz="685767" rtl="0" eaLnBrk="1" latinLnBrk="0" hangingPunct="1">
        <a:defRPr kumimoji="1" sz="1350" kern="1200">
          <a:solidFill>
            <a:schemeClr val="tx1"/>
          </a:solidFill>
          <a:latin typeface="+mn-lt"/>
          <a:ea typeface="+mn-ea"/>
          <a:cs typeface="+mn-cs"/>
        </a:defRPr>
      </a:lvl8pPr>
      <a:lvl9pPr marL="2743069" algn="l" defTabSz="685767" rtl="0" eaLnBrk="1" latinLnBrk="0" hangingPunct="1">
        <a:defRPr kumimoji="1"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2160" userDrawn="1">
          <p15:clr>
            <a:srgbClr val="A4A3A4"/>
          </p15:clr>
        </p15:guide>
        <p15:guide id="1" orient="horz" pos="139" userDrawn="1">
          <p15:clr>
            <a:srgbClr val="A4A3A4"/>
          </p15:clr>
        </p15:guide>
        <p15:guide id="2" pos="2082" userDrawn="1">
          <p15:clr>
            <a:srgbClr val="A4A3A4"/>
          </p15:clr>
        </p15:guide>
        <p15:guide id="3" pos="2238" userDrawn="1">
          <p15:clr>
            <a:srgbClr val="A4A3A4"/>
          </p15:clr>
        </p15:guide>
        <p15:guide id="4" pos="4139" userDrawn="1">
          <p15:clr>
            <a:srgbClr val="A4A3A4"/>
          </p15:clr>
        </p15:guide>
        <p15:guide id="5" pos="181" userDrawn="1">
          <p15:clr>
            <a:srgbClr val="A4A3A4"/>
          </p15:clr>
        </p15:guide>
        <p15:guide id="6" orient="horz" pos="728" userDrawn="1">
          <p15:clr>
            <a:srgbClr val="A4A3A4"/>
          </p15:clr>
        </p15:guide>
        <p15:guide id="7" orient="horz" pos="924" userDrawn="1">
          <p15:clr>
            <a:srgbClr val="A4A3A4"/>
          </p15:clr>
        </p15:guide>
        <p15:guide id="8" orient="horz" pos="1351" userDrawn="1">
          <p15:clr>
            <a:srgbClr val="A4A3A4"/>
          </p15:clr>
        </p15:guide>
        <p15:guide id="9" orient="horz" pos="5740" userDrawn="1">
          <p15:clr>
            <a:srgbClr val="A4A3A4"/>
          </p15:clr>
        </p15:guide>
        <p15:guide id="10" orient="horz" pos="6003" userDrawn="1">
          <p15:clr>
            <a:srgbClr val="A4A3A4"/>
          </p15:clr>
        </p15:guide>
        <p15:guide id="11" orient="horz" pos="6166"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オブジェクト 7" hidden="1"/>
          <p:cNvGraphicFramePr>
            <a:graphicFrameLocks noChangeAspect="1"/>
          </p:cNvGraphicFramePr>
          <p:nvPr>
            <p:custDataLst>
              <p:tags r:id="rId2"/>
            </p:custDataLst>
            <p:extLst>
              <p:ext uri="{D42A27DB-BD31-4B8C-83A1-F6EECF244321}">
                <p14:modId xmlns:p14="http://schemas.microsoft.com/office/powerpoint/2010/main" val="377187292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4640" name="think-cell Slide" r:id="rId4" imgW="563" imgH="564" progId="TCLayout.ActiveDocument.1">
                  <p:embed/>
                </p:oleObj>
              </mc:Choice>
              <mc:Fallback>
                <p:oleObj name="think-cell Slide" r:id="rId4" imgW="563" imgH="564"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2" name="図 1"/>
          <p:cNvPicPr>
            <a:picLocks noChangeAspect="1"/>
          </p:cNvPicPr>
          <p:nvPr/>
        </p:nvPicPr>
        <p:blipFill rotWithShape="1">
          <a:blip r:embed="rId6">
            <a:extLst>
              <a:ext uri="{28A0092B-C50C-407E-A947-70E740481C1C}">
                <a14:useLocalDpi xmlns:a14="http://schemas.microsoft.com/office/drawing/2010/main" val="0"/>
              </a:ext>
            </a:extLst>
          </a:blip>
          <a:srcRect/>
          <a:stretch/>
        </p:blipFill>
        <p:spPr>
          <a:xfrm>
            <a:off x="309479" y="309196"/>
            <a:ext cx="1894832" cy="597653"/>
          </a:xfrm>
          <a:prstGeom prst="rect">
            <a:avLst/>
          </a:prstGeom>
        </p:spPr>
      </p:pic>
      <p:sp>
        <p:nvSpPr>
          <p:cNvPr id="12" name="正方形/長方形 11"/>
          <p:cNvSpPr/>
          <p:nvPr/>
        </p:nvSpPr>
        <p:spPr bwMode="gray">
          <a:xfrm>
            <a:off x="2427141" y="348721"/>
            <a:ext cx="4150800" cy="388620"/>
          </a:xfrm>
          <a:prstGeom prst="rect">
            <a:avLst/>
          </a:prstGeom>
          <a:no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2000" b="1" dirty="0" smtClean="0">
                <a:solidFill>
                  <a:srgbClr val="019FDE"/>
                </a:solidFill>
                <a:latin typeface="メイリオ" panose="020B0604030504040204" pitchFamily="50" charset="-128"/>
                <a:ea typeface="メイリオ" panose="020B0604030504040204" pitchFamily="50" charset="-128"/>
              </a:rPr>
              <a:t>省エネ家電利用意向実態アンケート</a:t>
            </a:r>
            <a:endParaRPr kumimoji="1" lang="ja-JP" altLang="en-US" sz="2000" b="1" dirty="0">
              <a:solidFill>
                <a:srgbClr val="019FDE"/>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301314" y="90173"/>
            <a:ext cx="5785806" cy="195814"/>
          </a:xfrm>
          <a:prstGeom prst="rect">
            <a:avLst/>
          </a:prstGeom>
          <a:noFill/>
        </p:spPr>
        <p:txBody>
          <a:bodyPr wrap="square" lIns="36000" tIns="36000" rIns="36000" bIns="36000" rtlCol="0" anchor="ctr" anchorCtr="0">
            <a:noAutofit/>
          </a:bodyPr>
          <a:lstStyle/>
          <a:p>
            <a:pPr algn="ctr">
              <a:spcBef>
                <a:spcPts val="0"/>
              </a:spcBef>
              <a:buSzPct val="100000"/>
            </a:pPr>
            <a:r>
              <a:rPr kumimoji="1" lang="ja-JP" altLang="en-US" sz="800" dirty="0">
                <a:latin typeface="メイリオ" panose="020B0604030504040204" pitchFamily="50" charset="-128"/>
                <a:ea typeface="メイリオ" panose="020B0604030504040204" pitchFamily="50" charset="-128"/>
              </a:rPr>
              <a:t>本アンケートは、環境省「地域における地球温暖化防止活動</a:t>
            </a:r>
            <a:r>
              <a:rPr kumimoji="1" lang="en-US" altLang="ja-JP" sz="800" dirty="0">
                <a:latin typeface="メイリオ" panose="020B0604030504040204" pitchFamily="50" charset="-128"/>
                <a:ea typeface="メイリオ" panose="020B0604030504040204" pitchFamily="50" charset="-128"/>
              </a:rPr>
              <a:t>PDCA</a:t>
            </a:r>
            <a:r>
              <a:rPr kumimoji="1" lang="ja-JP" altLang="en-US" sz="800" dirty="0">
                <a:latin typeface="メイリオ" panose="020B0604030504040204" pitchFamily="50" charset="-128"/>
                <a:ea typeface="メイリオ" panose="020B0604030504040204" pitchFamily="50" charset="-128"/>
              </a:rPr>
              <a:t>サイクル推進事業委託業務」の一環</a:t>
            </a:r>
            <a:r>
              <a:rPr kumimoji="1" lang="ja-JP" altLang="en-US" sz="800" dirty="0" smtClean="0">
                <a:latin typeface="メイリオ" panose="020B0604030504040204" pitchFamily="50" charset="-128"/>
                <a:ea typeface="メイリオ" panose="020B0604030504040204" pitchFamily="50" charset="-128"/>
              </a:rPr>
              <a:t>で実施しています</a:t>
            </a:r>
            <a:r>
              <a:rPr kumimoji="1" lang="ja-JP" altLang="en-US" sz="800" dirty="0">
                <a:latin typeface="メイリオ" panose="020B0604030504040204" pitchFamily="50" charset="-128"/>
                <a:ea typeface="メイリオ" panose="020B0604030504040204" pitchFamily="50" charset="-128"/>
              </a:rPr>
              <a:t>。</a:t>
            </a:r>
            <a:endParaRPr kumimoji="1" lang="ja-JP" altLang="en-US" sz="800"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2451855" y="701492"/>
            <a:ext cx="4150800" cy="226591"/>
          </a:xfrm>
          <a:prstGeom prst="rect">
            <a:avLst/>
          </a:prstGeom>
          <a:noFill/>
        </p:spPr>
        <p:txBody>
          <a:bodyPr wrap="square" lIns="36000" tIns="36000" rIns="36000" bIns="36000" rtlCol="0" anchor="ctr" anchorCtr="0">
            <a:noAutofit/>
          </a:bodyPr>
          <a:lstStyle/>
          <a:p>
            <a:pPr>
              <a:spcBef>
                <a:spcPts val="0"/>
              </a:spcBef>
              <a:buSzPct val="100000"/>
            </a:pPr>
            <a:r>
              <a:rPr kumimoji="1" lang="ja-JP" altLang="en-US" sz="1000" dirty="0" smtClean="0">
                <a:latin typeface="メイリオ" panose="020B0604030504040204" pitchFamily="50" charset="-128"/>
                <a:ea typeface="メイリオ" panose="020B0604030504040204" pitchFamily="50" charset="-128"/>
              </a:rPr>
              <a:t>省エネ家電の利用意向を調査しています。わかる範囲でお答えください。</a:t>
            </a:r>
          </a:p>
        </p:txBody>
      </p:sp>
      <p:grpSp>
        <p:nvGrpSpPr>
          <p:cNvPr id="98" name="グループ化 97"/>
          <p:cNvGrpSpPr/>
          <p:nvPr/>
        </p:nvGrpSpPr>
        <p:grpSpPr>
          <a:xfrm>
            <a:off x="279000" y="8926098"/>
            <a:ext cx="6300000" cy="905805"/>
            <a:chOff x="279000" y="8926098"/>
            <a:chExt cx="6300000" cy="905805"/>
          </a:xfrm>
        </p:grpSpPr>
        <p:sp>
          <p:nvSpPr>
            <p:cNvPr id="17" name="正方形/長方形 16"/>
            <p:cNvSpPr/>
            <p:nvPr/>
          </p:nvSpPr>
          <p:spPr bwMode="gray">
            <a:xfrm>
              <a:off x="298913" y="8926098"/>
              <a:ext cx="6271750" cy="711361"/>
            </a:xfrm>
            <a:prstGeom prst="rect">
              <a:avLst/>
            </a:prstGeom>
            <a:solidFill>
              <a:schemeClr val="bg1">
                <a:lumMod val="85000"/>
              </a:schemeClr>
            </a:solidFill>
            <a:ln w="12700" algn="ctr">
              <a:solidFill>
                <a:srgbClr val="BBBCBC"/>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tabLst>
                  <a:tab pos="144000" algn="l"/>
                </a:tabLst>
              </a:pPr>
              <a:r>
                <a:rPr kumimoji="1" lang="en-US" altLang="ja-JP" sz="600" dirty="0" smtClean="0">
                  <a:ea typeface="メイリオ" panose="020B0604030504040204" pitchFamily="50" charset="-128"/>
                </a:rPr>
                <a:t>*2: 	</a:t>
              </a:r>
              <a:r>
                <a:rPr kumimoji="1" lang="ja-JP" altLang="en-US" sz="600" dirty="0" smtClean="0">
                  <a:ea typeface="メイリオ" panose="020B0604030504040204" pitchFamily="50" charset="-128"/>
                </a:rPr>
                <a:t>地球</a:t>
              </a:r>
              <a:r>
                <a:rPr kumimoji="1" lang="ja-JP" altLang="en-US" sz="600" dirty="0">
                  <a:ea typeface="メイリオ" panose="020B0604030504040204" pitchFamily="50" charset="-128"/>
                </a:rPr>
                <a:t>温暖化防止にかかる普及啓発活動の改善のため、後日、簡単な</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アンケートを実施する予定です。ご理解・ご協力を</a:t>
              </a:r>
              <a:r>
                <a:rPr kumimoji="1" lang="ja-JP" altLang="en-US" sz="600" dirty="0" smtClean="0">
                  <a:ea typeface="メイリオ" panose="020B0604030504040204" pitchFamily="50" charset="-128"/>
                </a:rPr>
                <a:t>いただけます場合</a:t>
              </a:r>
              <a:r>
                <a:rPr kumimoji="1" lang="ja-JP" altLang="en-US" sz="600" dirty="0">
                  <a:ea typeface="メイリオ" panose="020B0604030504040204" pitchFamily="50" charset="-128"/>
                </a:rPr>
                <a:t>には、アンケートをお送り</a:t>
              </a:r>
              <a:r>
                <a:rPr kumimoji="1" lang="ja-JP" altLang="en-US" sz="600" dirty="0" smtClean="0">
                  <a:ea typeface="メイリオ" panose="020B0604030504040204" pitchFamily="50" charset="-128"/>
                </a:rPr>
                <a:t>する</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メールアドレス</a:t>
              </a:r>
              <a:r>
                <a:rPr kumimoji="1" lang="ja-JP" altLang="en-US" sz="600" dirty="0">
                  <a:ea typeface="メイリオ" panose="020B0604030504040204" pitchFamily="50" charset="-128"/>
                </a:rPr>
                <a:t>を上の欄にご記入ください。本</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アンケートは、環境省事業の一環として</a:t>
              </a:r>
              <a:r>
                <a:rPr kumimoji="1" lang="ja-JP" altLang="en-US" sz="600" dirty="0" smtClean="0">
                  <a:ea typeface="メイリオ" panose="020B0604030504040204" pitchFamily="50" charset="-128"/>
                </a:rPr>
                <a:t>、「地域</a:t>
              </a:r>
              <a:r>
                <a:rPr kumimoji="1" lang="ja-JP" altLang="en-US" sz="600" dirty="0">
                  <a:ea typeface="メイリオ" panose="020B0604030504040204" pitchFamily="50" charset="-128"/>
                </a:rPr>
                <a:t>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サイクル推進事業委託業務」受託者</a:t>
              </a:r>
              <a:r>
                <a:rPr kumimoji="1" lang="ja-JP" altLang="en-US" sz="600" dirty="0" smtClean="0">
                  <a:ea typeface="メイリオ" panose="020B0604030504040204" pitchFamily="50" charset="-128"/>
                </a:rPr>
                <a:t>が</a:t>
              </a:r>
              <a:r>
                <a:rPr kumimoji="1" lang="en-US" altLang="ja-JP" sz="600" dirty="0" smtClean="0">
                  <a:ea typeface="メイリオ" panose="020B0604030504040204" pitchFamily="50" charset="-128"/>
                </a:rPr>
                <a:t/>
              </a:r>
              <a:br>
                <a:rPr kumimoji="1" lang="en-US" altLang="ja-JP" sz="600" dirty="0" smtClean="0">
                  <a:ea typeface="メイリオ" panose="020B0604030504040204" pitchFamily="50" charset="-128"/>
                </a:rPr>
              </a:br>
              <a:r>
                <a:rPr kumimoji="1" lang="en-US" altLang="ja-JP" sz="600" dirty="0" smtClean="0">
                  <a:ea typeface="メイリオ" panose="020B0604030504040204" pitchFamily="50" charset="-128"/>
                </a:rPr>
                <a:t>	</a:t>
              </a:r>
              <a:r>
                <a:rPr kumimoji="1" lang="ja-JP" altLang="en-US" sz="600" dirty="0" smtClean="0">
                  <a:ea typeface="メイリオ" panose="020B0604030504040204" pitchFamily="50" charset="-128"/>
                </a:rPr>
                <a:t>実施</a:t>
              </a:r>
              <a:r>
                <a:rPr kumimoji="1" lang="ja-JP" altLang="en-US" sz="600" dirty="0">
                  <a:ea typeface="メイリオ" panose="020B0604030504040204" pitchFamily="50" charset="-128"/>
                </a:rPr>
                <a:t>します</a:t>
              </a:r>
              <a:r>
                <a:rPr kumimoji="1" lang="ja-JP" altLang="en-US" sz="600" dirty="0" smtClean="0">
                  <a:ea typeface="メイリオ" panose="020B0604030504040204" pitchFamily="50" charset="-128"/>
                </a:rPr>
                <a:t>。</a:t>
              </a:r>
              <a:endParaRPr kumimoji="1" lang="en-US" altLang="ja-JP" sz="600" dirty="0" smtClean="0">
                <a:ea typeface="メイリオ" panose="020B0604030504040204" pitchFamily="50" charset="-128"/>
              </a:endParaRPr>
            </a:p>
            <a:p>
              <a:pPr>
                <a:spcBef>
                  <a:spcPts val="300"/>
                </a:spcBef>
                <a:buFont typeface="Wingdings 2" pitchFamily="18" charset="2"/>
                <a:buNone/>
                <a:tabLst>
                  <a:tab pos="144000" algn="l"/>
                </a:tabLst>
              </a:pPr>
              <a:r>
                <a:rPr kumimoji="1" lang="ja-JP" altLang="en-US" sz="600" dirty="0" smtClean="0">
                  <a:ea typeface="メイリオ" panose="020B0604030504040204" pitchFamily="50" charset="-128"/>
                </a:rPr>
                <a:t>〇迷惑</a:t>
              </a:r>
              <a:r>
                <a:rPr kumimoji="1" lang="ja-JP" altLang="en-US" sz="600" dirty="0">
                  <a:ea typeface="メイリオ" panose="020B0604030504040204" pitchFamily="50" charset="-128"/>
                </a:rPr>
                <a:t>メール防止機能により、</a:t>
              </a:r>
              <a:r>
                <a:rPr kumimoji="1" lang="en-US" altLang="ja-JP" sz="600" dirty="0">
                  <a:ea typeface="メイリオ" panose="020B0604030504040204" pitchFamily="50" charset="-128"/>
                </a:rPr>
                <a:t>WEB</a:t>
              </a:r>
              <a:r>
                <a:rPr kumimoji="1" lang="ja-JP" altLang="en-US" sz="600" dirty="0">
                  <a:ea typeface="メイリオ" panose="020B0604030504040204" pitchFamily="50" charset="-128"/>
                </a:rPr>
                <a:t>アンケートメールが 迷惑メールフォルダやゴミ箱に自動的に振り分けられている可能性があります。一度ご確認頂きますよう</a:t>
              </a:r>
              <a:r>
                <a:rPr kumimoji="1" lang="ja-JP" altLang="en-US" sz="600" dirty="0" smtClean="0">
                  <a:ea typeface="メイリオ" panose="020B0604030504040204" pitchFamily="50" charset="-128"/>
                </a:rPr>
                <a:t>お願いいたします</a:t>
              </a:r>
              <a:r>
                <a:rPr kumimoji="1" lang="ja-JP" altLang="en-US" sz="600" dirty="0">
                  <a:ea typeface="メイリオ" panose="020B0604030504040204" pitchFamily="50" charset="-128"/>
                </a:rPr>
                <a:t>。</a:t>
              </a:r>
            </a:p>
            <a:p>
              <a:pPr indent="75600">
                <a:spcBef>
                  <a:spcPts val="300"/>
                </a:spcBef>
                <a:buFont typeface="Wingdings 2" pitchFamily="18" charset="2"/>
                <a:buNone/>
              </a:pPr>
              <a:r>
                <a:rPr kumimoji="1" lang="ja-JP" altLang="en-US" sz="600" dirty="0" smtClean="0">
                  <a:ea typeface="メイリオ" panose="020B0604030504040204" pitchFamily="50" charset="-128"/>
                </a:rPr>
                <a:t>ご記入</a:t>
              </a:r>
              <a:r>
                <a:rPr kumimoji="1" lang="ja-JP" altLang="en-US" sz="600" dirty="0">
                  <a:ea typeface="メイリオ" panose="020B0604030504040204" pitchFamily="50" charset="-128"/>
                </a:rPr>
                <a:t>いただいたメールアドレス等の個人情報は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「地域における地球温暖化防止活動</a:t>
              </a:r>
              <a:r>
                <a:rPr kumimoji="1" lang="en-US" altLang="ja-JP" sz="600" dirty="0">
                  <a:ea typeface="メイリオ" panose="020B0604030504040204" pitchFamily="50" charset="-128"/>
                </a:rPr>
                <a:t>PDCA</a:t>
              </a:r>
              <a:r>
                <a:rPr kumimoji="1" lang="ja-JP" altLang="en-US" sz="600" dirty="0">
                  <a:ea typeface="メイリオ" panose="020B0604030504040204" pitchFamily="50" charset="-128"/>
                </a:rPr>
                <a:t>サイクル推進事業委託業務」において統計･分析処理され</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個別の内容が公表等されることはありません。また</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個人情報に該当する情報は</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当該業務遂行の目的のみのために利用し</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委託元である環境省</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受託者以外の第三者に開示せず</a:t>
              </a:r>
              <a:r>
                <a:rPr kumimoji="1" lang="en-US" altLang="ja-JP" sz="600" dirty="0">
                  <a:ea typeface="メイリオ" panose="020B0604030504040204" pitchFamily="50" charset="-128"/>
                </a:rPr>
                <a:t>､</a:t>
              </a:r>
              <a:r>
                <a:rPr kumimoji="1" lang="ja-JP" altLang="en-US" sz="600" dirty="0">
                  <a:ea typeface="メイリオ" panose="020B0604030504040204" pitchFamily="50" charset="-128"/>
                </a:rPr>
                <a:t>厳重に管理します。</a:t>
              </a:r>
              <a:endParaRPr kumimoji="1" lang="en-US" altLang="ja-JP" sz="600" dirty="0" smtClean="0">
                <a:ea typeface="メイリオ" panose="020B0604030504040204" pitchFamily="50" charset="-128"/>
              </a:endParaRPr>
            </a:p>
          </p:txBody>
        </p:sp>
        <p:sp>
          <p:nvSpPr>
            <p:cNvPr id="18" name="テキスト ボックス 17"/>
            <p:cNvSpPr txBox="1"/>
            <p:nvPr/>
          </p:nvSpPr>
          <p:spPr>
            <a:xfrm>
              <a:off x="279000" y="9651903"/>
              <a:ext cx="6300000" cy="180000"/>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000" dirty="0">
                  <a:latin typeface="メイリオ" panose="020B0604030504040204" pitchFamily="50" charset="-128"/>
                  <a:ea typeface="メイリオ" panose="020B0604030504040204" pitchFamily="50" charset="-128"/>
                </a:rPr>
                <a:t>環境省</a:t>
              </a:r>
              <a:endParaRPr kumimoji="1" lang="ja-JP" altLang="en-US" sz="1000" dirty="0" smtClean="0">
                <a:latin typeface="メイリオ" panose="020B0604030504040204" pitchFamily="50" charset="-128"/>
                <a:ea typeface="メイリオ" panose="020B0604030504040204" pitchFamily="50" charset="-128"/>
              </a:endParaRPr>
            </a:p>
          </p:txBody>
        </p:sp>
      </p:grpSp>
      <p:sp>
        <p:nvSpPr>
          <p:cNvPr id="19" name="テキスト ボックス 18"/>
          <p:cNvSpPr txBox="1"/>
          <p:nvPr/>
        </p:nvSpPr>
        <p:spPr>
          <a:xfrm>
            <a:off x="279000" y="8707414"/>
            <a:ext cx="6300000" cy="226591"/>
          </a:xfrm>
          <a:prstGeom prst="rect">
            <a:avLst/>
          </a:prstGeom>
          <a:noFill/>
        </p:spPr>
        <p:txBody>
          <a:bodyPr wrap="square" lIns="36000" tIns="36000" rIns="36000" bIns="36000" rtlCol="0" anchor="t" anchorCtr="0">
            <a:noAutofit/>
          </a:bodyPr>
          <a:lstStyle/>
          <a:p>
            <a:pPr algn="ctr">
              <a:spcBef>
                <a:spcPts val="0"/>
              </a:spcBef>
              <a:buSzPct val="100000"/>
            </a:pPr>
            <a:r>
              <a:rPr kumimoji="1" lang="ja-JP" altLang="en-US" sz="1100" dirty="0" smtClean="0">
                <a:latin typeface="メイリオ" panose="020B0604030504040204" pitchFamily="50" charset="-128"/>
                <a:ea typeface="メイリオ" panose="020B0604030504040204" pitchFamily="50" charset="-128"/>
              </a:rPr>
              <a:t>★ご協力ありがとうございました。</a:t>
            </a:r>
          </a:p>
        </p:txBody>
      </p:sp>
      <p:grpSp>
        <p:nvGrpSpPr>
          <p:cNvPr id="92" name="グループ化 91"/>
          <p:cNvGrpSpPr/>
          <p:nvPr/>
        </p:nvGrpSpPr>
        <p:grpSpPr>
          <a:xfrm>
            <a:off x="279000" y="972782"/>
            <a:ext cx="6300000" cy="684655"/>
            <a:chOff x="279000" y="972782"/>
            <a:chExt cx="6300000" cy="684655"/>
          </a:xfrm>
        </p:grpSpPr>
        <p:sp>
          <p:nvSpPr>
            <p:cNvPr id="5" name="角丸四角形 4"/>
            <p:cNvSpPr/>
            <p:nvPr/>
          </p:nvSpPr>
          <p:spPr bwMode="gray">
            <a:xfrm>
              <a:off x="279000" y="972782"/>
              <a:ext cx="6300000" cy="252000"/>
            </a:xfrm>
            <a:prstGeom prst="roundRect">
              <a:avLst/>
            </a:prstGeom>
            <a:solidFill>
              <a:srgbClr val="019FDE"/>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en-US" altLang="ja-JP" sz="1400" b="1" dirty="0">
                  <a:solidFill>
                    <a:schemeClr val="bg1"/>
                  </a:solidFill>
                  <a:latin typeface="メイリオ" panose="020B0604030504040204" pitchFamily="50" charset="-128"/>
                  <a:ea typeface="メイリオ" panose="020B0604030504040204" pitchFamily="50" charset="-128"/>
                </a:rPr>
                <a:t>1</a:t>
              </a:r>
              <a:r>
                <a:rPr kumimoji="1" lang="ja-JP" altLang="en-US" sz="1400" b="1" dirty="0" err="1">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あなたご自身について</a:t>
              </a:r>
            </a:p>
          </p:txBody>
        </p:sp>
        <p:sp>
          <p:nvSpPr>
            <p:cNvPr id="20" name="テキスト ボックス 19"/>
            <p:cNvSpPr txBox="1"/>
            <p:nvPr/>
          </p:nvSpPr>
          <p:spPr>
            <a:xfrm>
              <a:off x="279000" y="1255819"/>
              <a:ext cx="6300000" cy="401618"/>
            </a:xfrm>
            <a:prstGeom prst="rect">
              <a:avLst/>
            </a:prstGeom>
            <a:noFill/>
          </p:spPr>
          <p:txBody>
            <a:bodyPr wrap="square" lIns="36000" tIns="36000" rIns="36000" bIns="36000" rtlCol="0" anchor="t" anchorCtr="0">
              <a:noAutofit/>
            </a:bodyPr>
            <a:lstStyle/>
            <a:p>
              <a:pPr>
                <a:spcBef>
                  <a:spcPts val="400"/>
                </a:spcBef>
                <a:buSzPct val="100000"/>
                <a:tabLst>
                  <a:tab pos="450850" algn="l"/>
                </a:tabLst>
              </a:pPr>
              <a:r>
                <a:rPr kumimoji="1" lang="ja-JP" altLang="en-US" sz="1050" dirty="0" smtClean="0">
                  <a:latin typeface="メイリオ" panose="020B0604030504040204" pitchFamily="50" charset="-128"/>
                  <a:ea typeface="メイリオ" panose="020B0604030504040204" pitchFamily="50" charset="-128"/>
                </a:rPr>
                <a:t>性別　</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男性　□ 女性　□ その他</a:t>
              </a:r>
              <a:endParaRPr kumimoji="1" lang="en-US" altLang="ja-JP" sz="1050" dirty="0" smtClean="0">
                <a:latin typeface="メイリオ" panose="020B0604030504040204" pitchFamily="50" charset="-128"/>
                <a:ea typeface="メイリオ" panose="020B0604030504040204" pitchFamily="50" charset="-128"/>
              </a:endParaRPr>
            </a:p>
            <a:p>
              <a:pPr>
                <a:spcBef>
                  <a:spcPts val="400"/>
                </a:spcBef>
                <a:buSzPct val="100000"/>
                <a:tabLst>
                  <a:tab pos="450850" algn="l"/>
                </a:tabLst>
              </a:pPr>
              <a:r>
                <a:rPr kumimoji="1" lang="ja-JP" altLang="en-US" sz="1050" dirty="0" smtClean="0">
                  <a:latin typeface="メイリオ" panose="020B0604030504040204" pitchFamily="50" charset="-128"/>
                  <a:ea typeface="メイリオ" panose="020B0604030504040204" pitchFamily="50" charset="-128"/>
                </a:rPr>
                <a:t>年齢　</a:t>
              </a: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10</a:t>
              </a:r>
              <a:r>
                <a:rPr kumimoji="1" lang="ja-JP" altLang="en-US" sz="1050" dirty="0" smtClean="0">
                  <a:latin typeface="メイリオ" panose="020B0604030504040204" pitchFamily="50" charset="-128"/>
                  <a:ea typeface="メイリオ" panose="020B0604030504040204" pitchFamily="50" charset="-128"/>
                </a:rPr>
                <a:t>代以下　□ </a:t>
              </a:r>
              <a:r>
                <a:rPr kumimoji="1" lang="en-US" altLang="ja-JP" sz="1050" dirty="0" smtClean="0">
                  <a:latin typeface="メイリオ" panose="020B0604030504040204" pitchFamily="50" charset="-128"/>
                  <a:ea typeface="メイリオ" panose="020B0604030504040204" pitchFamily="50" charset="-128"/>
                </a:rPr>
                <a:t>20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30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40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50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60</a:t>
              </a:r>
              <a:r>
                <a:rPr kumimoji="1" lang="ja-JP" altLang="en-US" sz="1050" dirty="0" smtClean="0">
                  <a:latin typeface="メイリオ" panose="020B0604030504040204" pitchFamily="50" charset="-128"/>
                  <a:ea typeface="メイリオ" panose="020B0604030504040204" pitchFamily="50" charset="-128"/>
                </a:rPr>
                <a:t>代　□ </a:t>
              </a:r>
              <a:r>
                <a:rPr kumimoji="1" lang="en-US" altLang="ja-JP" sz="1050" dirty="0" smtClean="0">
                  <a:latin typeface="メイリオ" panose="020B0604030504040204" pitchFamily="50" charset="-128"/>
                  <a:ea typeface="メイリオ" panose="020B0604030504040204" pitchFamily="50" charset="-128"/>
                </a:rPr>
                <a:t>70</a:t>
              </a:r>
              <a:r>
                <a:rPr kumimoji="1" lang="ja-JP" altLang="en-US" sz="1050" dirty="0" smtClean="0">
                  <a:latin typeface="メイリオ" panose="020B0604030504040204" pitchFamily="50" charset="-128"/>
                  <a:ea typeface="メイリオ" panose="020B0604030504040204" pitchFamily="50" charset="-128"/>
                </a:rPr>
                <a:t>代以上</a:t>
              </a:r>
              <a:endParaRPr kumimoji="1" lang="en-US" altLang="ja-JP" sz="1050" dirty="0" smtClean="0">
                <a:latin typeface="メイリオ" panose="020B0604030504040204" pitchFamily="50" charset="-128"/>
                <a:ea typeface="メイリオ" panose="020B0604030504040204" pitchFamily="50" charset="-128"/>
              </a:endParaRPr>
            </a:p>
          </p:txBody>
        </p:sp>
      </p:grpSp>
      <p:grpSp>
        <p:nvGrpSpPr>
          <p:cNvPr id="105" name="グループ化 104"/>
          <p:cNvGrpSpPr/>
          <p:nvPr/>
        </p:nvGrpSpPr>
        <p:grpSpPr>
          <a:xfrm>
            <a:off x="279000" y="3657329"/>
            <a:ext cx="6300000" cy="1885919"/>
            <a:chOff x="279000" y="3657329"/>
            <a:chExt cx="6300000" cy="1885919"/>
          </a:xfrm>
        </p:grpSpPr>
        <p:sp>
          <p:nvSpPr>
            <p:cNvPr id="65" name="右矢印 64"/>
            <p:cNvSpPr/>
            <p:nvPr/>
          </p:nvSpPr>
          <p:spPr bwMode="gray">
            <a:xfrm>
              <a:off x="3325766" y="3664321"/>
              <a:ext cx="206467" cy="238016"/>
            </a:xfrm>
            <a:prstGeom prst="rightArrow">
              <a:avLst/>
            </a:prstGeom>
            <a:solidFill>
              <a:schemeClr val="tx2"/>
            </a:solidFill>
            <a:ln w="12700" algn="ctr">
              <a:solidFill>
                <a:schemeClr val="tx2"/>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endParaRPr kumimoji="1" lang="ja-JP" altLang="en-US" sz="1200" dirty="0" smtClean="0"/>
            </a:p>
          </p:txBody>
        </p:sp>
        <p:grpSp>
          <p:nvGrpSpPr>
            <p:cNvPr id="103" name="グループ化 102"/>
            <p:cNvGrpSpPr/>
            <p:nvPr/>
          </p:nvGrpSpPr>
          <p:grpSpPr>
            <a:xfrm>
              <a:off x="279000" y="3657329"/>
              <a:ext cx="6300000" cy="1885919"/>
              <a:chOff x="279000" y="3714348"/>
              <a:chExt cx="6300000" cy="1885919"/>
            </a:xfrm>
          </p:grpSpPr>
          <p:sp>
            <p:nvSpPr>
              <p:cNvPr id="59" name="テキスト ボックス 58"/>
              <p:cNvSpPr txBox="1"/>
              <p:nvPr/>
            </p:nvSpPr>
            <p:spPr>
              <a:xfrm>
                <a:off x="279000" y="4448267"/>
                <a:ext cx="3024000" cy="1152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すでに購入済み　➡</a:t>
                </a:r>
                <a:r>
                  <a:rPr kumimoji="1" lang="en-US" altLang="ja-JP" sz="1050" dirty="0" smtClean="0">
                    <a:latin typeface="メイリオ" panose="020B0604030504040204" pitchFamily="50" charset="-128"/>
                    <a:ea typeface="メイリオ" panose="020B0604030504040204" pitchFamily="50" charset="-128"/>
                  </a:rPr>
                  <a:t>Q5</a:t>
                </a:r>
                <a:r>
                  <a:rPr kumimoji="1" lang="ja-JP" altLang="en-US" sz="1050" dirty="0" smtClean="0">
                    <a:latin typeface="メイリオ" panose="020B0604030504040204" pitchFamily="50" charset="-128"/>
                    <a:ea typeface="メイリオ" panose="020B0604030504040204" pitchFamily="50" charset="-128"/>
                  </a:rPr>
                  <a:t>へ</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機会があれば</a:t>
                </a:r>
                <a:r>
                  <a:rPr kumimoji="1" lang="ja-JP" altLang="en-US" sz="1050" dirty="0">
                    <a:latin typeface="メイリオ" panose="020B0604030504040204" pitchFamily="50" charset="-128"/>
                    <a:ea typeface="メイリオ" panose="020B0604030504040204" pitchFamily="50" charset="-128"/>
                  </a:rPr>
                  <a:t>購入</a:t>
                </a:r>
                <a:r>
                  <a:rPr kumimoji="1" lang="ja-JP" altLang="en-US" sz="1050" dirty="0" smtClean="0">
                    <a:latin typeface="メイリオ" panose="020B0604030504040204" pitchFamily="50" charset="-128"/>
                    <a:ea typeface="メイリオ" panose="020B0604030504040204" pitchFamily="50" charset="-128"/>
                  </a:rPr>
                  <a:t>したいと思っていた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興味はあったが、購入対象ではなかった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興味がなかった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省エネ家電のことを知らなかった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テレビ・エアコン・冷蔵庫を利用していない</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わからない</a:t>
                </a:r>
              </a:p>
            </p:txBody>
          </p:sp>
          <p:grpSp>
            <p:nvGrpSpPr>
              <p:cNvPr id="94" name="グループ化 93"/>
              <p:cNvGrpSpPr/>
              <p:nvPr/>
            </p:nvGrpSpPr>
            <p:grpSpPr>
              <a:xfrm>
                <a:off x="279000" y="3714348"/>
                <a:ext cx="6300000" cy="509628"/>
                <a:chOff x="279000" y="3714348"/>
                <a:chExt cx="6300000" cy="509628"/>
              </a:xfrm>
            </p:grpSpPr>
            <p:sp>
              <p:nvSpPr>
                <p:cNvPr id="7" name="角丸四角形 6"/>
                <p:cNvSpPr/>
                <p:nvPr/>
              </p:nvSpPr>
              <p:spPr bwMode="gray">
                <a:xfrm>
                  <a:off x="279000" y="3714348"/>
                  <a:ext cx="3024000" cy="252000"/>
                </a:xfrm>
                <a:prstGeom prst="roundRect">
                  <a:avLst/>
                </a:prstGeom>
                <a:solidFill>
                  <a:srgbClr val="019FDE"/>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３</a:t>
                  </a:r>
                  <a:r>
                    <a:rPr kumimoji="1" lang="ja-JP" altLang="en-US" sz="1400" b="1" dirty="0" smtClean="0">
                      <a:solidFill>
                        <a:schemeClr val="bg1"/>
                      </a:solidFill>
                      <a:latin typeface="メイリオ" panose="020B0604030504040204" pitchFamily="50" charset="-128"/>
                      <a:ea typeface="メイリオ" panose="020B0604030504040204" pitchFamily="50" charset="-128"/>
                    </a:rPr>
                    <a:t>．これまでの検討状況について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57" name="角丸四角形 56"/>
                <p:cNvSpPr/>
                <p:nvPr/>
              </p:nvSpPr>
              <p:spPr bwMode="gray">
                <a:xfrm>
                  <a:off x="3555000" y="3714348"/>
                  <a:ext cx="3024000" cy="252000"/>
                </a:xfrm>
                <a:prstGeom prst="roundRect">
                  <a:avLst/>
                </a:prstGeom>
                <a:solidFill>
                  <a:srgbClr val="019FDE"/>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４．今後</a:t>
                  </a:r>
                  <a:r>
                    <a:rPr kumimoji="1" lang="ja-JP" altLang="en-US" sz="1400" b="1" dirty="0" smtClean="0">
                      <a:solidFill>
                        <a:schemeClr val="bg1"/>
                      </a:solidFill>
                      <a:latin typeface="メイリオ" panose="020B0604030504040204" pitchFamily="50" charset="-128"/>
                      <a:ea typeface="メイリオ" panose="020B0604030504040204" pitchFamily="50" charset="-128"/>
                    </a:rPr>
                    <a:t>の購入意向について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279000" y="3997385"/>
                  <a:ext cx="3024000" cy="226591"/>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b="1" u="sng" dirty="0" smtClean="0">
                      <a:latin typeface="メイリオ" panose="020B0604030504040204" pitchFamily="50" charset="-128"/>
                      <a:ea typeface="メイリオ" panose="020B0604030504040204" pitchFamily="50" charset="-128"/>
                    </a:rPr>
                    <a:t>イベント前</a:t>
                  </a:r>
                  <a:r>
                    <a:rPr kumimoji="1" lang="ja-JP" altLang="en-US" sz="1200" dirty="0" smtClean="0">
                      <a:latin typeface="メイリオ" panose="020B0604030504040204" pitchFamily="50" charset="-128"/>
                      <a:ea typeface="メイリオ" panose="020B0604030504040204" pitchFamily="50" charset="-128"/>
                    </a:rPr>
                    <a:t>、省エネ家電に興味があり</a:t>
                  </a:r>
                  <a:r>
                    <a:rPr kumimoji="1" lang="en-US" altLang="ja-JP" sz="1200" dirty="0" smtClean="0">
                      <a:latin typeface="メイリオ" panose="020B0604030504040204" pitchFamily="50" charset="-128"/>
                      <a:ea typeface="メイリオ" panose="020B0604030504040204" pitchFamily="50" charset="-128"/>
                    </a:rPr>
                    <a:t/>
                  </a:r>
                  <a:br>
                    <a:rPr kumimoji="1" lang="en-US" altLang="ja-JP" sz="1200" dirty="0" smtClean="0">
                      <a:latin typeface="メイリオ" panose="020B0604030504040204" pitchFamily="50" charset="-128"/>
                      <a:ea typeface="メイリオ" panose="020B0604030504040204" pitchFamily="50" charset="-128"/>
                    </a:rPr>
                  </a:b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ましたか（</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つ回答）。</a:t>
                  </a:r>
                </a:p>
              </p:txBody>
            </p:sp>
            <p:sp>
              <p:nvSpPr>
                <p:cNvPr id="66" name="テキスト ボックス 65"/>
                <p:cNvSpPr txBox="1"/>
                <p:nvPr/>
              </p:nvSpPr>
              <p:spPr>
                <a:xfrm>
                  <a:off x="3555000" y="3997385"/>
                  <a:ext cx="3024000" cy="226591"/>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b="1" u="sng" dirty="0" smtClean="0">
                      <a:latin typeface="メイリオ" panose="020B0604030504040204" pitchFamily="50" charset="-128"/>
                      <a:ea typeface="メイリオ" panose="020B0604030504040204" pitchFamily="50" charset="-128"/>
                    </a:rPr>
                    <a:t>イベントに参加されて</a:t>
                  </a:r>
                  <a:r>
                    <a:rPr kumimoji="1" lang="ja-JP" altLang="en-US" sz="1200" dirty="0" smtClean="0">
                      <a:latin typeface="メイリオ" panose="020B0604030504040204" pitchFamily="50" charset="-128"/>
                      <a:ea typeface="メイリオ" panose="020B0604030504040204" pitchFamily="50" charset="-128"/>
                    </a:rPr>
                    <a:t>、省エネ家電を</a:t>
                  </a:r>
                  <a:r>
                    <a:rPr kumimoji="1" lang="en-US" altLang="ja-JP" sz="1200" dirty="0" smtClean="0">
                      <a:latin typeface="メイリオ" panose="020B0604030504040204" pitchFamily="50" charset="-128"/>
                      <a:ea typeface="メイリオ" panose="020B0604030504040204" pitchFamily="50" charset="-128"/>
                    </a:rPr>
                    <a:t/>
                  </a:r>
                  <a:br>
                    <a:rPr kumimoji="1" lang="en-US" altLang="ja-JP" sz="1200" dirty="0" smtClean="0">
                      <a:latin typeface="メイリオ" panose="020B0604030504040204" pitchFamily="50" charset="-128"/>
                      <a:ea typeface="メイリオ" panose="020B0604030504040204" pitchFamily="50" charset="-128"/>
                    </a:rPr>
                  </a:b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購入したいと思いましたか（</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つ回答）。</a:t>
                  </a:r>
                </a:p>
              </p:txBody>
            </p:sp>
          </p:grpSp>
          <p:sp>
            <p:nvSpPr>
              <p:cNvPr id="67" name="テキスト ボックス 66"/>
              <p:cNvSpPr txBox="1"/>
              <p:nvPr/>
            </p:nvSpPr>
            <p:spPr>
              <a:xfrm>
                <a:off x="3555000" y="4448267"/>
                <a:ext cx="3024000" cy="972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機会があれば</a:t>
                </a:r>
                <a:r>
                  <a:rPr kumimoji="1" lang="ja-JP" altLang="en-US" sz="1050" dirty="0">
                    <a:latin typeface="メイリオ" panose="020B0604030504040204" pitchFamily="50" charset="-128"/>
                    <a:ea typeface="メイリオ" panose="020B0604030504040204" pitchFamily="50" charset="-128"/>
                  </a:rPr>
                  <a:t>購入</a:t>
                </a:r>
                <a:r>
                  <a:rPr kumimoji="1" lang="ja-JP" altLang="en-US" sz="1050" dirty="0" smtClean="0">
                    <a:latin typeface="メイリオ" panose="020B0604030504040204" pitchFamily="50" charset="-128"/>
                    <a:ea typeface="メイリオ" panose="020B0604030504040204" pitchFamily="50" charset="-128"/>
                  </a:rPr>
                  <a:t>したいと思う</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興味はあるが、購入対象には入らない</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興味がない　➡</a:t>
                </a:r>
                <a:r>
                  <a:rPr kumimoji="1" lang="en-US" altLang="ja-JP" sz="1050" dirty="0" smtClean="0">
                    <a:latin typeface="メイリオ" panose="020B0604030504040204" pitchFamily="50" charset="-128"/>
                    <a:ea typeface="メイリオ" panose="020B0604030504040204" pitchFamily="50" charset="-128"/>
                  </a:rPr>
                  <a:t>Q6</a:t>
                </a:r>
                <a:r>
                  <a:rPr kumimoji="1" lang="ja-JP" altLang="en-US" sz="1050" dirty="0" smtClean="0">
                    <a:latin typeface="メイリオ" panose="020B0604030504040204" pitchFamily="50" charset="-128"/>
                    <a:ea typeface="メイリオ" panose="020B0604030504040204" pitchFamily="50" charset="-128"/>
                  </a:rPr>
                  <a:t>へ</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テレビ</a:t>
                </a:r>
                <a:r>
                  <a:rPr kumimoji="1" lang="ja-JP" altLang="en-US" sz="1050" dirty="0">
                    <a:latin typeface="メイリオ" panose="020B0604030504040204" pitchFamily="50" charset="-128"/>
                    <a:ea typeface="メイリオ" panose="020B0604030504040204" pitchFamily="50" charset="-128"/>
                  </a:rPr>
                  <a:t>・エアコン・冷蔵庫を利用して</a:t>
                </a:r>
                <a:r>
                  <a:rPr kumimoji="1" lang="ja-JP" altLang="en-US" sz="1050" dirty="0" smtClean="0">
                    <a:latin typeface="メイリオ" panose="020B0604030504040204" pitchFamily="50" charset="-128"/>
                    <a:ea typeface="メイリオ" panose="020B0604030504040204" pitchFamily="50" charset="-128"/>
                  </a:rPr>
                  <a:t>いない</a:t>
                </a:r>
                <a:r>
                  <a:rPr kumimoji="1" lang="en-US" altLang="ja-JP" sz="1050" dirty="0" smtClean="0">
                    <a:latin typeface="メイリオ" panose="020B0604030504040204" pitchFamily="50" charset="-128"/>
                    <a:ea typeface="メイリオ" panose="020B0604030504040204" pitchFamily="50" charset="-128"/>
                  </a:rPr>
                  <a:t/>
                </a:r>
                <a:br>
                  <a:rPr kumimoji="1" lang="en-US" altLang="ja-JP" sz="1050" dirty="0" smtClean="0">
                    <a:latin typeface="メイリオ" panose="020B0604030504040204" pitchFamily="50" charset="-128"/>
                    <a:ea typeface="メイリオ" panose="020B0604030504040204" pitchFamily="50" charset="-128"/>
                  </a:rPr>
                </a:br>
                <a:r>
                  <a:rPr kumimoji="1" lang="ja-JP" altLang="en-US" sz="1050" dirty="0" smtClean="0">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　➡</a:t>
                </a:r>
                <a:r>
                  <a:rPr kumimoji="1" lang="en-US" altLang="ja-JP" sz="1050" dirty="0">
                    <a:latin typeface="メイリオ" panose="020B0604030504040204" pitchFamily="50" charset="-128"/>
                    <a:ea typeface="メイリオ" panose="020B0604030504040204" pitchFamily="50" charset="-128"/>
                  </a:rPr>
                  <a:t>Q6</a:t>
                </a:r>
                <a:r>
                  <a:rPr kumimoji="1" lang="ja-JP" altLang="en-US" sz="1050" dirty="0" smtClean="0">
                    <a:latin typeface="メイリオ" panose="020B0604030504040204" pitchFamily="50" charset="-128"/>
                    <a:ea typeface="メイリオ" panose="020B0604030504040204" pitchFamily="50" charset="-128"/>
                  </a:rPr>
                  <a:t>へ</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わからない</a:t>
                </a:r>
                <a:r>
                  <a:rPr kumimoji="1" lang="ja-JP" altLang="en-US" sz="1050" dirty="0">
                    <a:latin typeface="メイリオ" panose="020B0604030504040204" pitchFamily="50" charset="-128"/>
                    <a:ea typeface="メイリオ" panose="020B0604030504040204" pitchFamily="50" charset="-128"/>
                  </a:rPr>
                  <a:t>　➡</a:t>
                </a:r>
                <a:r>
                  <a:rPr kumimoji="1" lang="en-US" altLang="ja-JP" sz="1050" dirty="0">
                    <a:latin typeface="メイリオ" panose="020B0604030504040204" pitchFamily="50" charset="-128"/>
                    <a:ea typeface="メイリオ" panose="020B0604030504040204" pitchFamily="50" charset="-128"/>
                  </a:rPr>
                  <a:t>Q6</a:t>
                </a:r>
                <a:r>
                  <a:rPr kumimoji="1" lang="ja-JP" altLang="en-US" sz="1050" dirty="0" smtClean="0">
                    <a:latin typeface="メイリオ" panose="020B0604030504040204" pitchFamily="50" charset="-128"/>
                    <a:ea typeface="メイリオ" panose="020B0604030504040204" pitchFamily="50" charset="-128"/>
                  </a:rPr>
                  <a:t>へ</a:t>
                </a:r>
                <a:endParaRPr kumimoji="1" lang="en-US" altLang="ja-JP" sz="1050" dirty="0">
                  <a:latin typeface="メイリオ" panose="020B0604030504040204" pitchFamily="50" charset="-128"/>
                  <a:ea typeface="メイリオ" panose="020B0604030504040204" pitchFamily="50" charset="-128"/>
                </a:endParaRPr>
              </a:p>
            </p:txBody>
          </p:sp>
        </p:grpSp>
      </p:grpSp>
      <p:grpSp>
        <p:nvGrpSpPr>
          <p:cNvPr id="104" name="グループ化 103"/>
          <p:cNvGrpSpPr/>
          <p:nvPr/>
        </p:nvGrpSpPr>
        <p:grpSpPr>
          <a:xfrm>
            <a:off x="279000" y="5641429"/>
            <a:ext cx="6308338" cy="1697393"/>
            <a:chOff x="279000" y="5652415"/>
            <a:chExt cx="6308338" cy="1697393"/>
          </a:xfrm>
        </p:grpSpPr>
        <p:sp>
          <p:nvSpPr>
            <p:cNvPr id="71" name="テキスト ボックス 70"/>
            <p:cNvSpPr txBox="1"/>
            <p:nvPr/>
          </p:nvSpPr>
          <p:spPr>
            <a:xfrm>
              <a:off x="287338" y="6197808"/>
              <a:ext cx="6300000" cy="1152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CO2</a:t>
              </a:r>
              <a:r>
                <a:rPr kumimoji="1" lang="ja-JP" altLang="en-US" sz="1050" dirty="0">
                  <a:latin typeface="メイリオ" panose="020B0604030504040204" pitchFamily="50" charset="-128"/>
                  <a:ea typeface="メイリオ" panose="020B0604030504040204" pitchFamily="50" charset="-128"/>
                </a:rPr>
                <a:t>の削減に貢献</a:t>
              </a:r>
              <a:r>
                <a:rPr kumimoji="1" lang="ja-JP" altLang="en-US" sz="1050" dirty="0" smtClean="0">
                  <a:latin typeface="メイリオ" panose="020B0604030504040204" pitchFamily="50" charset="-128"/>
                  <a:ea typeface="メイリオ" panose="020B0604030504040204" pitchFamily="50" charset="-128"/>
                </a:rPr>
                <a:t>するため</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これ</a:t>
              </a:r>
              <a:r>
                <a:rPr kumimoji="1" lang="ja-JP" altLang="en-US" sz="1050" dirty="0">
                  <a:latin typeface="メイリオ" panose="020B0604030504040204" pitchFamily="50" charset="-128"/>
                  <a:ea typeface="メイリオ" panose="020B0604030504040204" pitchFamily="50" charset="-128"/>
                </a:rPr>
                <a:t>までの家電よりも電気代が安く</a:t>
              </a:r>
              <a:r>
                <a:rPr kumimoji="1" lang="ja-JP" altLang="en-US" sz="1050" dirty="0" smtClean="0">
                  <a:latin typeface="メイリオ" panose="020B0604030504040204" pitchFamily="50" charset="-128"/>
                  <a:ea typeface="メイリオ" panose="020B0604030504040204" pitchFamily="50" charset="-128"/>
                </a:rPr>
                <a:t>なると思ったため</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これ</a:t>
              </a:r>
              <a:r>
                <a:rPr kumimoji="1" lang="ja-JP" altLang="en-US" sz="1050" dirty="0">
                  <a:latin typeface="メイリオ" panose="020B0604030504040204" pitchFamily="50" charset="-128"/>
                  <a:ea typeface="メイリオ" panose="020B0604030504040204" pitchFamily="50" charset="-128"/>
                </a:rPr>
                <a:t>までの家電より</a:t>
              </a:r>
              <a:r>
                <a:rPr kumimoji="1" lang="ja-JP" altLang="en-US" sz="1050" dirty="0" smtClean="0">
                  <a:latin typeface="メイリオ" panose="020B0604030504040204" pitchFamily="50" charset="-128"/>
                  <a:ea typeface="メイリオ" panose="020B0604030504040204" pitchFamily="50" charset="-128"/>
                </a:rPr>
                <a:t>も高機能であるため</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みんな</a:t>
              </a:r>
              <a:r>
                <a:rPr kumimoji="1" lang="ja-JP" altLang="en-US" sz="1050" dirty="0">
                  <a:latin typeface="メイリオ" panose="020B0604030504040204" pitchFamily="50" charset="-128"/>
                  <a:ea typeface="メイリオ" panose="020B0604030504040204" pitchFamily="50" charset="-128"/>
                </a:rPr>
                <a:t>（周りの人）</a:t>
              </a:r>
              <a:r>
                <a:rPr kumimoji="1" lang="ja-JP" altLang="en-US" sz="1050" dirty="0" smtClean="0">
                  <a:latin typeface="メイリオ" panose="020B0604030504040204" pitchFamily="50" charset="-128"/>
                  <a:ea typeface="メイリオ" panose="020B0604030504040204" pitchFamily="50" charset="-128"/>
                </a:rPr>
                <a:t>が省エネ家電</a:t>
              </a:r>
              <a:r>
                <a:rPr kumimoji="1" lang="ja-JP" altLang="en-US" sz="1050" dirty="0">
                  <a:latin typeface="メイリオ" panose="020B0604030504040204" pitchFamily="50" charset="-128"/>
                  <a:ea typeface="メイリオ" panose="020B0604030504040204" pitchFamily="50" charset="-128"/>
                </a:rPr>
                <a:t>を購入して</a:t>
              </a:r>
              <a:r>
                <a:rPr kumimoji="1" lang="ja-JP" altLang="en-US" sz="1050" dirty="0" smtClean="0">
                  <a:latin typeface="メイリオ" panose="020B0604030504040204" pitchFamily="50" charset="-128"/>
                  <a:ea typeface="メイリオ" panose="020B0604030504040204" pitchFamily="50" charset="-128"/>
                </a:rPr>
                <a:t>いるた</a:t>
              </a:r>
              <a:r>
                <a:rPr kumimoji="1" lang="ja-JP" altLang="en-US" sz="1050" dirty="0">
                  <a:latin typeface="メイリオ" panose="020B0604030504040204" pitchFamily="50" charset="-128"/>
                  <a:ea typeface="メイリオ" panose="020B0604030504040204" pitchFamily="50" charset="-128"/>
                </a:rPr>
                <a:t>め</a:t>
              </a: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持って</a:t>
              </a:r>
              <a:r>
                <a:rPr kumimoji="1" lang="ja-JP" altLang="en-US" sz="1050" dirty="0">
                  <a:latin typeface="メイリオ" panose="020B0604030504040204" pitchFamily="50" charset="-128"/>
                  <a:ea typeface="メイリオ" panose="020B0604030504040204" pitchFamily="50" charset="-128"/>
                </a:rPr>
                <a:t>いる家電が</a:t>
              </a:r>
              <a:r>
                <a:rPr kumimoji="1" lang="ja-JP" altLang="en-US" sz="1050" dirty="0" smtClean="0">
                  <a:latin typeface="メイリオ" panose="020B0604030504040204" pitchFamily="50" charset="-128"/>
                  <a:ea typeface="メイリオ" panose="020B0604030504040204" pitchFamily="50" charset="-128"/>
                </a:rPr>
                <a:t>壊れたため</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その他（具体的に　　　　　　　　　　　　　　</a:t>
              </a:r>
              <a:r>
                <a:rPr kumimoji="1" lang="ja-JP" altLang="en-US" sz="1050" dirty="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特</a:t>
              </a:r>
              <a:r>
                <a:rPr kumimoji="1" lang="ja-JP" altLang="en-US" sz="1050" dirty="0">
                  <a:latin typeface="メイリオ" panose="020B0604030504040204" pitchFamily="50" charset="-128"/>
                  <a:ea typeface="メイリオ" panose="020B0604030504040204" pitchFamily="50" charset="-128"/>
                </a:rPr>
                <a:t>に理由は</a:t>
              </a:r>
              <a:r>
                <a:rPr kumimoji="1" lang="ja-JP" altLang="en-US" sz="1050" dirty="0" smtClean="0">
                  <a:latin typeface="メイリオ" panose="020B0604030504040204" pitchFamily="50" charset="-128"/>
                  <a:ea typeface="メイリオ" panose="020B0604030504040204" pitchFamily="50" charset="-128"/>
                </a:rPr>
                <a:t>ない・なん</a:t>
              </a:r>
              <a:r>
                <a:rPr kumimoji="1" lang="ja-JP" altLang="en-US" sz="1050" dirty="0">
                  <a:latin typeface="メイリオ" panose="020B0604030504040204" pitchFamily="50" charset="-128"/>
                  <a:ea typeface="メイリオ" panose="020B0604030504040204" pitchFamily="50" charset="-128"/>
                </a:rPr>
                <a:t>となく</a:t>
              </a:r>
              <a:endParaRPr kumimoji="1" lang="ja-JP" altLang="en-US" sz="1050" dirty="0" smtClean="0">
                <a:latin typeface="メイリオ" panose="020B0604030504040204" pitchFamily="50" charset="-128"/>
                <a:ea typeface="メイリオ" panose="020B0604030504040204" pitchFamily="50" charset="-128"/>
              </a:endParaRPr>
            </a:p>
          </p:txBody>
        </p:sp>
        <p:grpSp>
          <p:nvGrpSpPr>
            <p:cNvPr id="95" name="グループ化 94"/>
            <p:cNvGrpSpPr/>
            <p:nvPr/>
          </p:nvGrpSpPr>
          <p:grpSpPr>
            <a:xfrm>
              <a:off x="279000" y="5652415"/>
              <a:ext cx="6300000" cy="525103"/>
              <a:chOff x="279000" y="5652415"/>
              <a:chExt cx="6300000" cy="525103"/>
            </a:xfrm>
          </p:grpSpPr>
          <p:sp>
            <p:nvSpPr>
              <p:cNvPr id="9" name="角丸四角形 8"/>
              <p:cNvSpPr/>
              <p:nvPr/>
            </p:nvSpPr>
            <p:spPr bwMode="gray">
              <a:xfrm>
                <a:off x="279000" y="5652415"/>
                <a:ext cx="6300000" cy="252000"/>
              </a:xfrm>
              <a:prstGeom prst="roundRect">
                <a:avLst/>
              </a:prstGeom>
              <a:solidFill>
                <a:srgbClr val="019FDE"/>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５</a:t>
                </a:r>
                <a:r>
                  <a:rPr kumimoji="1" lang="ja-JP" altLang="en-US" sz="1400" b="1" dirty="0" smtClean="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購入</a:t>
                </a:r>
                <a:r>
                  <a:rPr kumimoji="1" lang="ja-JP" altLang="en-US" sz="1400" b="1" dirty="0" smtClean="0">
                    <a:solidFill>
                      <a:schemeClr val="bg1"/>
                    </a:solidFill>
                    <a:latin typeface="メイリオ" panose="020B0604030504040204" pitchFamily="50" charset="-128"/>
                    <a:ea typeface="メイリオ" panose="020B0604030504040204" pitchFamily="50" charset="-128"/>
                  </a:rPr>
                  <a:t>意向</a:t>
                </a:r>
                <a:r>
                  <a:rPr kumimoji="1" lang="ja-JP" altLang="en-US" sz="1400" b="1" dirty="0">
                    <a:solidFill>
                      <a:schemeClr val="bg1"/>
                    </a:solidFill>
                    <a:latin typeface="メイリオ" panose="020B0604030504040204" pitchFamily="50" charset="-128"/>
                    <a:ea typeface="メイリオ" panose="020B0604030504040204" pitchFamily="50" charset="-128"/>
                  </a:rPr>
                  <a:t>の理由について</a:t>
                </a:r>
              </a:p>
            </p:txBody>
          </p:sp>
          <p:sp>
            <p:nvSpPr>
              <p:cNvPr id="72" name="テキスト ボックス 71"/>
              <p:cNvSpPr txBox="1"/>
              <p:nvPr/>
            </p:nvSpPr>
            <p:spPr>
              <a:xfrm>
                <a:off x="279000" y="5935452"/>
                <a:ext cx="6300000" cy="242066"/>
              </a:xfrm>
              <a:prstGeom prst="rect">
                <a:avLst/>
              </a:prstGeom>
              <a:noFill/>
            </p:spPr>
            <p:txBody>
              <a:bodyPr wrap="square" lIns="36000" tIns="36000" rIns="36000" bIns="36000" rtlCol="0" anchor="t" anchorCtr="0">
                <a:noAutofit/>
              </a:bodyPr>
              <a:lstStyle/>
              <a:p>
                <a:pPr>
                  <a:spcBef>
                    <a:spcPts val="0"/>
                  </a:spcBef>
                  <a:buSzPct val="100000"/>
                  <a:tabLst>
                    <a:tab pos="182563" algn="l"/>
                  </a:tabLst>
                </a:pP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rPr>
                  <a:t>な</a:t>
                </a:r>
                <a:r>
                  <a:rPr kumimoji="1" lang="ja-JP" altLang="en-US" sz="1200" dirty="0">
                    <a:latin typeface="メイリオ" panose="020B0604030504040204" pitchFamily="50" charset="-128"/>
                    <a:ea typeface="メイリオ" panose="020B0604030504040204" pitchFamily="50" charset="-128"/>
                  </a:rPr>
                  <a:t>ぜ</a:t>
                </a:r>
                <a:r>
                  <a:rPr kumimoji="1" lang="ja-JP" altLang="en-US" sz="1200" dirty="0" smtClean="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省エネ</a:t>
                </a:r>
                <a:r>
                  <a:rPr kumimoji="1" lang="ja-JP" altLang="en-US" sz="1200" dirty="0" smtClean="0">
                    <a:latin typeface="メイリオ" panose="020B0604030504040204" pitchFamily="50" charset="-128"/>
                    <a:ea typeface="メイリオ" panose="020B0604030504040204" pitchFamily="50" charset="-128"/>
                  </a:rPr>
                  <a:t>家電</a:t>
                </a:r>
                <a:r>
                  <a:rPr kumimoji="1" lang="ja-JP" altLang="en-US" sz="1200" dirty="0">
                    <a:latin typeface="メイリオ" panose="020B0604030504040204" pitchFamily="50" charset="-128"/>
                    <a:ea typeface="メイリオ" panose="020B0604030504040204" pitchFamily="50" charset="-128"/>
                  </a:rPr>
                  <a:t>を購入しました</a:t>
                </a:r>
                <a:r>
                  <a:rPr kumimoji="1" lang="ja-JP" altLang="en-US" sz="1200" dirty="0" smtClean="0">
                    <a:latin typeface="メイリオ" panose="020B0604030504040204" pitchFamily="50" charset="-128"/>
                    <a:ea typeface="メイリオ" panose="020B0604030504040204" pitchFamily="50" charset="-128"/>
                  </a:rPr>
                  <a:t>か</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興味</a:t>
                </a:r>
                <a:r>
                  <a:rPr kumimoji="1" lang="ja-JP" altLang="en-US" sz="1200" dirty="0">
                    <a:latin typeface="メイリオ" panose="020B0604030504040204" pitchFamily="50" charset="-128"/>
                    <a:ea typeface="メイリオ" panose="020B0604030504040204" pitchFamily="50" charset="-128"/>
                  </a:rPr>
                  <a:t>を持ちました</a:t>
                </a:r>
                <a:r>
                  <a:rPr kumimoji="1" lang="ja-JP" altLang="en-US" sz="1200" dirty="0" smtClean="0">
                    <a:latin typeface="メイリオ" panose="020B0604030504040204" pitchFamily="50" charset="-128"/>
                    <a:ea typeface="メイリオ" panose="020B0604030504040204" pitchFamily="50" charset="-128"/>
                  </a:rPr>
                  <a:t>か（</a:t>
                </a:r>
                <a:r>
                  <a:rPr kumimoji="1" lang="en-US" altLang="ja-JP" sz="1200" dirty="0" smtClean="0">
                    <a:latin typeface="メイリオ" panose="020B0604030504040204" pitchFamily="50" charset="-128"/>
                    <a:ea typeface="メイリオ" panose="020B0604030504040204" pitchFamily="50" charset="-128"/>
                  </a:rPr>
                  <a:t>3</a:t>
                </a:r>
                <a:r>
                  <a:rPr kumimoji="1" lang="ja-JP" altLang="en-US" sz="1200" dirty="0" smtClean="0">
                    <a:latin typeface="メイリオ" panose="020B0604030504040204" pitchFamily="50" charset="-128"/>
                    <a:ea typeface="メイリオ" panose="020B0604030504040204" pitchFamily="50" charset="-128"/>
                  </a:rPr>
                  <a:t>つまで）。</a:t>
                </a:r>
              </a:p>
            </p:txBody>
          </p:sp>
        </p:grpSp>
      </p:grpSp>
      <p:grpSp>
        <p:nvGrpSpPr>
          <p:cNvPr id="102" name="グループ化 101"/>
          <p:cNvGrpSpPr/>
          <p:nvPr/>
        </p:nvGrpSpPr>
        <p:grpSpPr>
          <a:xfrm>
            <a:off x="279000" y="1755618"/>
            <a:ext cx="6336096" cy="1803530"/>
            <a:chOff x="279000" y="1779357"/>
            <a:chExt cx="6336096" cy="1803530"/>
          </a:xfrm>
        </p:grpSpPr>
        <p:sp>
          <p:nvSpPr>
            <p:cNvPr id="28" name="テキスト ボックス 27"/>
            <p:cNvSpPr txBox="1"/>
            <p:nvPr/>
          </p:nvSpPr>
          <p:spPr>
            <a:xfrm>
              <a:off x="315096" y="3294887"/>
              <a:ext cx="6300000" cy="288000"/>
            </a:xfrm>
            <a:prstGeom prst="rect">
              <a:avLst/>
            </a:prstGeom>
            <a:noFill/>
          </p:spPr>
          <p:txBody>
            <a:bodyPr wrap="square" lIns="36000" tIns="36000" rIns="36000" bIns="36000" rtlCol="0" anchor="t" anchorCtr="0">
              <a:noAutofit/>
            </a:bodyPr>
            <a:lstStyle/>
            <a:p>
              <a:pPr>
                <a:spcBef>
                  <a:spcPts val="0"/>
                </a:spcBef>
                <a:buSzPct val="100000"/>
                <a:tabLst>
                  <a:tab pos="263525" algn="l"/>
                </a:tabLst>
              </a:pPr>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rPr>
                <a:t>1:	</a:t>
              </a:r>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a:latin typeface="メイリオ" panose="020B0604030504040204" pitchFamily="50" charset="-128"/>
                  <a:ea typeface="メイリオ" panose="020B0604030504040204" pitchFamily="50" charset="-128"/>
                </a:rPr>
                <a:t>5</a:t>
              </a:r>
              <a:r>
                <a:rPr kumimoji="1" lang="ja-JP" altLang="en-US" sz="900" dirty="0">
                  <a:latin typeface="メイリオ" panose="020B0604030504040204" pitchFamily="50" charset="-128"/>
                  <a:ea typeface="メイリオ" panose="020B0604030504040204" pitchFamily="50" charset="-128"/>
                </a:rPr>
                <a:t>つ星家電」とは、統一省エネルギーラベル</a:t>
              </a:r>
              <a:r>
                <a:rPr kumimoji="1" lang="ja-JP" altLang="en-US" sz="900" dirty="0" smtClean="0">
                  <a:latin typeface="メイリオ" panose="020B0604030504040204" pitchFamily="50" charset="-128"/>
                  <a:ea typeface="メイリオ" panose="020B0604030504040204" pitchFamily="50" charset="-128"/>
                </a:rPr>
                <a:t>（右図</a:t>
              </a:r>
              <a:r>
                <a:rPr kumimoji="1" lang="ja-JP" altLang="en-US" sz="900" dirty="0">
                  <a:latin typeface="メイリオ" panose="020B0604030504040204" pitchFamily="50" charset="-128"/>
                  <a:ea typeface="メイリオ" panose="020B0604030504040204" pitchFamily="50" charset="-128"/>
                </a:rPr>
                <a:t>参照）で☆</a:t>
              </a:r>
              <a:r>
                <a:rPr kumimoji="1" lang="en-US" altLang="ja-JP" sz="900" dirty="0">
                  <a:latin typeface="メイリオ" panose="020B0604030504040204" pitchFamily="50" charset="-128"/>
                  <a:ea typeface="メイリオ" panose="020B0604030504040204" pitchFamily="50" charset="-128"/>
                </a:rPr>
                <a:t>5</a:t>
              </a:r>
              <a:r>
                <a:rPr kumimoji="1" lang="ja-JP" altLang="en-US" sz="900" dirty="0" err="1">
                  <a:latin typeface="メイリオ" panose="020B0604030504040204" pitchFamily="50" charset="-128"/>
                  <a:ea typeface="メイリオ" panose="020B0604030504040204" pitchFamily="50" charset="-128"/>
                </a:rPr>
                <a:t>つの</a:t>
              </a:r>
              <a:r>
                <a:rPr kumimoji="1" lang="ja-JP" altLang="en-US" sz="900" dirty="0">
                  <a:latin typeface="メイリオ" panose="020B0604030504040204" pitchFamily="50" charset="-128"/>
                  <a:ea typeface="メイリオ" panose="020B0604030504040204" pitchFamily="50" charset="-128"/>
                </a:rPr>
                <a:t>家電を指します</a:t>
              </a:r>
              <a:r>
                <a:rPr kumimoji="1" lang="ja-JP" altLang="en-US" sz="900" dirty="0" smtClean="0">
                  <a:latin typeface="メイリオ" panose="020B0604030504040204" pitchFamily="50" charset="-128"/>
                  <a:ea typeface="メイリオ" panose="020B0604030504040204" pitchFamily="50" charset="-128"/>
                </a:rPr>
                <a:t>。</a:t>
              </a:r>
              <a:r>
                <a:rPr kumimoji="1" lang="en-US" altLang="ja-JP" sz="900" dirty="0" smtClean="0">
                  <a:latin typeface="メイリオ" panose="020B0604030504040204" pitchFamily="50" charset="-128"/>
                  <a:ea typeface="メイリオ" panose="020B0604030504040204" pitchFamily="50" charset="-128"/>
                </a:rPr>
                <a:t/>
              </a:r>
              <a:br>
                <a:rPr kumimoji="1" lang="en-US" altLang="ja-JP" sz="900" dirty="0" smtClean="0">
                  <a:latin typeface="メイリオ" panose="020B0604030504040204" pitchFamily="50" charset="-128"/>
                  <a:ea typeface="メイリオ" panose="020B0604030504040204" pitchFamily="50" charset="-128"/>
                </a:rPr>
              </a:b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その</a:t>
              </a:r>
              <a:r>
                <a:rPr kumimoji="1" lang="ja-JP" altLang="en-US" sz="900" dirty="0">
                  <a:latin typeface="メイリオ" panose="020B0604030504040204" pitchFamily="50" charset="-128"/>
                  <a:ea typeface="メイリオ" panose="020B0604030504040204" pitchFamily="50" charset="-128"/>
                </a:rPr>
                <a:t>うち</a:t>
              </a:r>
              <a:r>
                <a:rPr kumimoji="1" lang="ja-JP" altLang="en-US" sz="900" dirty="0" smtClean="0">
                  <a:latin typeface="メイリオ" panose="020B0604030504040204" pitchFamily="50" charset="-128"/>
                  <a:ea typeface="メイリオ" panose="020B0604030504040204" pitchFamily="50" charset="-128"/>
                </a:rPr>
                <a:t>、冷蔵庫、エアコン</a:t>
              </a:r>
              <a:r>
                <a:rPr kumimoji="1" lang="ja-JP" altLang="en-US" sz="900" dirty="0">
                  <a:latin typeface="メイリオ" panose="020B0604030504040204" pitchFamily="50" charset="-128"/>
                  <a:ea typeface="メイリオ" panose="020B0604030504040204" pitchFamily="50" charset="-128"/>
                </a:rPr>
                <a:t>、テレビについてお伺いします。</a:t>
              </a:r>
              <a:endParaRPr kumimoji="1" lang="ja-JP" altLang="en-US" sz="900" dirty="0" smtClean="0">
                <a:latin typeface="メイリオ" panose="020B0604030504040204" pitchFamily="50" charset="-128"/>
                <a:ea typeface="メイリオ" panose="020B0604030504040204" pitchFamily="50" charset="-128"/>
              </a:endParaRPr>
            </a:p>
          </p:txBody>
        </p:sp>
        <p:grpSp>
          <p:nvGrpSpPr>
            <p:cNvPr id="76" name="グループ化 75"/>
            <p:cNvGrpSpPr/>
            <p:nvPr/>
          </p:nvGrpSpPr>
          <p:grpSpPr>
            <a:xfrm>
              <a:off x="523156" y="2168666"/>
              <a:ext cx="5914678" cy="1306800"/>
              <a:chOff x="512680" y="2647898"/>
              <a:chExt cx="5914678" cy="1306800"/>
            </a:xfrm>
          </p:grpSpPr>
          <p:sp>
            <p:nvSpPr>
              <p:cNvPr id="73" name="テキスト ボックス 72"/>
              <p:cNvSpPr txBox="1"/>
              <p:nvPr/>
            </p:nvSpPr>
            <p:spPr>
              <a:xfrm>
                <a:off x="512680" y="2801938"/>
                <a:ext cx="2232000" cy="1080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u="sng" dirty="0" smtClean="0">
                    <a:latin typeface="メイリオ" panose="020B0604030504040204" pitchFamily="50" charset="-128"/>
                    <a:ea typeface="メイリオ" panose="020B0604030504040204" pitchFamily="50" charset="-128"/>
                  </a:rPr>
                  <a:t>◎</a:t>
                </a:r>
                <a:r>
                  <a:rPr kumimoji="1" lang="en-US" altLang="ja-JP" sz="1050" u="sng" dirty="0" smtClean="0">
                    <a:latin typeface="メイリオ" panose="020B0604030504040204" pitchFamily="50" charset="-128"/>
                    <a:ea typeface="メイリオ" panose="020B0604030504040204" pitchFamily="50" charset="-128"/>
                  </a:rPr>
                  <a:t>5</a:t>
                </a:r>
                <a:r>
                  <a:rPr kumimoji="1" lang="ja-JP" altLang="en-US" sz="1050" u="sng" dirty="0">
                    <a:latin typeface="メイリオ" panose="020B0604030504040204" pitchFamily="50" charset="-128"/>
                    <a:ea typeface="メイリオ" panose="020B0604030504040204" pitchFamily="50" charset="-128"/>
                  </a:rPr>
                  <a:t>つ星家電</a:t>
                </a:r>
                <a:r>
                  <a:rPr kumimoji="1" lang="ja-JP" altLang="en-US" sz="1050" u="sng" baseline="30000" dirty="0">
                    <a:latin typeface="メイリオ" panose="020B0604030504040204" pitchFamily="50" charset="-128"/>
                    <a:ea typeface="メイリオ" panose="020B0604030504040204" pitchFamily="50" charset="-128"/>
                  </a:rPr>
                  <a:t>*</a:t>
                </a:r>
                <a:r>
                  <a:rPr kumimoji="1" lang="en-US" altLang="ja-JP" sz="1050" u="sng" baseline="30000" dirty="0">
                    <a:latin typeface="メイリオ" panose="020B0604030504040204" pitchFamily="50" charset="-128"/>
                    <a:ea typeface="メイリオ" panose="020B0604030504040204" pitchFamily="50" charset="-128"/>
                  </a:rPr>
                  <a:t>1</a:t>
                </a:r>
                <a:r>
                  <a:rPr kumimoji="1" lang="ja-JP" altLang="en-US" sz="1050" u="sng" dirty="0">
                    <a:latin typeface="メイリオ" panose="020B0604030504040204" pitchFamily="50" charset="-128"/>
                    <a:ea typeface="メイリオ" panose="020B0604030504040204" pitchFamily="50" charset="-128"/>
                  </a:rPr>
                  <a:t>買換え</a:t>
                </a:r>
                <a:r>
                  <a:rPr kumimoji="1" lang="ja-JP" altLang="en-US" sz="1050" u="sng" dirty="0" smtClean="0">
                    <a:latin typeface="メイリオ" panose="020B0604030504040204" pitchFamily="50" charset="-128"/>
                    <a:ea typeface="メイリオ" panose="020B0604030504040204" pitchFamily="50" charset="-128"/>
                  </a:rPr>
                  <a:t>キャンペーン</a:t>
                </a:r>
                <a:endParaRPr kumimoji="1" lang="en-US" altLang="ja-JP" sz="1050" u="sng" dirty="0" smtClean="0">
                  <a:latin typeface="メイリオ" panose="020B0604030504040204" pitchFamily="50" charset="-128"/>
                  <a:ea typeface="メイリオ" panose="020B0604030504040204" pitchFamily="50" charset="-128"/>
                </a:endParaRPr>
              </a:p>
              <a:p>
                <a:pPr>
                  <a:spcBef>
                    <a:spcPts val="600"/>
                  </a:spcBef>
                  <a:buSzPct val="100000"/>
                </a:pPr>
                <a:r>
                  <a:rPr kumimoji="1" lang="ja-JP" altLang="en-US" sz="1050" dirty="0" smtClean="0">
                    <a:latin typeface="メイリオ" panose="020B0604030504040204" pitchFamily="50" charset="-128"/>
                    <a:ea typeface="メイリオ" panose="020B0604030504040204" pitchFamily="50" charset="-128"/>
                  </a:rPr>
                  <a:t>□ 内容まで詳しく知っていた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名前は知っていた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知らなかった</a:t>
                </a:r>
                <a:r>
                  <a:rPr kumimoji="1" lang="en-US" altLang="ja-JP" sz="1050" dirty="0" smtClean="0">
                    <a:latin typeface="メイリオ" panose="020B0604030504040204" pitchFamily="50" charset="-128"/>
                    <a:ea typeface="メイリオ" panose="020B0604030504040204" pitchFamily="50" charset="-128"/>
                  </a:rPr>
                  <a:t/>
                </a:r>
                <a:br>
                  <a:rPr kumimoji="1" lang="en-US" altLang="ja-JP" sz="1050" dirty="0" smtClean="0">
                    <a:latin typeface="メイリオ" panose="020B0604030504040204" pitchFamily="50" charset="-128"/>
                    <a:ea typeface="メイリオ" panose="020B0604030504040204" pitchFamily="50" charset="-128"/>
                  </a:rPr>
                </a:br>
                <a:r>
                  <a:rPr kumimoji="1" lang="ja-JP" altLang="en-US" sz="1050" dirty="0" smtClean="0">
                    <a:latin typeface="メイリオ" panose="020B0604030504040204" pitchFamily="50" charset="-128"/>
                    <a:ea typeface="メイリオ" panose="020B0604030504040204" pitchFamily="50" charset="-128"/>
                  </a:rPr>
                  <a:t>　 （イベントで初めて知った）</a:t>
                </a:r>
                <a:endParaRPr kumimoji="1" lang="en-US" altLang="ja-JP" sz="1050" dirty="0" smtClean="0">
                  <a:latin typeface="メイリオ" panose="020B0604030504040204" pitchFamily="50" charset="-128"/>
                  <a:ea typeface="メイリオ" panose="020B0604030504040204" pitchFamily="50" charset="-128"/>
                </a:endParaRPr>
              </a:p>
            </p:txBody>
          </p:sp>
          <p:sp>
            <p:nvSpPr>
              <p:cNvPr id="74" name="テキスト ボックス 73"/>
              <p:cNvSpPr txBox="1"/>
              <p:nvPr/>
            </p:nvSpPr>
            <p:spPr>
              <a:xfrm>
                <a:off x="2968544" y="2801938"/>
                <a:ext cx="2232000" cy="1080000"/>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050" u="sng" dirty="0">
                    <a:latin typeface="メイリオ" panose="020B0604030504040204" pitchFamily="50" charset="-128"/>
                    <a:ea typeface="メイリオ" panose="020B0604030504040204" pitchFamily="50" charset="-128"/>
                  </a:rPr>
                  <a:t>◎</a:t>
                </a:r>
                <a:r>
                  <a:rPr kumimoji="1" lang="ja-JP" altLang="en-US" sz="1050" u="sng" dirty="0" smtClean="0">
                    <a:latin typeface="メイリオ" panose="020B0604030504040204" pitchFamily="50" charset="-128"/>
                    <a:ea typeface="メイリオ" panose="020B0604030504040204" pitchFamily="50" charset="-128"/>
                  </a:rPr>
                  <a:t>統一省エネルギーラベル</a:t>
                </a:r>
                <a:r>
                  <a:rPr kumimoji="1" lang="ja-JP" altLang="en-US" sz="1050" u="sng" baseline="30000" dirty="0" smtClean="0">
                    <a:latin typeface="メイリオ" panose="020B0604030504040204" pitchFamily="50" charset="-128"/>
                    <a:ea typeface="メイリオ" panose="020B0604030504040204" pitchFamily="50" charset="-128"/>
                  </a:rPr>
                  <a:t>*</a:t>
                </a:r>
                <a:r>
                  <a:rPr kumimoji="1" lang="en-US" altLang="ja-JP" sz="1050" u="sng" baseline="30000" dirty="0" smtClean="0">
                    <a:latin typeface="メイリオ" panose="020B0604030504040204" pitchFamily="50" charset="-128"/>
                    <a:ea typeface="メイリオ" panose="020B0604030504040204" pitchFamily="50" charset="-128"/>
                  </a:rPr>
                  <a:t>1</a:t>
                </a:r>
                <a:r>
                  <a:rPr kumimoji="1" lang="ja-JP" altLang="en-US" sz="1050" u="sng" dirty="0" smtClean="0">
                    <a:latin typeface="メイリオ" panose="020B0604030504040204" pitchFamily="50" charset="-128"/>
                    <a:ea typeface="メイリオ" panose="020B0604030504040204" pitchFamily="50" charset="-128"/>
                  </a:rPr>
                  <a:t>制度</a:t>
                </a:r>
              </a:p>
              <a:p>
                <a:pPr>
                  <a:spcBef>
                    <a:spcPts val="600"/>
                  </a:spcBef>
                  <a:buSzPct val="100000"/>
                </a:pPr>
                <a:r>
                  <a:rPr kumimoji="1" lang="ja-JP" altLang="en-US" sz="1050" dirty="0" smtClean="0">
                    <a:latin typeface="メイリオ" panose="020B0604030504040204" pitchFamily="50" charset="-128"/>
                    <a:ea typeface="メイリオ" panose="020B0604030504040204" pitchFamily="50" charset="-128"/>
                  </a:rPr>
                  <a:t>□ 内容まで詳しく知っていた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名前は知っていた</a:t>
                </a:r>
                <a:endParaRPr kumimoji="1" lang="en-US" altLang="ja-JP" sz="1050" dirty="0" smtClean="0">
                  <a:latin typeface="メイリオ" panose="020B0604030504040204" pitchFamily="50" charset="-128"/>
                  <a:ea typeface="メイリオ" panose="020B0604030504040204" pitchFamily="50" charset="-128"/>
                </a:endParaRPr>
              </a:p>
              <a:p>
                <a:pPr>
                  <a:spcBef>
                    <a:spcPts val="0"/>
                  </a:spcBef>
                  <a:buSzPct val="100000"/>
                </a:pPr>
                <a:r>
                  <a:rPr kumimoji="1" lang="ja-JP" altLang="en-US" sz="1050" dirty="0" smtClean="0">
                    <a:latin typeface="メイリオ" panose="020B0604030504040204" pitchFamily="50" charset="-128"/>
                    <a:ea typeface="メイリオ" panose="020B0604030504040204" pitchFamily="50" charset="-128"/>
                  </a:rPr>
                  <a:t>□ 知らなかった</a:t>
                </a:r>
                <a:r>
                  <a:rPr kumimoji="1" lang="en-US" altLang="ja-JP" sz="1050" dirty="0" smtClean="0">
                    <a:latin typeface="メイリオ" panose="020B0604030504040204" pitchFamily="50" charset="-128"/>
                    <a:ea typeface="メイリオ" panose="020B0604030504040204" pitchFamily="50" charset="-128"/>
                  </a:rPr>
                  <a:t/>
                </a:r>
                <a:br>
                  <a:rPr kumimoji="1" lang="en-US" altLang="ja-JP" sz="1050" dirty="0" smtClean="0">
                    <a:latin typeface="メイリオ" panose="020B0604030504040204" pitchFamily="50" charset="-128"/>
                    <a:ea typeface="メイリオ" panose="020B0604030504040204" pitchFamily="50" charset="-128"/>
                  </a:rPr>
                </a:br>
                <a:r>
                  <a:rPr kumimoji="1" lang="ja-JP" altLang="en-US" sz="1050" dirty="0" smtClean="0">
                    <a:latin typeface="メイリオ" panose="020B0604030504040204" pitchFamily="50" charset="-128"/>
                    <a:ea typeface="メイリオ" panose="020B0604030504040204" pitchFamily="50" charset="-128"/>
                  </a:rPr>
                  <a:t>　 （イベントで初めて知った）</a:t>
                </a:r>
                <a:endParaRPr kumimoji="1" lang="en-US" altLang="ja-JP" sz="1050" dirty="0" smtClean="0">
                  <a:latin typeface="メイリオ" panose="020B0604030504040204" pitchFamily="50" charset="-128"/>
                  <a:ea typeface="メイリオ" panose="020B0604030504040204" pitchFamily="50" charset="-128"/>
                </a:endParaRPr>
              </a:p>
            </p:txBody>
          </p:sp>
          <p:pic>
            <p:nvPicPr>
              <p:cNvPr id="11" name="図 10"/>
              <p:cNvPicPr>
                <a:picLocks noChangeAspect="1"/>
              </p:cNvPicPr>
              <p:nvPr/>
            </p:nvPicPr>
            <p:blipFill>
              <a:blip r:embed="rId7"/>
              <a:stretch>
                <a:fillRect/>
              </a:stretch>
            </p:blipFill>
            <p:spPr>
              <a:xfrm>
                <a:off x="5238464" y="2647898"/>
                <a:ext cx="1188894" cy="1306800"/>
              </a:xfrm>
              <a:prstGeom prst="rect">
                <a:avLst/>
              </a:prstGeom>
            </p:spPr>
          </p:pic>
        </p:grpSp>
        <p:grpSp>
          <p:nvGrpSpPr>
            <p:cNvPr id="93" name="グループ化 92"/>
            <p:cNvGrpSpPr/>
            <p:nvPr/>
          </p:nvGrpSpPr>
          <p:grpSpPr>
            <a:xfrm>
              <a:off x="279000" y="1779357"/>
              <a:ext cx="6300000" cy="509628"/>
              <a:chOff x="279000" y="1779357"/>
              <a:chExt cx="6300000" cy="509628"/>
            </a:xfrm>
          </p:grpSpPr>
          <p:sp>
            <p:nvSpPr>
              <p:cNvPr id="6" name="角丸四角形 5"/>
              <p:cNvSpPr/>
              <p:nvPr/>
            </p:nvSpPr>
            <p:spPr bwMode="gray">
              <a:xfrm>
                <a:off x="279000" y="1779357"/>
                <a:ext cx="6300000" cy="252000"/>
              </a:xfrm>
              <a:prstGeom prst="roundRect">
                <a:avLst/>
              </a:prstGeom>
              <a:solidFill>
                <a:srgbClr val="019FDE"/>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２</a:t>
                </a:r>
                <a:r>
                  <a:rPr kumimoji="1" lang="ja-JP" altLang="en-US" sz="1400" b="1" dirty="0" smtClean="0">
                    <a:solidFill>
                      <a:schemeClr val="bg1"/>
                    </a:solidFill>
                    <a:latin typeface="メイリオ" panose="020B0604030504040204" pitchFamily="50" charset="-128"/>
                    <a:ea typeface="メイリオ" panose="020B0604030504040204" pitchFamily="50" charset="-128"/>
                  </a:rPr>
                  <a:t>．省エネ家電キャンペーンについて</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279000" y="2062394"/>
                <a:ext cx="6300000" cy="2265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200" dirty="0" smtClean="0">
                    <a:latin typeface="メイリオ" panose="020B0604030504040204" pitchFamily="50" charset="-128"/>
                    <a:ea typeface="メイリオ" panose="020B0604030504040204" pitchFamily="50" charset="-128"/>
                  </a:rPr>
                  <a:t>◆以下</a:t>
                </a:r>
                <a:r>
                  <a:rPr kumimoji="1" lang="ja-JP" altLang="en-US" sz="1200" dirty="0">
                    <a:latin typeface="メイリオ" panose="020B0604030504040204" pitchFamily="50" charset="-128"/>
                    <a:ea typeface="メイリオ" panose="020B0604030504040204" pitchFamily="50" charset="-128"/>
                  </a:rPr>
                  <a:t>のキャンペーン、制度について知っていました</a:t>
                </a:r>
                <a:r>
                  <a:rPr kumimoji="1" lang="ja-JP" altLang="en-US" sz="1200" dirty="0" smtClean="0">
                    <a:latin typeface="メイリオ" panose="020B0604030504040204" pitchFamily="50" charset="-128"/>
                    <a:ea typeface="メイリオ" panose="020B0604030504040204" pitchFamily="50" charset="-128"/>
                  </a:rPr>
                  <a:t>か（</a:t>
                </a:r>
                <a:r>
                  <a:rPr kumimoji="1" lang="en-US" altLang="ja-JP" sz="1200" dirty="0" smtClean="0">
                    <a:latin typeface="メイリオ" panose="020B0604030504040204" pitchFamily="50" charset="-128"/>
                    <a:ea typeface="メイリオ" panose="020B0604030504040204" pitchFamily="50" charset="-128"/>
                  </a:rPr>
                  <a:t>1</a:t>
                </a:r>
                <a:r>
                  <a:rPr kumimoji="1" lang="ja-JP" altLang="en-US" sz="1200" dirty="0" smtClean="0">
                    <a:latin typeface="メイリオ" panose="020B0604030504040204" pitchFamily="50" charset="-128"/>
                    <a:ea typeface="メイリオ" panose="020B0604030504040204" pitchFamily="50" charset="-128"/>
                  </a:rPr>
                  <a:t>つ回答）。</a:t>
                </a:r>
                <a:endParaRPr kumimoji="1" lang="ja-JP" altLang="en-US" sz="1200" dirty="0">
                  <a:latin typeface="メイリオ" panose="020B0604030504040204" pitchFamily="50" charset="-128"/>
                  <a:ea typeface="メイリオ" panose="020B0604030504040204" pitchFamily="50" charset="-128"/>
                </a:endParaRPr>
              </a:p>
            </p:txBody>
          </p:sp>
        </p:grpSp>
      </p:grpSp>
      <p:sp>
        <p:nvSpPr>
          <p:cNvPr id="106" name="右中かっこ 105"/>
          <p:cNvSpPr/>
          <p:nvPr/>
        </p:nvSpPr>
        <p:spPr>
          <a:xfrm>
            <a:off x="6383976" y="4743149"/>
            <a:ext cx="144379" cy="634543"/>
          </a:xfrm>
          <a:prstGeom prst="rightBrace">
            <a:avLst>
              <a:gd name="adj1" fmla="val 8333"/>
              <a:gd name="adj2" fmla="val 3438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97" name="グループ化 96"/>
          <p:cNvGrpSpPr/>
          <p:nvPr/>
        </p:nvGrpSpPr>
        <p:grpSpPr>
          <a:xfrm>
            <a:off x="278999" y="7437005"/>
            <a:ext cx="6300001" cy="1118279"/>
            <a:chOff x="278999" y="7424973"/>
            <a:chExt cx="6300001" cy="1118279"/>
          </a:xfrm>
        </p:grpSpPr>
        <p:grpSp>
          <p:nvGrpSpPr>
            <p:cNvPr id="96" name="グループ化 95"/>
            <p:cNvGrpSpPr/>
            <p:nvPr/>
          </p:nvGrpSpPr>
          <p:grpSpPr>
            <a:xfrm>
              <a:off x="278999" y="7424973"/>
              <a:ext cx="6300001" cy="509628"/>
              <a:chOff x="278999" y="7424973"/>
              <a:chExt cx="6300001" cy="509628"/>
            </a:xfrm>
          </p:grpSpPr>
          <p:sp>
            <p:nvSpPr>
              <p:cNvPr id="10" name="角丸四角形 9"/>
              <p:cNvSpPr/>
              <p:nvPr/>
            </p:nvSpPr>
            <p:spPr bwMode="gray">
              <a:xfrm>
                <a:off x="279000" y="7424973"/>
                <a:ext cx="6300000" cy="252000"/>
              </a:xfrm>
              <a:prstGeom prst="roundRect">
                <a:avLst/>
              </a:prstGeom>
              <a:solidFill>
                <a:srgbClr val="019FDE"/>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buFont typeface="Wingdings 2" pitchFamily="18" charset="2"/>
                  <a:buNone/>
                </a:pPr>
                <a:r>
                  <a:rPr kumimoji="1" lang="ja-JP" altLang="en-US" sz="1400" b="1" dirty="0">
                    <a:solidFill>
                      <a:schemeClr val="bg1"/>
                    </a:solidFill>
                    <a:latin typeface="メイリオ" panose="020B0604030504040204" pitchFamily="50" charset="-128"/>
                    <a:ea typeface="メイリオ" panose="020B0604030504040204" pitchFamily="50" charset="-128"/>
                  </a:rPr>
                  <a:t>６</a:t>
                </a:r>
                <a:r>
                  <a:rPr kumimoji="1" lang="ja-JP" altLang="en-US" sz="1400" b="1" dirty="0" smtClean="0">
                    <a:solidFill>
                      <a:schemeClr val="bg1"/>
                    </a:solidFill>
                    <a:latin typeface="メイリオ" panose="020B0604030504040204" pitchFamily="50" charset="-128"/>
                    <a:ea typeface="メイリオ" panose="020B0604030504040204" pitchFamily="50" charset="-128"/>
                  </a:rPr>
                  <a:t>．</a:t>
                </a:r>
                <a:r>
                  <a:rPr kumimoji="1" lang="ja-JP" altLang="en-US" sz="1400" b="1" dirty="0">
                    <a:solidFill>
                      <a:schemeClr val="bg1"/>
                    </a:solidFill>
                    <a:latin typeface="メイリオ" panose="020B0604030504040204" pitchFamily="50" charset="-128"/>
                    <a:ea typeface="メイリオ" panose="020B0604030504040204" pitchFamily="50" charset="-128"/>
                  </a:rPr>
                  <a:t>追跡</a:t>
                </a:r>
                <a:r>
                  <a:rPr kumimoji="1" lang="ja-JP" altLang="en-US" sz="1400" b="1" dirty="0" smtClean="0">
                    <a:solidFill>
                      <a:schemeClr val="bg1"/>
                    </a:solidFill>
                    <a:latin typeface="メイリオ" panose="020B0604030504040204" pitchFamily="50" charset="-128"/>
                    <a:ea typeface="メイリオ" panose="020B0604030504040204" pitchFamily="50" charset="-128"/>
                  </a:rPr>
                  <a:t>アンケート</a:t>
                </a:r>
                <a:r>
                  <a:rPr kumimoji="1" lang="ja-JP" altLang="en-US" sz="1400" b="1" dirty="0">
                    <a:solidFill>
                      <a:schemeClr val="bg1"/>
                    </a:solidFill>
                    <a:latin typeface="メイリオ" panose="020B0604030504040204" pitchFamily="50" charset="-128"/>
                    <a:ea typeface="メイリオ" panose="020B0604030504040204" pitchFamily="50" charset="-128"/>
                  </a:rPr>
                  <a:t>へのご協力のお願い</a:t>
                </a:r>
              </a:p>
            </p:txBody>
          </p:sp>
          <p:sp>
            <p:nvSpPr>
              <p:cNvPr id="60" name="テキスト ボックス 59"/>
              <p:cNvSpPr txBox="1"/>
              <p:nvPr/>
            </p:nvSpPr>
            <p:spPr>
              <a:xfrm>
                <a:off x="278999" y="7708010"/>
                <a:ext cx="6300000" cy="226591"/>
              </a:xfrm>
              <a:prstGeom prst="rect">
                <a:avLst/>
              </a:prstGeom>
              <a:noFill/>
            </p:spPr>
            <p:txBody>
              <a:bodyPr wrap="square" lIns="36000" tIns="36000" rIns="36000" bIns="36000" rtlCol="0" anchor="t" anchorCtr="0">
                <a:noAutofit/>
              </a:bodyPr>
              <a:lstStyle/>
              <a:p>
                <a:pPr>
                  <a:spcBef>
                    <a:spcPts val="0"/>
                  </a:spcBef>
                  <a:buSzPct val="100000"/>
                </a:pP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WEB</a:t>
                </a:r>
                <a:r>
                  <a:rPr kumimoji="1" lang="ja-JP" altLang="en-US" sz="1200" dirty="0">
                    <a:latin typeface="メイリオ" panose="020B0604030504040204" pitchFamily="50" charset="-128"/>
                    <a:ea typeface="メイリオ" panose="020B0604030504040204" pitchFamily="50" charset="-128"/>
                  </a:rPr>
                  <a:t>アンケート実施のためメールアドレスをご記入</a:t>
                </a:r>
                <a:r>
                  <a:rPr kumimoji="1" lang="ja-JP" altLang="en-US" sz="1200" dirty="0" smtClean="0">
                    <a:latin typeface="メイリオ" panose="020B0604030504040204" pitchFamily="50" charset="-128"/>
                    <a:ea typeface="メイリオ" panose="020B0604030504040204" pitchFamily="50" charset="-128"/>
                  </a:rPr>
                  <a:t>ください</a:t>
                </a:r>
                <a:r>
                  <a:rPr kumimoji="1" lang="ja-JP" altLang="en-US" sz="1200" baseline="30000" dirty="0" smtClean="0">
                    <a:latin typeface="メイリオ" panose="020B0604030504040204" pitchFamily="50" charset="-128"/>
                    <a:ea typeface="メイリオ" panose="020B0604030504040204" pitchFamily="50" charset="-128"/>
                  </a:rPr>
                  <a:t>*</a:t>
                </a:r>
                <a:r>
                  <a:rPr kumimoji="1" lang="en-US" altLang="ja-JP" sz="1200" baseline="30000" dirty="0" smtClean="0">
                    <a:latin typeface="メイリオ" panose="020B0604030504040204" pitchFamily="50" charset="-128"/>
                    <a:ea typeface="メイリオ" panose="020B0604030504040204" pitchFamily="50" charset="-128"/>
                  </a:rPr>
                  <a:t>2</a:t>
                </a:r>
                <a:r>
                  <a:rPr kumimoji="1" lang="ja-JP" altLang="en-US" sz="1200" dirty="0" err="1" smtClean="0">
                    <a:latin typeface="メイリオ" panose="020B0604030504040204" pitchFamily="50" charset="-128"/>
                    <a:ea typeface="メイリオ" panose="020B0604030504040204" pitchFamily="50" charset="-128"/>
                  </a:rPr>
                  <a:t>。</a:t>
                </a:r>
                <a:endParaRPr kumimoji="1" lang="ja-JP" altLang="en-US" sz="1200" dirty="0" smtClean="0">
                  <a:latin typeface="メイリオ" panose="020B0604030504040204" pitchFamily="50" charset="-128"/>
                  <a:ea typeface="メイリオ" panose="020B0604030504040204" pitchFamily="50" charset="-128"/>
                </a:endParaRPr>
              </a:p>
            </p:txBody>
          </p:sp>
        </p:grpSp>
        <p:grpSp>
          <p:nvGrpSpPr>
            <p:cNvPr id="77" name="グループ化 76"/>
            <p:cNvGrpSpPr/>
            <p:nvPr/>
          </p:nvGrpSpPr>
          <p:grpSpPr>
            <a:xfrm>
              <a:off x="278999" y="8039411"/>
              <a:ext cx="6300001" cy="503841"/>
              <a:chOff x="278999" y="7885586"/>
              <a:chExt cx="6300001" cy="503841"/>
            </a:xfrm>
          </p:grpSpPr>
          <p:sp>
            <p:nvSpPr>
              <p:cNvPr id="62" name="テキスト ボックス 61"/>
              <p:cNvSpPr txBox="1"/>
              <p:nvPr/>
            </p:nvSpPr>
            <p:spPr>
              <a:xfrm>
                <a:off x="4268892" y="7885586"/>
                <a:ext cx="2301772" cy="226591"/>
              </a:xfrm>
              <a:prstGeom prst="rect">
                <a:avLst/>
              </a:prstGeom>
              <a:noFill/>
            </p:spPr>
            <p:txBody>
              <a:bodyPr wrap="square" lIns="36000" tIns="36000" rIns="36000" bIns="36000" rtlCol="0" anchor="t" anchorCtr="0">
                <a:noAutofit/>
              </a:bodyPr>
              <a:lstStyle/>
              <a:p>
                <a:pPr>
                  <a:spcBef>
                    <a:spcPts val="0"/>
                  </a:spcBef>
                  <a:buSzPct val="100000"/>
                </a:pPr>
                <a:r>
                  <a:rPr kumimoji="1" lang="en-US" altLang="ja-JP"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以下</a:t>
                </a:r>
                <a:r>
                  <a:rPr kumimoji="1" lang="ja-JP" altLang="en-US" sz="1050" dirty="0">
                    <a:latin typeface="メイリオ" panose="020B0604030504040204" pitchFamily="50" charset="-128"/>
                    <a:ea typeface="メイリオ" panose="020B0604030504040204" pitchFamily="50" charset="-128"/>
                  </a:rPr>
                  <a:t>は下から選択して下さい</a:t>
                </a:r>
                <a:endParaRPr kumimoji="1" lang="ja-JP" altLang="en-US" sz="1050" dirty="0" smtClean="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79000" y="8162836"/>
                <a:ext cx="6300000" cy="226591"/>
              </a:xfrm>
              <a:prstGeom prst="rect">
                <a:avLst/>
              </a:prstGeom>
              <a:noFill/>
            </p:spPr>
            <p:txBody>
              <a:bodyPr wrap="square" lIns="36000" tIns="36000" rIns="36000" bIns="36000" rtlCol="0" anchor="t" anchorCtr="0">
                <a:noAutofit/>
              </a:bodyPr>
              <a:lstStyle/>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docomo.ne.jp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ezweb.ne.jp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i.softbank.jp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softbank.ne.jp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yahoo.co.jp</a:t>
                </a:r>
                <a:r>
                  <a:rPr kumimoji="1" lang="ja-JP" altLang="en-US" sz="900" dirty="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 </a:t>
                </a:r>
                <a:r>
                  <a:rPr kumimoji="1" lang="en-US" altLang="ja-JP" sz="900" dirty="0" smtClean="0">
                    <a:latin typeface="メイリオ" panose="020B0604030504040204" pitchFamily="50" charset="-128"/>
                    <a:ea typeface="メイリオ" panose="020B0604030504040204" pitchFamily="50" charset="-128"/>
                  </a:rPr>
                  <a:t>gmail.com</a:t>
                </a:r>
              </a:p>
              <a:p>
                <a:pPr>
                  <a:spcBef>
                    <a:spcPts val="0"/>
                  </a:spcBef>
                  <a:buSzPct val="100000"/>
                  <a:tabLst>
                    <a:tab pos="1168400" algn="l"/>
                  </a:tabLst>
                </a:pPr>
                <a:r>
                  <a:rPr kumimoji="1" lang="en-US" altLang="ja-JP" sz="900" dirty="0" smtClean="0">
                    <a:latin typeface="メイリオ" panose="020B0604030504040204" pitchFamily="50" charset="-128"/>
                    <a:ea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rPr>
                  <a:t>その他（</a:t>
                </a:r>
                <a:r>
                  <a:rPr kumimoji="1" lang="ja-JP" altLang="en-US" sz="900" dirty="0">
                    <a:latin typeface="メイリオ" panose="020B0604030504040204" pitchFamily="50" charset="-128"/>
                    <a:ea typeface="メイリオ" panose="020B0604030504040204" pitchFamily="50" charset="-128"/>
                  </a:rPr>
                  <a:t>　　　　　　　　　　　　　　　　）</a:t>
                </a:r>
              </a:p>
            </p:txBody>
          </p:sp>
          <p:cxnSp>
            <p:nvCxnSpPr>
              <p:cNvPr id="69" name="直線コネクタ 68"/>
              <p:cNvCxnSpPr/>
              <p:nvPr/>
            </p:nvCxnSpPr>
            <p:spPr>
              <a:xfrm>
                <a:off x="278999" y="8112177"/>
                <a:ext cx="398989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cxnSp>
        <p:nvCxnSpPr>
          <p:cNvPr id="108" name="カギ線コネクタ 107"/>
          <p:cNvCxnSpPr/>
          <p:nvPr/>
        </p:nvCxnSpPr>
        <p:spPr>
          <a:xfrm flipH="1">
            <a:off x="6443298" y="4961476"/>
            <a:ext cx="67687" cy="2601530"/>
          </a:xfrm>
          <a:prstGeom prst="bentConnector3">
            <a:avLst>
              <a:gd name="adj1" fmla="val -33773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カギ線コネクタ 47"/>
          <p:cNvCxnSpPr/>
          <p:nvPr/>
        </p:nvCxnSpPr>
        <p:spPr>
          <a:xfrm>
            <a:off x="223191" y="4488542"/>
            <a:ext cx="76877" cy="1273494"/>
          </a:xfrm>
          <a:prstGeom prst="bentConnector3">
            <a:avLst>
              <a:gd name="adj1" fmla="val -4251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右中かっこ 48"/>
          <p:cNvSpPr/>
          <p:nvPr/>
        </p:nvSpPr>
        <p:spPr>
          <a:xfrm flipH="1">
            <a:off x="223191" y="4419726"/>
            <a:ext cx="93245" cy="142623"/>
          </a:xfrm>
          <a:prstGeom prst="rightBrace">
            <a:avLst>
              <a:gd name="adj1" fmla="val 8333"/>
              <a:gd name="adj2" fmla="val 48036"/>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9411683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Proposal Template_J_201701">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buFont typeface="Wingdings 2" pitchFamily="18" charset="2"/>
          <a:buNone/>
          <a:defRPr kumimoji="1" sz="1200" dirty="0" smtClean="0"/>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nchor="ctr" anchorCtr="0">
        <a:spAutoFit/>
      </a:bodyPr>
      <a:lstStyle>
        <a:defPPr>
          <a:spcBef>
            <a:spcPts val="0"/>
          </a:spcBef>
          <a:buSzPct val="100000"/>
          <a:defRPr kumimoji="1"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blank.potx" id="{0EC7C028-D4BC-4778-A7EB-DAB1F8477FC1}" vid="{AEFB859D-092C-4CED-99CE-4E4A8F4DAB0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279</Words>
  <Application>Microsoft Office PowerPoint</Application>
  <PresentationFormat>A4 210 x 297 mm</PresentationFormat>
  <Paragraphs>52</Paragraphs>
  <Slides>1</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9" baseType="lpstr">
      <vt:lpstr>ＭＳ Ｐゴシック</vt:lpstr>
      <vt:lpstr>メイリオ</vt:lpstr>
      <vt:lpstr>Arial</vt:lpstr>
      <vt:lpstr>Verdana</vt:lpstr>
      <vt:lpstr>Wingdings</vt:lpstr>
      <vt:lpstr>Wingdings 2</vt:lpstr>
      <vt:lpstr>DT Proposal Template_J_201701</vt:lpstr>
      <vt:lpstr>think-cell Slide</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2019-03-25T09:32:22Z</dcterms:created>
  <dcterms:modified xsi:type="dcterms:W3CDTF">2019-06-20T06:44:12Z</dcterms:modified>
  <cp:contentStatus/>
</cp:coreProperties>
</file>